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3">
  <p:sldMasterIdLst>
    <p:sldMasterId id="2147484836" r:id="rId2"/>
  </p:sldMasterIdLst>
  <p:notesMasterIdLst>
    <p:notesMasterId r:id="rId40"/>
  </p:notesMasterIdLst>
  <p:handoutMasterIdLst>
    <p:handoutMasterId r:id="rId41"/>
  </p:handoutMasterIdLst>
  <p:sldIdLst>
    <p:sldId id="792" r:id="rId3"/>
    <p:sldId id="266" r:id="rId4"/>
    <p:sldId id="786" r:id="rId5"/>
    <p:sldId id="791" r:id="rId6"/>
    <p:sldId id="787" r:id="rId7"/>
    <p:sldId id="1236" r:id="rId8"/>
    <p:sldId id="788" r:id="rId9"/>
    <p:sldId id="962" r:id="rId10"/>
    <p:sldId id="1220" r:id="rId11"/>
    <p:sldId id="1221" r:id="rId12"/>
    <p:sldId id="1223" r:id="rId13"/>
    <p:sldId id="1302" r:id="rId14"/>
    <p:sldId id="1305" r:id="rId15"/>
    <p:sldId id="1304" r:id="rId16"/>
    <p:sldId id="1303" r:id="rId17"/>
    <p:sldId id="1307" r:id="rId18"/>
    <p:sldId id="1306" r:id="rId19"/>
    <p:sldId id="1308" r:id="rId20"/>
    <p:sldId id="1310" r:id="rId21"/>
    <p:sldId id="1309" r:id="rId22"/>
    <p:sldId id="1312" r:id="rId23"/>
    <p:sldId id="1239" r:id="rId24"/>
    <p:sldId id="1240" r:id="rId25"/>
    <p:sldId id="1311" r:id="rId26"/>
    <p:sldId id="1314" r:id="rId27"/>
    <p:sldId id="1315" r:id="rId28"/>
    <p:sldId id="1317" r:id="rId29"/>
    <p:sldId id="1318" r:id="rId30"/>
    <p:sldId id="1319" r:id="rId31"/>
    <p:sldId id="1316" r:id="rId32"/>
    <p:sldId id="1320" r:id="rId33"/>
    <p:sldId id="1321" r:id="rId34"/>
    <p:sldId id="1323" r:id="rId35"/>
    <p:sldId id="1048" r:id="rId36"/>
    <p:sldId id="1324" r:id="rId37"/>
    <p:sldId id="857" r:id="rId38"/>
    <p:sldId id="858" r:id="rId39"/>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33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89065" autoAdjust="0"/>
  </p:normalViewPr>
  <p:slideViewPr>
    <p:cSldViewPr showGuides="1">
      <p:cViewPr varScale="1">
        <p:scale>
          <a:sx n="61" d="100"/>
          <a:sy n="61" d="100"/>
        </p:scale>
        <p:origin x="884" y="56"/>
      </p:cViewPr>
      <p:guideLst>
        <p:guide pos="3839"/>
        <p:guide orient="horz" pos="2160"/>
      </p:guideLst>
    </p:cSldViewPr>
  </p:slideViewPr>
  <p:outlineViewPr>
    <p:cViewPr>
      <p:scale>
        <a:sx n="33" d="100"/>
        <a:sy n="33" d="100"/>
      </p:scale>
      <p:origin x="0" y="6996"/>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pPr/>
              <a:t>9/20/2021</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p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9/20/2021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B8796F01-7154-41E0-B48B-A6921757531A}" type="slidenum">
              <a:rPr lang="ar-EG" smtClean="0"/>
              <a:pPr/>
              <a:t>9</a:t>
            </a:fld>
            <a:endParaRPr lang="ar-EG"/>
          </a:p>
        </p:txBody>
      </p:sp>
    </p:spTree>
    <p:extLst>
      <p:ext uri="{BB962C8B-B14F-4D97-AF65-F5344CB8AC3E}">
        <p14:creationId xmlns:p14="http://schemas.microsoft.com/office/powerpoint/2010/main" val="4154013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title="scalloped circle"/>
          <p:cNvSpPr/>
          <p:nvPr/>
        </p:nvSpPr>
        <p:spPr bwMode="auto">
          <a:xfrm>
            <a:off x="3556090" y="630937"/>
            <a:ext cx="5234212"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242" y="1098388"/>
            <a:ext cx="10315731" cy="4394988"/>
          </a:xfrm>
        </p:spPr>
        <p:txBody>
          <a:bodyPr anchor="ctr">
            <a:noAutofit/>
          </a:bodyPr>
          <a:lstStyle>
            <a:lvl1pPr algn="ctr">
              <a:defRPr sz="9997" spc="800" baseline="0"/>
            </a:lvl1pPr>
          </a:lstStyle>
          <a:p>
            <a:r>
              <a:rPr lang="en-US"/>
              <a:t>Click to edit Master title style</a:t>
            </a:r>
            <a:endParaRPr lang="en-US" dirty="0"/>
          </a:p>
        </p:txBody>
      </p:sp>
      <p:sp>
        <p:nvSpPr>
          <p:cNvPr id="3" name="Subtitle 2"/>
          <p:cNvSpPr>
            <a:spLocks noGrp="1"/>
          </p:cNvSpPr>
          <p:nvPr>
            <p:ph type="subTitle" idx="1"/>
          </p:nvPr>
        </p:nvSpPr>
        <p:spPr>
          <a:xfrm>
            <a:off x="2214469" y="5979197"/>
            <a:ext cx="8043278" cy="742279"/>
          </a:xfrm>
        </p:spPr>
        <p:txBody>
          <a:bodyPr anchor="t">
            <a:normAutofit/>
          </a:bodyPr>
          <a:lstStyle>
            <a:lvl1pPr marL="0" indent="0" algn="ctr">
              <a:lnSpc>
                <a:spcPct val="100000"/>
              </a:lnSpc>
              <a:buNone/>
              <a:defRPr sz="1999" b="1" i="0" cap="all" spc="400" baseline="0">
                <a:solidFill>
                  <a:schemeClr val="tx2"/>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242" y="6375679"/>
            <a:ext cx="2329115" cy="348462"/>
          </a:xfrm>
        </p:spPr>
        <p:txBody>
          <a:bodyPr/>
          <a:lstStyle>
            <a:lvl1pPr>
              <a:defRPr baseline="0">
                <a:solidFill>
                  <a:schemeClr val="accent1">
                    <a:lumMod val="50000"/>
                  </a:schemeClr>
                </a:solidFill>
              </a:defRPr>
            </a:lvl1pPr>
          </a:lstStyle>
          <a:p>
            <a:fld id="{4BDF68E2-58F2-4D09-BE8B-E3BD06533059}" type="datetimeFigureOut">
              <a:rPr lang="en-US" smtClean="0"/>
              <a:t>9/20/2021</a:t>
            </a:fld>
            <a:endParaRPr lang="en-US" dirty="0"/>
          </a:p>
        </p:txBody>
      </p:sp>
      <p:sp>
        <p:nvSpPr>
          <p:cNvPr id="5" name="Footer Placeholder 4"/>
          <p:cNvSpPr>
            <a:spLocks noGrp="1"/>
          </p:cNvSpPr>
          <p:nvPr>
            <p:ph type="ftr" sz="quarter" idx="11"/>
          </p:nvPr>
        </p:nvSpPr>
        <p:spPr>
          <a:xfrm>
            <a:off x="4179244" y="6375679"/>
            <a:ext cx="4113728"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4857" y="6375679"/>
            <a:ext cx="2329116" cy="345796"/>
          </a:xfrm>
        </p:spPr>
        <p:txBody>
          <a:bodyPr/>
          <a:lstStyle>
            <a:lvl1pPr>
              <a:defRPr baseline="0">
                <a:solidFill>
                  <a:schemeClr val="accent1">
                    <a:lumMod val="50000"/>
                  </a:schemeClr>
                </a:solidFill>
              </a:defRPr>
            </a:lvl1pPr>
          </a:lstStyle>
          <a:p>
            <a:fld id="{4FAB73BC-B049-4115-A692-8D63A059BFB8}" type="slidenum">
              <a:rPr lang="en-US" smtClean="0"/>
              <a:t>‹#›</a:t>
            </a:fld>
            <a:endParaRPr lang="en-US" dirty="0"/>
          </a:p>
        </p:txBody>
      </p:sp>
      <p:sp>
        <p:nvSpPr>
          <p:cNvPr id="13" name="Rectangle 12" title="left edge border"/>
          <p:cNvSpPr/>
          <p:nvPr/>
        </p:nvSpPr>
        <p:spPr>
          <a:xfrm>
            <a:off x="0" y="0"/>
            <a:ext cx="28339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77829390"/>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0BA0E-20D0-4E7C-B286-26C960A6788F}" type="slidenum">
              <a:rPr lang="en-US" smtClean="0"/>
              <a:pPr/>
              <a:t>‹#›</a:t>
            </a:fld>
            <a:endParaRPr lang="en-US"/>
          </a:p>
        </p:txBody>
      </p:sp>
    </p:spTree>
    <p:extLst>
      <p:ext uri="{BB962C8B-B14F-4D97-AF65-F5344CB8AC3E}">
        <p14:creationId xmlns:p14="http://schemas.microsoft.com/office/powerpoint/2010/main" val="2866100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42085" y="1073889"/>
            <a:ext cx="8184939" cy="4064627"/>
          </a:xfrm>
        </p:spPr>
        <p:txBody>
          <a:bodyPr anchor="b">
            <a:normAutofit/>
          </a:bodyPr>
          <a:lstStyle>
            <a:lvl1pPr>
              <a:defRPr sz="8397"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085" y="5159782"/>
            <a:ext cx="7015661" cy="951135"/>
          </a:xfrm>
        </p:spPr>
        <p:txBody>
          <a:bodyPr>
            <a:normAutofit/>
          </a:bodyPr>
          <a:lstStyle>
            <a:lvl1pPr marL="0" indent="0">
              <a:lnSpc>
                <a:spcPct val="100000"/>
              </a:lnSpc>
              <a:buNone/>
              <a:defRPr sz="1999" b="1" i="0" cap="all" spc="400" baseline="0">
                <a:solidFill>
                  <a:schemeClr val="accent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5704" y="6375679"/>
            <a:ext cx="1493558" cy="348462"/>
          </a:xfrm>
        </p:spPr>
        <p:txBody>
          <a:bodyPr/>
          <a:lstStyle>
            <a:lvl1pPr>
              <a:defRPr baseline="0">
                <a:solidFill>
                  <a:schemeClr val="tx2"/>
                </a:solidFill>
              </a:defRPr>
            </a:lvl1pPr>
          </a:lstStyle>
          <a:p>
            <a:fld id="{20EBB0C4-6273-4C6E-B9BD-2EDC30F1CD52}" type="datetimeFigureOut">
              <a:rPr lang="en-US" smtClean="0"/>
              <a:t>9/20/2021</a:t>
            </a:fld>
            <a:endParaRPr lang="en-US" dirty="0"/>
          </a:p>
        </p:txBody>
      </p:sp>
      <p:sp>
        <p:nvSpPr>
          <p:cNvPr id="5" name="Footer Placeholder 4"/>
          <p:cNvSpPr>
            <a:spLocks noGrp="1"/>
          </p:cNvSpPr>
          <p:nvPr>
            <p:ph type="ftr" sz="quarter" idx="11"/>
          </p:nvPr>
        </p:nvSpPr>
        <p:spPr>
          <a:xfrm>
            <a:off x="5277689" y="6375679"/>
            <a:ext cx="4113728"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39845" y="6375679"/>
            <a:ext cx="1487179" cy="345796"/>
          </a:xfrm>
        </p:spPr>
        <p:txBody>
          <a:bodyPr/>
          <a:lstStyle>
            <a:lvl1pPr>
              <a:defRPr baseline="0">
                <a:solidFill>
                  <a:schemeClr val="tx2"/>
                </a:solidFill>
              </a:defRPr>
            </a:lvl1pPr>
          </a:lstStyle>
          <a:p>
            <a:fld id="{4FAB73BC-B049-4115-A692-8D63A059BFB8}" type="slidenum">
              <a:rPr lang="en-US" smtClean="0"/>
              <a:t>‹#›</a:t>
            </a:fld>
            <a:endParaRPr lang="en-US" dirty="0"/>
          </a:p>
        </p:txBody>
      </p:sp>
      <p:grpSp>
        <p:nvGrpSpPr>
          <p:cNvPr id="7" name="Group 6" title="left scallop shape"/>
          <p:cNvGrpSpPr/>
          <p:nvPr/>
        </p:nvGrpSpPr>
        <p:grpSpPr>
          <a:xfrm>
            <a:off x="0" y="0"/>
            <a:ext cx="2813905"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13571336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6973" y="2286000"/>
            <a:ext cx="479935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6065" y="2286000"/>
            <a:ext cx="479935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1627712057"/>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402" y="381001"/>
            <a:ext cx="10170051"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352" y="2199634"/>
            <a:ext cx="4799350" cy="632529"/>
          </a:xfrm>
        </p:spPr>
        <p:txBody>
          <a:bodyPr anchor="b">
            <a:noAutofit/>
          </a:bodyPr>
          <a:lstStyle>
            <a:lvl1pPr marL="0" indent="0">
              <a:lnSpc>
                <a:spcPct val="100000"/>
              </a:lnSpc>
              <a:buNone/>
              <a:defRPr sz="1899" b="1" cap="all" spc="200" baseline="0">
                <a:solidFill>
                  <a:schemeClr val="tx2"/>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256973" y="2909102"/>
            <a:ext cx="479935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2136" y="2199634"/>
            <a:ext cx="4799350" cy="632529"/>
          </a:xfrm>
        </p:spPr>
        <p:txBody>
          <a:bodyPr anchor="b">
            <a:noAutofit/>
          </a:bodyPr>
          <a:lstStyle>
            <a:lvl1pPr marL="0" indent="0">
              <a:lnSpc>
                <a:spcPct val="100000"/>
              </a:lnSpc>
              <a:buNone/>
              <a:defRPr sz="1899" b="1" cap="all" spc="200" baseline="0">
                <a:solidFill>
                  <a:schemeClr val="tx2"/>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2136" y="2909102"/>
            <a:ext cx="479935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4015170822"/>
      </p:ext>
    </p:extLst>
  </p:cSld>
  <p:clrMapOvr>
    <a:masterClrMapping/>
  </p:clrMapOvr>
  <p:hf hdr="0" ftr="0" dt="0"/>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1956114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2340882241"/>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7888" y="0"/>
            <a:ext cx="4800937"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5713" y="457200"/>
            <a:ext cx="3091310" cy="1196671"/>
          </a:xfrm>
        </p:spPr>
        <p:txBody>
          <a:bodyPr anchor="b">
            <a:normAutofit/>
          </a:bodyPr>
          <a:lstStyle>
            <a:lvl1pPr>
              <a:lnSpc>
                <a:spcPct val="100000"/>
              </a:lnSpc>
              <a:defRPr sz="1899"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4852" y="920377"/>
            <a:ext cx="6156814" cy="4985124"/>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5714" y="1741336"/>
            <a:ext cx="3091310" cy="4164164"/>
          </a:xfrm>
        </p:spPr>
        <p:txBody>
          <a:bodyPr/>
          <a:lstStyle>
            <a:lvl1pPr marL="0" indent="0">
              <a:lnSpc>
                <a:spcPct val="120000"/>
              </a:lnSpc>
              <a:spcBef>
                <a:spcPts val="1200"/>
              </a:spcBef>
              <a:buNone/>
              <a:defRPr sz="1600" baseline="0">
                <a:solidFill>
                  <a:schemeClr val="bg2"/>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4852" y="6375679"/>
            <a:ext cx="1233034" cy="348462"/>
          </a:xfrm>
        </p:spPr>
        <p:txBody>
          <a:bodyPr/>
          <a:lstStyle/>
          <a:p>
            <a:endParaRPr lang="en-US"/>
          </a:p>
        </p:txBody>
      </p:sp>
      <p:sp>
        <p:nvSpPr>
          <p:cNvPr id="6" name="Footer Placeholder 5"/>
          <p:cNvSpPr>
            <a:spLocks noGrp="1"/>
          </p:cNvSpPr>
          <p:nvPr>
            <p:ph type="ftr" sz="quarter" idx="11"/>
          </p:nvPr>
        </p:nvSpPr>
        <p:spPr>
          <a:xfrm>
            <a:off x="2103073" y="6375679"/>
            <a:ext cx="3481272" cy="345796"/>
          </a:xfrm>
        </p:spPr>
        <p:txBody>
          <a:bodyPr/>
          <a:lstStyle/>
          <a:p>
            <a:endParaRPr lang="en-US"/>
          </a:p>
        </p:txBody>
      </p:sp>
      <p:sp>
        <p:nvSpPr>
          <p:cNvPr id="7" name="Slide Number Placeholder 6"/>
          <p:cNvSpPr>
            <a:spLocks noGrp="1"/>
          </p:cNvSpPr>
          <p:nvPr>
            <p:ph type="sldNum" sz="quarter" idx="12"/>
          </p:nvPr>
        </p:nvSpPr>
        <p:spPr>
          <a:xfrm>
            <a:off x="5689532" y="6375679"/>
            <a:ext cx="1232135" cy="345796"/>
          </a:xfrm>
        </p:spPr>
        <p:txBody>
          <a:bodyPr/>
          <a:lstStyle/>
          <a:p>
            <a:fld id="{2DFBB78A-01B4-41F2-96B0-677A4A282832}" type="slidenum">
              <a:rPr lang="en-US" smtClean="0"/>
              <a:pPr/>
              <a:t>‹#›</a:t>
            </a:fld>
            <a:endParaRPr lang="en-US"/>
          </a:p>
        </p:txBody>
      </p:sp>
      <p:sp>
        <p:nvSpPr>
          <p:cNvPr id="8" name="Rectangle 7" title="left edge border"/>
          <p:cNvSpPr/>
          <p:nvPr/>
        </p:nvSpPr>
        <p:spPr>
          <a:xfrm>
            <a:off x="0" y="0"/>
            <a:ext cx="28339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24588382"/>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391" y="1"/>
            <a:ext cx="7353669" cy="6857999"/>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11" name="Freeform 11" title="right scallop background shape"/>
          <p:cNvSpPr/>
          <p:nvPr/>
        </p:nvSpPr>
        <p:spPr bwMode="auto">
          <a:xfrm>
            <a:off x="7387888" y="0"/>
            <a:ext cx="4800937"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39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5712" y="457200"/>
            <a:ext cx="3091312" cy="1196670"/>
          </a:xfrm>
        </p:spPr>
        <p:txBody>
          <a:bodyPr anchor="b">
            <a:normAutofit/>
          </a:bodyPr>
          <a:lstStyle>
            <a:lvl1pPr>
              <a:lnSpc>
                <a:spcPct val="100000"/>
              </a:lnSpc>
              <a:defRPr sz="1899"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5712" y="1741336"/>
            <a:ext cx="3091312" cy="4164164"/>
          </a:xfrm>
        </p:spPr>
        <p:txBody>
          <a:bodyPr/>
          <a:lstStyle>
            <a:lvl1pPr marL="0" indent="0">
              <a:lnSpc>
                <a:spcPct val="120000"/>
              </a:lnSpc>
              <a:spcBef>
                <a:spcPts val="1200"/>
              </a:spcBef>
              <a:buNone/>
              <a:defRPr sz="1600" baseline="0">
                <a:solidFill>
                  <a:schemeClr val="bg2"/>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751" y="6375679"/>
            <a:ext cx="1232135" cy="348462"/>
          </a:xfrm>
        </p:spPr>
        <p:txBody>
          <a:bodyPr/>
          <a:lstStyle/>
          <a:p>
            <a:endParaRPr lang="en-US"/>
          </a:p>
        </p:txBody>
      </p:sp>
      <p:sp>
        <p:nvSpPr>
          <p:cNvPr id="6" name="Footer Placeholder 5"/>
          <p:cNvSpPr>
            <a:spLocks noGrp="1"/>
          </p:cNvSpPr>
          <p:nvPr>
            <p:ph type="ftr" sz="quarter" idx="11"/>
          </p:nvPr>
        </p:nvSpPr>
        <p:spPr>
          <a:xfrm>
            <a:off x="2103073" y="6375679"/>
            <a:ext cx="3481271" cy="345796"/>
          </a:xfrm>
        </p:spPr>
        <p:txBody>
          <a:bodyPr/>
          <a:lstStyle/>
          <a:p>
            <a:endParaRPr lang="en-US"/>
          </a:p>
        </p:txBody>
      </p:sp>
      <p:sp>
        <p:nvSpPr>
          <p:cNvPr id="7" name="Slide Number Placeholder 6"/>
          <p:cNvSpPr>
            <a:spLocks noGrp="1"/>
          </p:cNvSpPr>
          <p:nvPr>
            <p:ph type="sldNum" sz="quarter" idx="12"/>
          </p:nvPr>
        </p:nvSpPr>
        <p:spPr>
          <a:xfrm>
            <a:off x="5686087" y="6375679"/>
            <a:ext cx="1234119" cy="345796"/>
          </a:xfrm>
        </p:spPr>
        <p:txBody>
          <a:bodyPr/>
          <a:lstStyle/>
          <a:p>
            <a:fld id="{2DFBB78A-01B4-41F2-96B0-677A4A282832}" type="slidenum">
              <a:rPr lang="en-US" smtClean="0"/>
              <a:pPr/>
              <a:t>‹#›</a:t>
            </a:fld>
            <a:endParaRPr lang="en-US"/>
          </a:p>
        </p:txBody>
      </p:sp>
    </p:spTree>
    <p:extLst>
      <p:ext uri="{BB962C8B-B14F-4D97-AF65-F5344CB8AC3E}">
        <p14:creationId xmlns:p14="http://schemas.microsoft.com/office/powerpoint/2010/main" val="633451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C5AD9-787D-40FA-8A4D-16A055B9AF81}" type="slidenum">
              <a:rPr lang="en-US" smtClean="0"/>
              <a:pPr/>
              <a:t>‹#›</a:t>
            </a:fld>
            <a:endParaRPr lang="en-US"/>
          </a:p>
        </p:txBody>
      </p:sp>
    </p:spTree>
    <p:extLst>
      <p:ext uri="{BB962C8B-B14F-4D97-AF65-F5344CB8AC3E}">
        <p14:creationId xmlns:p14="http://schemas.microsoft.com/office/powerpoint/2010/main" val="3214255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3700" y="382386"/>
            <a:ext cx="1491743"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6973" y="382386"/>
            <a:ext cx="8390399"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C5AD9-787D-40FA-8A4D-16A055B9AF81}" type="slidenum">
              <a:rPr lang="en-US" smtClean="0"/>
              <a:pPr/>
              <a:t>‹#›</a:t>
            </a:fld>
            <a:endParaRPr lang="en-US"/>
          </a:p>
        </p:txBody>
      </p:sp>
    </p:spTree>
    <p:extLst>
      <p:ext uri="{BB962C8B-B14F-4D97-AF65-F5344CB8AC3E}">
        <p14:creationId xmlns:p14="http://schemas.microsoft.com/office/powerpoint/2010/main" val="2761588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352" y="382385"/>
            <a:ext cx="10175671"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352" y="2286002"/>
            <a:ext cx="10175671"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352" y="6375679"/>
            <a:ext cx="2329115"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a:p>
        </p:txBody>
      </p:sp>
      <p:sp>
        <p:nvSpPr>
          <p:cNvPr id="5" name="Footer Placeholder 4"/>
          <p:cNvSpPr>
            <a:spLocks noGrp="1"/>
          </p:cNvSpPr>
          <p:nvPr>
            <p:ph type="ftr" sz="quarter" idx="3"/>
          </p:nvPr>
        </p:nvSpPr>
        <p:spPr>
          <a:xfrm>
            <a:off x="4037549" y="6375679"/>
            <a:ext cx="4113728"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08359" y="6375679"/>
            <a:ext cx="2818665"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EB37DED6-D4C7-42EE-AB49-D2E39E64FDE4}" type="slidenum">
              <a:rPr lang="en-US" smtClean="0"/>
              <a:pPr/>
              <a:t>‹#›</a:t>
            </a:fld>
            <a:endParaRPr lang="en-US"/>
          </a:p>
        </p:txBody>
      </p:sp>
      <p:sp>
        <p:nvSpPr>
          <p:cNvPr id="11" name="Freeform 6" title="Left scallop edge"/>
          <p:cNvSpPr/>
          <p:nvPr/>
        </p:nvSpPr>
        <p:spPr bwMode="auto">
          <a:xfrm>
            <a:off x="1" y="0"/>
            <a:ext cx="885594"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5435" y="0"/>
            <a:ext cx="28339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66584854"/>
      </p:ext>
    </p:extLst>
  </p:cSld>
  <p:clrMap bg1="lt1" tx1="dk1" bg2="lt2" tx2="dk2" accent1="accent1" accent2="accent2" accent3="accent3" accent4="accent4" accent5="accent5" accent6="accent6" hlink="hlink" folHlink="folHlink"/>
  <p:sldLayoutIdLst>
    <p:sldLayoutId id="2147484837" r:id="rId1"/>
    <p:sldLayoutId id="2147484838" r:id="rId2"/>
    <p:sldLayoutId id="2147484839" r:id="rId3"/>
    <p:sldLayoutId id="2147484840" r:id="rId4"/>
    <p:sldLayoutId id="2147484841" r:id="rId5"/>
    <p:sldLayoutId id="2147484842" r:id="rId6"/>
    <p:sldLayoutId id="2147484843" r:id="rId7"/>
    <p:sldLayoutId id="2147484844" r:id="rId8"/>
    <p:sldLayoutId id="2147484845" r:id="rId9"/>
    <p:sldLayoutId id="2147484846" r:id="rId10"/>
    <p:sldLayoutId id="2147484847" r:id="rId11"/>
  </p:sldLayoutIdLst>
  <p:hf hdr="0" ftr="0" dt="0"/>
  <p:txStyles>
    <p:titleStyle>
      <a:lvl1pPr algn="l" defTabSz="914126" rtl="1" eaLnBrk="1" latinLnBrk="0" hangingPunct="1">
        <a:lnSpc>
          <a:spcPct val="90000"/>
        </a:lnSpc>
        <a:spcBef>
          <a:spcPct val="0"/>
        </a:spcBef>
        <a:buNone/>
        <a:defRPr sz="5098" kern="1200" cap="all" spc="200" baseline="0">
          <a:solidFill>
            <a:schemeClr val="tx2"/>
          </a:solidFill>
          <a:latin typeface="+mj-lt"/>
          <a:ea typeface="+mj-ea"/>
          <a:cs typeface="+mj-cs"/>
        </a:defRPr>
      </a:lvl1pPr>
    </p:titleStyle>
    <p:bodyStyle>
      <a:lvl1pPr marL="228531" indent="-228531" algn="r" defTabSz="914126" rtl="1" eaLnBrk="1" latinLnBrk="0" hangingPunct="1">
        <a:lnSpc>
          <a:spcPct val="110000"/>
        </a:lnSpc>
        <a:spcBef>
          <a:spcPts val="700"/>
        </a:spcBef>
        <a:buClr>
          <a:schemeClr val="tx2"/>
        </a:buClr>
        <a:buFont typeface="Arial" panose="020B0604020202020204" pitchFamily="34" charset="0"/>
        <a:buChar char="•"/>
        <a:defRPr sz="1999" kern="1200">
          <a:solidFill>
            <a:schemeClr val="tx1">
              <a:lumMod val="65000"/>
              <a:lumOff val="35000"/>
            </a:schemeClr>
          </a:solidFill>
          <a:latin typeface="+mn-lt"/>
          <a:ea typeface="+mn-ea"/>
          <a:cs typeface="+mn-cs"/>
        </a:defRPr>
      </a:lvl1pPr>
      <a:lvl2pPr marL="685594" indent="-228531" algn="r" defTabSz="914126" rtl="1" eaLnBrk="1" latinLnBrk="0" hangingPunct="1">
        <a:lnSpc>
          <a:spcPct val="110000"/>
        </a:lnSpc>
        <a:spcBef>
          <a:spcPts val="700"/>
        </a:spcBef>
        <a:buClr>
          <a:schemeClr val="tx2"/>
        </a:buClr>
        <a:buFont typeface="Gill Sans MT" panose="020B0502020104020203" pitchFamily="34" charset="0"/>
        <a:buChar char="–"/>
        <a:defRPr sz="1799" kern="1200">
          <a:solidFill>
            <a:schemeClr val="tx1">
              <a:lumMod val="65000"/>
              <a:lumOff val="35000"/>
            </a:schemeClr>
          </a:solidFill>
          <a:latin typeface="+mn-lt"/>
          <a:ea typeface="+mn-ea"/>
          <a:cs typeface="+mn-cs"/>
        </a:defRPr>
      </a:lvl2pPr>
      <a:lvl3pPr marL="1142657" indent="-228531" algn="r" defTabSz="914126" rtl="1"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599720" indent="-228531" algn="r" defTabSz="914126"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6783" indent="-228531" algn="r" defTabSz="914126"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3846" indent="-228531" algn="r" defTabSz="914126"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0908" indent="-228531" algn="r" defTabSz="914126"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7971" indent="-228531" algn="r" defTabSz="914126" rtl="1"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5034" indent="-228531" algn="r" defTabSz="914126" rtl="1"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r" defTabSz="914126" rtl="1" eaLnBrk="1" latinLnBrk="0" hangingPunct="1">
        <a:defRPr sz="1799" kern="1200">
          <a:solidFill>
            <a:schemeClr val="tx1"/>
          </a:solidFill>
          <a:latin typeface="+mn-lt"/>
          <a:ea typeface="+mn-ea"/>
          <a:cs typeface="+mn-cs"/>
        </a:defRPr>
      </a:lvl1pPr>
      <a:lvl2pPr marL="457063" algn="r" defTabSz="914126" rtl="1" eaLnBrk="1" latinLnBrk="0" hangingPunct="1">
        <a:defRPr sz="1799" kern="1200">
          <a:solidFill>
            <a:schemeClr val="tx1"/>
          </a:solidFill>
          <a:latin typeface="+mn-lt"/>
          <a:ea typeface="+mn-ea"/>
          <a:cs typeface="+mn-cs"/>
        </a:defRPr>
      </a:lvl2pPr>
      <a:lvl3pPr marL="914126" algn="r" defTabSz="914126" rtl="1" eaLnBrk="1" latinLnBrk="0" hangingPunct="1">
        <a:defRPr sz="1799" kern="1200">
          <a:solidFill>
            <a:schemeClr val="tx1"/>
          </a:solidFill>
          <a:latin typeface="+mn-lt"/>
          <a:ea typeface="+mn-ea"/>
          <a:cs typeface="+mn-cs"/>
        </a:defRPr>
      </a:lvl3pPr>
      <a:lvl4pPr marL="1371189" algn="r" defTabSz="914126" rtl="1" eaLnBrk="1" latinLnBrk="0" hangingPunct="1">
        <a:defRPr sz="1799" kern="1200">
          <a:solidFill>
            <a:schemeClr val="tx1"/>
          </a:solidFill>
          <a:latin typeface="+mn-lt"/>
          <a:ea typeface="+mn-ea"/>
          <a:cs typeface="+mn-cs"/>
        </a:defRPr>
      </a:lvl4pPr>
      <a:lvl5pPr marL="1828251" algn="r" defTabSz="914126" rtl="1" eaLnBrk="1" latinLnBrk="0" hangingPunct="1">
        <a:defRPr sz="1799" kern="1200">
          <a:solidFill>
            <a:schemeClr val="tx1"/>
          </a:solidFill>
          <a:latin typeface="+mn-lt"/>
          <a:ea typeface="+mn-ea"/>
          <a:cs typeface="+mn-cs"/>
        </a:defRPr>
      </a:lvl5pPr>
      <a:lvl6pPr marL="2285314" algn="r" defTabSz="914126" rtl="1" eaLnBrk="1" latinLnBrk="0" hangingPunct="1">
        <a:defRPr sz="1799" kern="1200">
          <a:solidFill>
            <a:schemeClr val="tx1"/>
          </a:solidFill>
          <a:latin typeface="+mn-lt"/>
          <a:ea typeface="+mn-ea"/>
          <a:cs typeface="+mn-cs"/>
        </a:defRPr>
      </a:lvl6pPr>
      <a:lvl7pPr marL="2742377" algn="r" defTabSz="914126" rtl="1" eaLnBrk="1" latinLnBrk="0" hangingPunct="1">
        <a:defRPr sz="1799" kern="1200">
          <a:solidFill>
            <a:schemeClr val="tx1"/>
          </a:solidFill>
          <a:latin typeface="+mn-lt"/>
          <a:ea typeface="+mn-ea"/>
          <a:cs typeface="+mn-cs"/>
        </a:defRPr>
      </a:lvl7pPr>
      <a:lvl8pPr marL="3199440" algn="r" defTabSz="914126" rtl="1" eaLnBrk="1" latinLnBrk="0" hangingPunct="1">
        <a:defRPr sz="1799" kern="1200">
          <a:solidFill>
            <a:schemeClr val="tx1"/>
          </a:solidFill>
          <a:latin typeface="+mn-lt"/>
          <a:ea typeface="+mn-ea"/>
          <a:cs typeface="+mn-cs"/>
        </a:defRPr>
      </a:lvl8pPr>
      <a:lvl9pPr marL="3656503" algn="r" defTabSz="914126" rtl="1"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97530" y="2108513"/>
            <a:ext cx="4358272" cy="1569660"/>
          </a:xfrm>
          <a:prstGeom prst="rect">
            <a:avLst/>
          </a:prstGeom>
          <a:effectLst>
            <a:glow rad="101600">
              <a:schemeClr val="accent1">
                <a:satMod val="175000"/>
                <a:alpha val="40000"/>
              </a:schemeClr>
            </a:glow>
          </a:effectLst>
        </p:spPr>
        <p:txBody>
          <a:bodyPr wrap="square">
            <a:spAutoFit/>
          </a:bodyPr>
          <a:lstStyle/>
          <a:p>
            <a:pPr lvl="0" algn="ctr" rtl="1">
              <a:defRPr/>
            </a:pPr>
            <a:r>
              <a:rPr lang="ar-EG" sz="8800" b="1" spc="50" dirty="0" smtClean="0">
                <a:ln w="0"/>
                <a:solidFill>
                  <a:schemeClr val="accent1">
                    <a:lumMod val="75000"/>
                  </a:schemeClr>
                </a:solidFill>
                <a:effectLst>
                  <a:innerShdw blurRad="63500" dist="50800" dir="13500000">
                    <a:srgbClr val="000000">
                      <a:alpha val="50000"/>
                    </a:srgbClr>
                  </a:innerShdw>
                </a:effectLst>
                <a:latin typeface="Aldhabi" panose="01000000000000000000" pitchFamily="2" charset="-78"/>
                <a:ea typeface="GE SS Two Light" pitchFamily="18" charset="-78"/>
                <a:cs typeface="Aldhabi" panose="01000000000000000000" pitchFamily="2" charset="-78"/>
              </a:rPr>
              <a:t>«</a:t>
            </a:r>
            <a:r>
              <a:rPr lang="ar-EG" sz="9600" b="1" spc="50" dirty="0" smtClean="0">
                <a:ln w="0"/>
                <a:solidFill>
                  <a:schemeClr val="accent1">
                    <a:lumMod val="75000"/>
                  </a:schemeClr>
                </a:solidFill>
                <a:effectLst>
                  <a:innerShdw blurRad="63500" dist="50800" dir="13500000">
                    <a:srgbClr val="000000">
                      <a:alpha val="50000"/>
                    </a:srgbClr>
                  </a:innerShdw>
                </a:effectLst>
                <a:latin typeface="Aldhabi" panose="01000000000000000000" pitchFamily="2" charset="-78"/>
                <a:ea typeface="GE SS Two Light" pitchFamily="18" charset="-78"/>
                <a:cs typeface="Aldhabi" panose="01000000000000000000" pitchFamily="2" charset="-78"/>
              </a:rPr>
              <a:t>الايكيغاي</a:t>
            </a:r>
            <a:r>
              <a:rPr lang="ar-EG" sz="8800" b="1" spc="50" dirty="0" smtClean="0">
                <a:ln w="0"/>
                <a:solidFill>
                  <a:schemeClr val="accent1">
                    <a:lumMod val="75000"/>
                  </a:schemeClr>
                </a:solidFill>
                <a:effectLst>
                  <a:innerShdw blurRad="63500" dist="50800" dir="13500000">
                    <a:srgbClr val="000000">
                      <a:alpha val="50000"/>
                    </a:srgbClr>
                  </a:innerShdw>
                </a:effectLst>
                <a:latin typeface="Aldhabi" panose="01000000000000000000" pitchFamily="2" charset="-78"/>
                <a:ea typeface="GE SS Two Light" pitchFamily="18" charset="-78"/>
                <a:cs typeface="Aldhabi" panose="01000000000000000000" pitchFamily="2" charset="-78"/>
              </a:rPr>
              <a:t>»</a:t>
            </a:r>
            <a:endParaRPr lang="ar-SA" sz="8800" b="1" dirty="0">
              <a:ln w="12700">
                <a:solidFill>
                  <a:srgbClr val="F07F09"/>
                </a:solidFill>
                <a:prstDash val="solid"/>
              </a:ln>
              <a:solidFill>
                <a:schemeClr val="accent1">
                  <a:lumMod val="75000"/>
                </a:schemeClr>
              </a:solidFill>
              <a:effectLst>
                <a:outerShdw dist="38100" dir="2640000" algn="bl" rotWithShape="0">
                  <a:srgbClr val="F07F09"/>
                </a:outerShdw>
              </a:effectLst>
              <a:latin typeface="Aldhabi" panose="01000000000000000000" pitchFamily="2" charset="-78"/>
              <a:ea typeface="GE SS Two Light" pitchFamily="18" charset="-78"/>
              <a:cs typeface="Aldhabi" panose="01000000000000000000" pitchFamily="2" charset="-78"/>
            </a:endParaRPr>
          </a:p>
        </p:txBody>
      </p:sp>
      <p:sp>
        <p:nvSpPr>
          <p:cNvPr id="2" name="Rectangle 1"/>
          <p:cNvSpPr/>
          <p:nvPr/>
        </p:nvSpPr>
        <p:spPr>
          <a:xfrm>
            <a:off x="2782044" y="5246253"/>
            <a:ext cx="6917278" cy="1047979"/>
          </a:xfrm>
          <a:prstGeom prst="rect">
            <a:avLst/>
          </a:prstGeom>
        </p:spPr>
        <p:txBody>
          <a:bodyPr wrap="none">
            <a:spAutoFit/>
          </a:bodyPr>
          <a:lstStyle/>
          <a:p>
            <a:pPr algn="ctr" rtl="1">
              <a:lnSpc>
                <a:spcPct val="115000"/>
              </a:lnSpc>
              <a:spcAft>
                <a:spcPts val="1000"/>
              </a:spcAft>
            </a:pPr>
            <a:r>
              <a:rPr lang="ar-SA" sz="5400" b="1" dirty="0">
                <a:solidFill>
                  <a:srgbClr val="C00000"/>
                </a:solidFill>
                <a:latin typeface="Aldhabi" panose="01000000000000000000" pitchFamily="2" charset="-78"/>
                <a:ea typeface="Calibri" panose="020F0502020204030204" pitchFamily="34" charset="0"/>
                <a:cs typeface="AL-Mohanad" pitchFamily="2" charset="-78"/>
              </a:rPr>
              <a:t>بقيادة المدرب</a:t>
            </a:r>
            <a:r>
              <a:rPr lang="ar-EG" sz="5400" b="1" dirty="0">
                <a:solidFill>
                  <a:srgbClr val="C00000"/>
                </a:solidFill>
                <a:latin typeface="Aldhabi" panose="01000000000000000000" pitchFamily="2" charset="-78"/>
                <a:ea typeface="Calibri" panose="020F0502020204030204" pitchFamily="34" charset="0"/>
                <a:cs typeface="AL-Mohanad" pitchFamily="2" charset="-78"/>
              </a:rPr>
              <a:t>ة</a:t>
            </a:r>
            <a:r>
              <a:rPr lang="ar-SA" sz="5400" b="1" dirty="0">
                <a:solidFill>
                  <a:srgbClr val="C00000"/>
                </a:solidFill>
                <a:latin typeface="Aldhabi" panose="01000000000000000000" pitchFamily="2" charset="-78"/>
                <a:ea typeface="Calibri" panose="020F0502020204030204" pitchFamily="34" charset="0"/>
                <a:cs typeface="AL-Mohanad" pitchFamily="2" charset="-78"/>
              </a:rPr>
              <a:t> :</a:t>
            </a:r>
            <a:r>
              <a:rPr lang="ar-SA" sz="3200" dirty="0">
                <a:latin typeface="Aldhabi" panose="01000000000000000000" pitchFamily="2" charset="-78"/>
                <a:ea typeface="Calibri" panose="020F0502020204030204" pitchFamily="34" charset="0"/>
                <a:cs typeface="AL-Mohanad" pitchFamily="2" charset="-78"/>
              </a:rPr>
              <a:t> </a:t>
            </a:r>
            <a:r>
              <a:rPr lang="ar-SA" sz="5400" b="1" dirty="0">
                <a:solidFill>
                  <a:srgbClr val="002060"/>
                </a:solidFill>
                <a:latin typeface="Aldhabi" panose="01000000000000000000" pitchFamily="2" charset="-78"/>
                <a:ea typeface="Calibri" panose="020F0502020204030204" pitchFamily="34" charset="0"/>
                <a:cs typeface="AL-Mohanad" pitchFamily="2" charset="-78"/>
              </a:rPr>
              <a:t>نسرين خالد بليلة</a:t>
            </a:r>
            <a:endParaRPr lang="en-US" sz="3200" dirty="0">
              <a:effectLst/>
              <a:latin typeface="Aldhabi" panose="01000000000000000000" pitchFamily="2" charset="-78"/>
              <a:ea typeface="Calibri" panose="020F0502020204030204" pitchFamily="34" charset="0"/>
              <a:cs typeface="AL-Mohanad" pitchFamily="2" charset="-78"/>
            </a:endParaRPr>
          </a:p>
        </p:txBody>
      </p:sp>
      <p:pic>
        <p:nvPicPr>
          <p:cNvPr id="3" name="Picture 2"/>
          <p:cNvPicPr>
            <a:picLocks noChangeAspect="1"/>
          </p:cNvPicPr>
          <p:nvPr/>
        </p:nvPicPr>
        <p:blipFill>
          <a:blip r:embed="rId2"/>
          <a:stretch>
            <a:fillRect/>
          </a:stretch>
        </p:blipFill>
        <p:spPr>
          <a:xfrm>
            <a:off x="1197868" y="548680"/>
            <a:ext cx="7031153" cy="4689326"/>
          </a:xfrm>
          <a:prstGeom prst="rect">
            <a:avLst/>
          </a:prstGeom>
          <a:ln>
            <a:noFill/>
          </a:ln>
          <a:effectLst>
            <a:softEdge rad="112500"/>
          </a:effectLst>
        </p:spPr>
      </p:pic>
    </p:spTree>
    <p:extLst>
      <p:ext uri="{BB962C8B-B14F-4D97-AF65-F5344CB8AC3E}">
        <p14:creationId xmlns:p14="http://schemas.microsoft.com/office/powerpoint/2010/main" val="3153796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2"/>
          <p:cNvSpPr txBox="1">
            <a:spLocks/>
          </p:cNvSpPr>
          <p:nvPr/>
        </p:nvSpPr>
        <p:spPr>
          <a:xfrm>
            <a:off x="1989956" y="1772816"/>
            <a:ext cx="9272789" cy="4693920"/>
          </a:xfrm>
          <a:prstGeom prst="rect">
            <a:avLst/>
          </a:prstGeom>
        </p:spPr>
        <p:txBody>
          <a:bodyPr lIns="100804" tIns="50402" rIns="100804" bIns="50402">
            <a:normAutofit/>
          </a:bodyPr>
          <a:lstStyle>
            <a:lvl1pPr marL="304747" indent="-304747" algn="r" defTabSz="1218987" rtl="1"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r" defTabSz="1218987" rtl="1"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marL="403217" indent="-282251">
              <a:buFont typeface="Wingdings 3"/>
              <a:buChar char=""/>
              <a:defRPr/>
            </a:pPr>
            <a:r>
              <a:rPr lang="ar-SA" sz="2800" b="1" dirty="0">
                <a:solidFill>
                  <a:prstClr val="black"/>
                </a:solidFill>
                <a:latin typeface="Traditional Arabic" pitchFamily="18" charset="-78"/>
                <a:ea typeface="GE SS Two Light" pitchFamily="18" charset="-78"/>
                <a:cs typeface="Traditional Arabic" pitchFamily="18" charset="-78"/>
              </a:rPr>
              <a:t>ال</a:t>
            </a:r>
            <a:r>
              <a:rPr lang="ar-EG" sz="2800" b="1" dirty="0">
                <a:solidFill>
                  <a:prstClr val="black"/>
                </a:solidFill>
                <a:latin typeface="Traditional Arabic" pitchFamily="18" charset="-78"/>
                <a:ea typeface="GE SS Two Light" pitchFamily="18" charset="-78"/>
                <a:cs typeface="Traditional Arabic" pitchFamily="18" charset="-78"/>
              </a:rPr>
              <a:t>إ</a:t>
            </a:r>
            <a:r>
              <a:rPr lang="ar-SA" sz="2800" b="1" dirty="0">
                <a:solidFill>
                  <a:prstClr val="black"/>
                </a:solidFill>
                <a:latin typeface="Traditional Arabic" pitchFamily="18" charset="-78"/>
                <a:ea typeface="GE SS Two Light" pitchFamily="18" charset="-78"/>
                <a:cs typeface="Traditional Arabic" pitchFamily="18" charset="-78"/>
              </a:rPr>
              <a:t>سم.</a:t>
            </a:r>
            <a:endParaRPr lang="en-US" sz="28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2800" b="1" dirty="0">
                <a:solidFill>
                  <a:prstClr val="black"/>
                </a:solidFill>
                <a:latin typeface="Traditional Arabic" pitchFamily="18" charset="-78"/>
                <a:ea typeface="GE SS Two Light" pitchFamily="18" charset="-78"/>
                <a:cs typeface="Traditional Arabic" pitchFamily="18" charset="-78"/>
              </a:rPr>
              <a:t>الكنية.</a:t>
            </a:r>
            <a:endParaRPr lang="en-US" sz="28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2800" b="1" dirty="0">
                <a:solidFill>
                  <a:prstClr val="black"/>
                </a:solidFill>
                <a:latin typeface="Traditional Arabic" pitchFamily="18" charset="-78"/>
                <a:ea typeface="GE SS Two Light" pitchFamily="18" charset="-78"/>
                <a:cs typeface="Traditional Arabic" pitchFamily="18" charset="-78"/>
              </a:rPr>
              <a:t>الحالة ال</a:t>
            </a:r>
            <a:r>
              <a:rPr lang="ar-EG" sz="2800" b="1" dirty="0">
                <a:solidFill>
                  <a:prstClr val="black"/>
                </a:solidFill>
                <a:latin typeface="Traditional Arabic" pitchFamily="18" charset="-78"/>
                <a:ea typeface="GE SS Two Light" pitchFamily="18" charset="-78"/>
                <a:cs typeface="Traditional Arabic" pitchFamily="18" charset="-78"/>
              </a:rPr>
              <a:t>إ</a:t>
            </a:r>
            <a:r>
              <a:rPr lang="ar-SA" sz="2800" b="1" dirty="0">
                <a:solidFill>
                  <a:prstClr val="black"/>
                </a:solidFill>
                <a:latin typeface="Traditional Arabic" pitchFamily="18" charset="-78"/>
                <a:ea typeface="GE SS Two Light" pitchFamily="18" charset="-78"/>
                <a:cs typeface="Traditional Arabic" pitchFamily="18" charset="-78"/>
              </a:rPr>
              <a:t>جتماعية.</a:t>
            </a:r>
            <a:endParaRPr lang="en-US" sz="28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2800" b="1" dirty="0">
                <a:solidFill>
                  <a:prstClr val="black"/>
                </a:solidFill>
                <a:latin typeface="Traditional Arabic" pitchFamily="18" charset="-78"/>
                <a:ea typeface="GE SS Two Light" pitchFamily="18" charset="-78"/>
                <a:cs typeface="Traditional Arabic" pitchFamily="18" charset="-78"/>
              </a:rPr>
              <a:t>الخبرات العملية.</a:t>
            </a:r>
            <a:endParaRPr lang="en-US" sz="28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2800" b="1" dirty="0">
                <a:solidFill>
                  <a:prstClr val="black"/>
                </a:solidFill>
                <a:latin typeface="Traditional Arabic" pitchFamily="18" charset="-78"/>
                <a:ea typeface="GE SS Two Light" pitchFamily="18" charset="-78"/>
                <a:cs typeface="Traditional Arabic" pitchFamily="18" charset="-78"/>
              </a:rPr>
              <a:t>العمل الحالي مع شرح طبيعة العمل.</a:t>
            </a:r>
            <a:endParaRPr lang="en-US" sz="28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2800" b="1" dirty="0">
                <a:solidFill>
                  <a:prstClr val="black"/>
                </a:solidFill>
                <a:latin typeface="Traditional Arabic" pitchFamily="18" charset="-78"/>
                <a:ea typeface="GE SS Two Light" pitchFamily="18" charset="-78"/>
                <a:cs typeface="Traditional Arabic" pitchFamily="18" charset="-78"/>
              </a:rPr>
              <a:t>الهوايات.</a:t>
            </a:r>
            <a:endParaRPr lang="en-US" sz="2800" b="1" dirty="0">
              <a:solidFill>
                <a:prstClr val="black"/>
              </a:solidFill>
              <a:latin typeface="Traditional Arabic" pitchFamily="18" charset="-78"/>
              <a:ea typeface="GE SS Two Light" pitchFamily="18" charset="-78"/>
              <a:cs typeface="Traditional Arabic" pitchFamily="18" charset="-78"/>
            </a:endParaRPr>
          </a:p>
          <a:p>
            <a:pPr marL="403217" indent="-282251">
              <a:buFont typeface="Wingdings 3"/>
              <a:buChar char=""/>
              <a:defRPr/>
            </a:pPr>
            <a:r>
              <a:rPr lang="ar-SA" sz="2800" b="1" dirty="0">
                <a:solidFill>
                  <a:prstClr val="black"/>
                </a:solidFill>
                <a:latin typeface="Traditional Arabic" pitchFamily="18" charset="-78"/>
                <a:ea typeface="GE SS Two Light" pitchFamily="18" charset="-78"/>
                <a:cs typeface="Traditional Arabic" pitchFamily="18" charset="-78"/>
              </a:rPr>
              <a:t>ما هي توقعاتك وأهدافك من الدورة.</a:t>
            </a:r>
            <a:endParaRPr lang="en-US" sz="2800" b="1" dirty="0">
              <a:solidFill>
                <a:prstClr val="black"/>
              </a:solidFill>
              <a:latin typeface="Traditional Arabic" pitchFamily="18" charset="-78"/>
              <a:ea typeface="GE SS Two Light" pitchFamily="18" charset="-78"/>
              <a:cs typeface="Traditional Arabic" pitchFamily="18" charset="-78"/>
            </a:endParaRPr>
          </a:p>
        </p:txBody>
      </p:sp>
      <p:sp>
        <p:nvSpPr>
          <p:cNvPr id="3" name="AutoShape 2" descr="Hello!, школа иностранных языков в Омске на Маршала Жукова, 21 ..."/>
          <p:cNvSpPr>
            <a:spLocks noChangeAspect="1" noChangeArrowheads="1"/>
          </p:cNvSpPr>
          <p:nvPr/>
        </p:nvSpPr>
        <p:spPr bwMode="auto">
          <a:xfrm>
            <a:off x="119681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sp>
        <p:nvSpPr>
          <p:cNvPr id="4" name="AutoShape 4" descr="Hello!, школа иностранных языков в Омске на Маршала Жукова, 21 ..."/>
          <p:cNvSpPr>
            <a:spLocks noChangeAspect="1" noChangeArrowheads="1"/>
          </p:cNvSpPr>
          <p:nvPr/>
        </p:nvSpPr>
        <p:spPr bwMode="auto">
          <a:xfrm>
            <a:off x="1212056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sp>
        <p:nvSpPr>
          <p:cNvPr id="5" name="Ribbon: Tilted Up 4">
            <a:extLst>
              <a:ext uri="{FF2B5EF4-FFF2-40B4-BE49-F238E27FC236}">
                <a16:creationId xmlns:a16="http://schemas.microsoft.com/office/drawing/2014/main" id="{21B2A076-C207-4BCA-B037-17D0721F0581}"/>
              </a:ext>
            </a:extLst>
          </p:cNvPr>
          <p:cNvSpPr/>
          <p:nvPr/>
        </p:nvSpPr>
        <p:spPr>
          <a:xfrm>
            <a:off x="4446174" y="43417"/>
            <a:ext cx="5256584" cy="1800200"/>
          </a:xfrm>
          <a:prstGeom prst="ribbon2">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1" anchor="ctr"/>
          <a:lstStyle/>
          <a:p>
            <a:pPr marL="120966" marR="0" lvl="0" indent="0" algn="r" defTabSz="4572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a:noFill/>
                </a:ln>
                <a:solidFill>
                  <a:schemeClr val="accent1">
                    <a:lumMod val="75000"/>
                  </a:schemeClr>
                </a:solidFill>
                <a:effectLst/>
                <a:uLnTx/>
                <a:uFillTx/>
                <a:latin typeface="Traditional Arabic" pitchFamily="18" charset="-78"/>
                <a:ea typeface="GE SS Two Light" pitchFamily="18" charset="-78"/>
                <a:cs typeface="Traditional Arabic" pitchFamily="18" charset="-78"/>
              </a:rPr>
              <a:t>تعارف ...</a:t>
            </a:r>
            <a:endParaRPr kumimoji="0" lang="en-US" sz="6000" b="1" i="0" u="none" strike="noStrike" kern="1200" cap="none" spc="0" normalizeH="0" baseline="0" noProof="0" dirty="0">
              <a:ln>
                <a:noFill/>
              </a:ln>
              <a:solidFill>
                <a:schemeClr val="accent1">
                  <a:lumMod val="75000"/>
                </a:schemeClr>
              </a:solidFill>
              <a:effectLst/>
              <a:uLnTx/>
              <a:uFillTx/>
              <a:latin typeface="Traditional Arabic" pitchFamily="18" charset="-78"/>
              <a:ea typeface="GE SS Two Light" pitchFamily="18" charset="-78"/>
              <a:cs typeface="Traditional Arabic" pitchFamily="18" charset="-78"/>
            </a:endParaRPr>
          </a:p>
        </p:txBody>
      </p:sp>
      <p:pic>
        <p:nvPicPr>
          <p:cNvPr id="2" name="Picture 1"/>
          <p:cNvPicPr>
            <a:picLocks noChangeAspect="1"/>
          </p:cNvPicPr>
          <p:nvPr/>
        </p:nvPicPr>
        <p:blipFill>
          <a:blip r:embed="rId2"/>
          <a:stretch>
            <a:fillRect/>
          </a:stretch>
        </p:blipFill>
        <p:spPr>
          <a:xfrm>
            <a:off x="1125860" y="3140968"/>
            <a:ext cx="5173484" cy="2586742"/>
          </a:xfrm>
          <a:prstGeom prst="rect">
            <a:avLst/>
          </a:prstGeom>
        </p:spPr>
      </p:pic>
    </p:spTree>
    <p:extLst>
      <p:ext uri="{BB962C8B-B14F-4D97-AF65-F5344CB8AC3E}">
        <p14:creationId xmlns:p14="http://schemas.microsoft.com/office/powerpoint/2010/main" val="889182188"/>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anim calcmode="lin" valueType="num">
                                      <p:cBhvr>
                                        <p:cTn id="2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1000"/>
                                        <p:tgtEl>
                                          <p:spTgt spid="6">
                                            <p:txEl>
                                              <p:pRg st="4" end="4"/>
                                            </p:txEl>
                                          </p:spTgt>
                                        </p:tgtEl>
                                      </p:cBhvr>
                                    </p:animEffect>
                                    <p:anim calcmode="lin" valueType="num">
                                      <p:cBhvr>
                                        <p:cTn id="2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1000"/>
                                        <p:tgtEl>
                                          <p:spTgt spid="6">
                                            <p:txEl>
                                              <p:pRg st="5" end="5"/>
                                            </p:txEl>
                                          </p:spTgt>
                                        </p:tgtEl>
                                      </p:cBhvr>
                                    </p:animEffect>
                                    <p:anim calcmode="lin" valueType="num">
                                      <p:cBhvr>
                                        <p:cTn id="3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1000"/>
                                        <p:tgtEl>
                                          <p:spTgt spid="6">
                                            <p:txEl>
                                              <p:pRg st="6" end="6"/>
                                            </p:txEl>
                                          </p:spTgt>
                                        </p:tgtEl>
                                      </p:cBhvr>
                                    </p:animEffect>
                                    <p:anim calcmode="lin" valueType="num">
                                      <p:cBhvr>
                                        <p:cTn id="3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7678588" y="620687"/>
            <a:ext cx="3545048" cy="8309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rtl="1">
              <a:defRPr/>
            </a:pPr>
            <a:r>
              <a:rPr lang="ar-EG" sz="4800" b="1" u="sng" dirty="0">
                <a:ln w="12700">
                  <a:solidFill>
                    <a:schemeClr val="accent1"/>
                  </a:solidFill>
                  <a:prstDash val="solid"/>
                </a:ln>
                <a:solidFill>
                  <a:schemeClr val="accent1">
                    <a:lumMod val="75000"/>
                  </a:schemeClr>
                </a:solidFill>
                <a:latin typeface="Traditional Arabic" pitchFamily="18" charset="-78"/>
                <a:ea typeface="GE SS Two Light" pitchFamily="18" charset="-78"/>
                <a:cs typeface="Traditional Arabic" pitchFamily="18" charset="-78"/>
              </a:rPr>
              <a:t>« نظام</a:t>
            </a:r>
            <a:r>
              <a:rPr lang="ar-SA" sz="4800" b="1" u="sng" dirty="0">
                <a:ln w="12700">
                  <a:solidFill>
                    <a:schemeClr val="accent1"/>
                  </a:solidFill>
                  <a:prstDash val="solid"/>
                </a:ln>
                <a:solidFill>
                  <a:schemeClr val="accent1">
                    <a:lumMod val="75000"/>
                  </a:schemeClr>
                </a:solidFill>
                <a:latin typeface="Traditional Arabic" pitchFamily="18" charset="-78"/>
                <a:ea typeface="GE SS Two Light" pitchFamily="18" charset="-78"/>
                <a:cs typeface="Traditional Arabic" pitchFamily="18" charset="-78"/>
              </a:rPr>
              <a:t> الدورة</a:t>
            </a:r>
            <a:r>
              <a:rPr lang="ar-EG" sz="4800" b="1" u="sng" dirty="0">
                <a:ln w="12700">
                  <a:solidFill>
                    <a:schemeClr val="accent1"/>
                  </a:solidFill>
                  <a:prstDash val="solid"/>
                </a:ln>
                <a:solidFill>
                  <a:schemeClr val="accent1">
                    <a:lumMod val="75000"/>
                  </a:schemeClr>
                </a:solidFill>
                <a:latin typeface="Traditional Arabic" pitchFamily="18" charset="-78"/>
                <a:ea typeface="GE SS Two Light" pitchFamily="18" charset="-78"/>
                <a:cs typeface="Traditional Arabic" pitchFamily="18" charset="-78"/>
              </a:rPr>
              <a:t> »</a:t>
            </a:r>
            <a:endParaRPr lang="ar-SA" sz="4800" b="1" u="sng" dirty="0">
              <a:ln w="12700">
                <a:solidFill>
                  <a:schemeClr val="accent1"/>
                </a:solidFill>
                <a:prstDash val="solid"/>
              </a:ln>
              <a:solidFill>
                <a:schemeClr val="accent1">
                  <a:lumMod val="75000"/>
                </a:schemeClr>
              </a:solidFill>
              <a:latin typeface="Traditional Arabic" pitchFamily="18" charset="-78"/>
              <a:ea typeface="GE SS Two Light" pitchFamily="18" charset="-78"/>
              <a:cs typeface="Traditional Arabic" pitchFamily="18" charset="-78"/>
            </a:endParaRPr>
          </a:p>
        </p:txBody>
      </p:sp>
      <p:pic>
        <p:nvPicPr>
          <p:cNvPr id="8" name="Picture 7"/>
          <p:cNvPicPr>
            <a:picLocks noChangeAspect="1"/>
          </p:cNvPicPr>
          <p:nvPr/>
        </p:nvPicPr>
        <p:blipFill>
          <a:blip r:embed="rId2"/>
          <a:stretch>
            <a:fillRect/>
          </a:stretch>
        </p:blipFill>
        <p:spPr>
          <a:xfrm>
            <a:off x="1109205" y="2564904"/>
            <a:ext cx="5352190" cy="3221707"/>
          </a:xfrm>
          <a:prstGeom prst="rect">
            <a:avLst/>
          </a:prstGeom>
          <a:ln>
            <a:noFill/>
          </a:ln>
          <a:effectLst>
            <a:outerShdw blurRad="292100" dist="139700" dir="2700000" algn="tl" rotWithShape="0">
              <a:srgbClr val="333333">
                <a:alpha val="65000"/>
              </a:srgbClr>
            </a:outerShdw>
          </a:effectLst>
        </p:spPr>
      </p:pic>
      <p:sp>
        <p:nvSpPr>
          <p:cNvPr id="6" name="عنصر نائب للمحتوى 1"/>
          <p:cNvSpPr txBox="1">
            <a:spLocks/>
          </p:cNvSpPr>
          <p:nvPr/>
        </p:nvSpPr>
        <p:spPr>
          <a:xfrm>
            <a:off x="3678267" y="1844824"/>
            <a:ext cx="7401353" cy="4136205"/>
          </a:xfrm>
          <a:prstGeom prst="rect">
            <a:avLst/>
          </a:prstGeom>
        </p:spPr>
        <p:txBody>
          <a:bodyPr lIns="100804" tIns="50402" rIns="100804" bIns="50402">
            <a:normAutofit/>
          </a:bodyPr>
          <a:lstStyle>
            <a:lvl1pPr marL="304747" indent="-304747" algn="r" defTabSz="1218987" rtl="1"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r" defTabSz="1218987" rtl="1"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r" defTabSz="1218987" rtl="1"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r" defTabSz="1218987" rtl="1"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pPr lvl="0"/>
            <a:endParaRPr lang="en-US" dirty="0">
              <a:effectLst/>
            </a:endParaRPr>
          </a:p>
        </p:txBody>
      </p:sp>
      <p:sp>
        <p:nvSpPr>
          <p:cNvPr id="2" name="Rectangle 1"/>
          <p:cNvSpPr/>
          <p:nvPr/>
        </p:nvSpPr>
        <p:spPr>
          <a:xfrm>
            <a:off x="5130811" y="1472910"/>
            <a:ext cx="6092825" cy="4616648"/>
          </a:xfrm>
          <a:prstGeom prst="rect">
            <a:avLst/>
          </a:prstGeom>
        </p:spPr>
        <p:txBody>
          <a:bodyPr>
            <a:spAutoFit/>
          </a:bodyPr>
          <a:lstStyle/>
          <a:p>
            <a:pPr marL="342900" lvl="0" indent="-342900" algn="r" rtl="1">
              <a:lnSpc>
                <a:spcPct val="150000"/>
              </a:lnSpc>
              <a:spcAft>
                <a:spcPts val="0"/>
              </a:spcAft>
              <a:buFont typeface="Wingdings 3"/>
              <a:buChar char=""/>
              <a:tabLst>
                <a:tab pos="457200" algn="l"/>
              </a:tabLst>
            </a:pPr>
            <a:r>
              <a:rPr lang="ar-SA" sz="2800" b="1" dirty="0">
                <a:solidFill>
                  <a:srgbClr val="002060"/>
                </a:solidFill>
                <a:ea typeface="GE SS Two Light"/>
                <a:cs typeface="Times New Roman"/>
              </a:rPr>
              <a:t>الوقت</a:t>
            </a:r>
            <a:r>
              <a:rPr lang="ar-EG" sz="2800" b="1" dirty="0">
                <a:solidFill>
                  <a:srgbClr val="002060"/>
                </a:solidFill>
                <a:ea typeface="GE SS Two Light"/>
                <a:cs typeface="Times New Roman"/>
              </a:rPr>
              <a:t> : </a:t>
            </a:r>
            <a:r>
              <a:rPr lang="ar-EG" sz="2800" b="1" dirty="0" smtClean="0">
                <a:solidFill>
                  <a:srgbClr val="1E1C11"/>
                </a:solidFill>
                <a:ea typeface="GE SS Two Light"/>
                <a:cs typeface="Times New Roman"/>
              </a:rPr>
              <a:t>5 ساعات </a:t>
            </a:r>
            <a:r>
              <a:rPr lang="ar-EG" sz="2800" b="1" dirty="0">
                <a:solidFill>
                  <a:srgbClr val="1E1C11"/>
                </a:solidFill>
                <a:ea typeface="GE SS Two Light"/>
                <a:cs typeface="Times New Roman"/>
              </a:rPr>
              <a:t>تدريبية .</a:t>
            </a:r>
            <a:endParaRPr lang="en-US" sz="2800" dirty="0"/>
          </a:p>
          <a:p>
            <a:pPr marL="342900" lvl="0" indent="-342900" algn="r" rtl="1">
              <a:lnSpc>
                <a:spcPct val="150000"/>
              </a:lnSpc>
              <a:spcAft>
                <a:spcPts val="0"/>
              </a:spcAft>
              <a:buFont typeface="Wingdings 3"/>
              <a:buChar char=""/>
              <a:tabLst>
                <a:tab pos="457200" algn="l"/>
              </a:tabLst>
            </a:pPr>
            <a:r>
              <a:rPr lang="ar-SA" sz="2800" b="1" dirty="0">
                <a:solidFill>
                  <a:srgbClr val="002060"/>
                </a:solidFill>
                <a:ea typeface="GE SS Two Light"/>
                <a:cs typeface="Times New Roman"/>
              </a:rPr>
              <a:t>الأيام</a:t>
            </a:r>
            <a:r>
              <a:rPr lang="ar-EG" sz="2800" b="1" dirty="0">
                <a:solidFill>
                  <a:srgbClr val="002060"/>
                </a:solidFill>
                <a:ea typeface="GE SS Two Light"/>
                <a:cs typeface="Times New Roman"/>
              </a:rPr>
              <a:t> : </a:t>
            </a:r>
            <a:r>
              <a:rPr lang="ar-EG" sz="2800" b="1" dirty="0" smtClean="0">
                <a:solidFill>
                  <a:srgbClr val="002060"/>
                </a:solidFill>
                <a:ea typeface="GE SS Two Light"/>
                <a:cs typeface="Times New Roman"/>
              </a:rPr>
              <a:t>يوم تدريبي</a:t>
            </a:r>
            <a:endParaRPr lang="ar-EG" sz="2800" b="1" dirty="0">
              <a:solidFill>
                <a:srgbClr val="1E1C11"/>
              </a:solidFill>
              <a:ea typeface="GE SS Two Light"/>
              <a:cs typeface="Times New Roman"/>
            </a:endParaRPr>
          </a:p>
          <a:p>
            <a:pPr marL="342900" lvl="0" indent="-342900" algn="r" rtl="1">
              <a:lnSpc>
                <a:spcPct val="150000"/>
              </a:lnSpc>
              <a:spcAft>
                <a:spcPts val="0"/>
              </a:spcAft>
              <a:buFont typeface="Wingdings 3"/>
              <a:buChar char=""/>
              <a:tabLst>
                <a:tab pos="457200" algn="l"/>
              </a:tabLst>
            </a:pPr>
            <a:r>
              <a:rPr lang="ar-SA" sz="2800" b="1" dirty="0" smtClean="0">
                <a:solidFill>
                  <a:srgbClr val="002060"/>
                </a:solidFill>
                <a:ea typeface="GE SS Two Light"/>
                <a:cs typeface="Times New Roman"/>
              </a:rPr>
              <a:t>بطاقات </a:t>
            </a:r>
            <a:r>
              <a:rPr lang="ar-SA" sz="2800" b="1" dirty="0">
                <a:solidFill>
                  <a:srgbClr val="002060"/>
                </a:solidFill>
                <a:ea typeface="GE SS Two Light"/>
                <a:cs typeface="Times New Roman"/>
              </a:rPr>
              <a:t>الأسماء</a:t>
            </a:r>
            <a:r>
              <a:rPr lang="ar-EG" sz="2800" b="1" dirty="0">
                <a:solidFill>
                  <a:srgbClr val="002060"/>
                </a:solidFill>
                <a:ea typeface="GE SS Two Light"/>
                <a:cs typeface="Times New Roman"/>
              </a:rPr>
              <a:t> :</a:t>
            </a:r>
            <a:endParaRPr lang="en-US" sz="2800" dirty="0">
              <a:solidFill>
                <a:srgbClr val="002060"/>
              </a:solidFill>
            </a:endParaRPr>
          </a:p>
          <a:p>
            <a:pPr marL="342900" lvl="0" indent="-342900" algn="r" rtl="1">
              <a:lnSpc>
                <a:spcPct val="150000"/>
              </a:lnSpc>
              <a:spcAft>
                <a:spcPts val="0"/>
              </a:spcAft>
              <a:buFont typeface="Wingdings 3"/>
              <a:buChar char=""/>
              <a:tabLst>
                <a:tab pos="457200" algn="l"/>
              </a:tabLst>
            </a:pPr>
            <a:r>
              <a:rPr lang="ar-SA" sz="2800" b="1" dirty="0">
                <a:solidFill>
                  <a:srgbClr val="002060"/>
                </a:solidFill>
                <a:ea typeface="GE SS Two Light"/>
                <a:cs typeface="Times New Roman"/>
              </a:rPr>
              <a:t>نظام العمل في الدورة :</a:t>
            </a:r>
            <a:endParaRPr lang="en-US" sz="2800" dirty="0">
              <a:solidFill>
                <a:srgbClr val="002060"/>
              </a:solidFill>
            </a:endParaRPr>
          </a:p>
          <a:p>
            <a:pPr marL="133457" indent="-285750" algn="r" rtl="1">
              <a:lnSpc>
                <a:spcPct val="150000"/>
              </a:lnSpc>
              <a:buFont typeface="Symbol"/>
              <a:buChar char=""/>
              <a:tabLst>
                <a:tab pos="858520" algn="l"/>
              </a:tabLst>
            </a:pPr>
            <a:r>
              <a:rPr lang="ar-SA" sz="2800" b="1" dirty="0">
                <a:solidFill>
                  <a:srgbClr val="1E1C11"/>
                </a:solidFill>
                <a:ea typeface="GE SS Two Light"/>
                <a:cs typeface="Times New Roman"/>
              </a:rPr>
              <a:t>المجموعات</a:t>
            </a:r>
            <a:r>
              <a:rPr lang="ar-EG" sz="2800" b="1" dirty="0">
                <a:solidFill>
                  <a:srgbClr val="1E1C11"/>
                </a:solidFill>
                <a:ea typeface="GE SS Two Light"/>
                <a:cs typeface="Times New Roman"/>
              </a:rPr>
              <a:t> </a:t>
            </a:r>
            <a:r>
              <a:rPr lang="ar-SA" sz="2800" b="1" dirty="0">
                <a:solidFill>
                  <a:srgbClr val="1E1C11"/>
                </a:solidFill>
                <a:ea typeface="GE SS Two Light"/>
                <a:cs typeface="Times New Roman"/>
              </a:rPr>
              <a:t>.</a:t>
            </a:r>
            <a:endParaRPr lang="en-US" sz="2800" dirty="0"/>
          </a:p>
          <a:p>
            <a:pPr marL="133457" indent="-285750" algn="r" rtl="1">
              <a:lnSpc>
                <a:spcPct val="150000"/>
              </a:lnSpc>
              <a:buFont typeface="Symbol"/>
              <a:buChar char=""/>
              <a:tabLst>
                <a:tab pos="858520" algn="l"/>
              </a:tabLst>
            </a:pPr>
            <a:r>
              <a:rPr lang="ar-SA" sz="2800" b="1" dirty="0">
                <a:solidFill>
                  <a:srgbClr val="1E1C11"/>
                </a:solidFill>
                <a:ea typeface="GE SS Two Light"/>
                <a:cs typeface="Times New Roman"/>
              </a:rPr>
              <a:t>التسجيل</a:t>
            </a:r>
            <a:r>
              <a:rPr lang="ar-EG" sz="2800" b="1" dirty="0">
                <a:solidFill>
                  <a:srgbClr val="1E1C11"/>
                </a:solidFill>
                <a:ea typeface="GE SS Two Light"/>
                <a:cs typeface="Times New Roman"/>
              </a:rPr>
              <a:t> </a:t>
            </a:r>
            <a:r>
              <a:rPr lang="ar-SA" sz="2800" b="1" dirty="0">
                <a:solidFill>
                  <a:srgbClr val="1E1C11"/>
                </a:solidFill>
                <a:ea typeface="GE SS Two Light"/>
                <a:cs typeface="Times New Roman"/>
              </a:rPr>
              <a:t>.</a:t>
            </a:r>
            <a:endParaRPr lang="en-US" sz="2800" dirty="0"/>
          </a:p>
          <a:p>
            <a:pPr marL="133457" indent="-285750" algn="r" rtl="1">
              <a:lnSpc>
                <a:spcPct val="150000"/>
              </a:lnSpc>
              <a:buFont typeface="Symbol"/>
              <a:buChar char=""/>
              <a:tabLst>
                <a:tab pos="858520" algn="l"/>
              </a:tabLst>
            </a:pPr>
            <a:r>
              <a:rPr lang="ar-SA" sz="2800" b="1" dirty="0">
                <a:solidFill>
                  <a:srgbClr val="1E1C11"/>
                </a:solidFill>
                <a:ea typeface="GE SS Two Light"/>
                <a:cs typeface="Times New Roman"/>
              </a:rPr>
              <a:t>إعطاء التغذية الرجعية</a:t>
            </a:r>
            <a:r>
              <a:rPr lang="ar-EG" sz="2800" b="1" dirty="0">
                <a:solidFill>
                  <a:srgbClr val="1E1C11"/>
                </a:solidFill>
                <a:ea typeface="GE SS Two Light"/>
                <a:cs typeface="Times New Roman"/>
              </a:rPr>
              <a:t> . </a:t>
            </a:r>
            <a:endParaRPr lang="en-US" sz="2800" dirty="0">
              <a:effectLst/>
            </a:endParaRPr>
          </a:p>
        </p:txBody>
      </p:sp>
    </p:spTree>
    <p:extLst>
      <p:ext uri="{BB962C8B-B14F-4D97-AF65-F5344CB8AC3E}">
        <p14:creationId xmlns:p14="http://schemas.microsoft.com/office/powerpoint/2010/main" val="135789311"/>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nodePh="1">
                                  <p:stCondLst>
                                    <p:cond delay="0"/>
                                  </p:stCondLst>
                                  <p:endCondLst>
                                    <p:cond evt="begin" delay="0">
                                      <p:tn val="12"/>
                                    </p:cond>
                                  </p:end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16402" y="476672"/>
            <a:ext cx="9143999" cy="800219"/>
          </a:xfrm>
          <a:prstGeom prst="rect">
            <a:avLst/>
          </a:prstGeom>
        </p:spPr>
        <p:txBody>
          <a:bodyPr wrap="square">
            <a:spAutoFit/>
          </a:bodyPr>
          <a:lstStyle/>
          <a:p>
            <a:pPr algn="just" rtl="1">
              <a:lnSpc>
                <a:spcPct val="115000"/>
              </a:lnSpc>
              <a:spcAft>
                <a:spcPts val="1000"/>
              </a:spcAft>
            </a:pPr>
            <a:r>
              <a:rPr lang="ar-EG" sz="4000" b="1" u="sng" dirty="0">
                <a:solidFill>
                  <a:srgbClr val="C00000"/>
                </a:solidFill>
                <a:latin typeface="Traditional Arabic" pitchFamily="18" charset="-78"/>
                <a:ea typeface="Calibri"/>
                <a:cs typeface="Traditional Arabic" pitchFamily="18" charset="-78"/>
              </a:rPr>
              <a:t>يتوقع من المشاركين فى نهاية البرنامج التدريبى بإذن الله أن :</a:t>
            </a:r>
            <a:endParaRPr lang="en-US" sz="4000" dirty="0">
              <a:solidFill>
                <a:srgbClr val="C00000"/>
              </a:solidFill>
              <a:latin typeface="Traditional Arabic" pitchFamily="18" charset="-78"/>
              <a:ea typeface="Calibri"/>
              <a:cs typeface="Traditional Arabic" pitchFamily="18" charset="-78"/>
            </a:endParaRPr>
          </a:p>
        </p:txBody>
      </p:sp>
      <p:pic>
        <p:nvPicPr>
          <p:cNvPr id="8" name="Picture 7">
            <a:extLst>
              <a:ext uri="{FF2B5EF4-FFF2-40B4-BE49-F238E27FC236}">
                <a16:creationId xmlns:a16="http://schemas.microsoft.com/office/drawing/2014/main" id="{DA5782A6-732D-4C49-A15D-380ED5CE746E}"/>
              </a:ext>
            </a:extLst>
          </p:cNvPr>
          <p:cNvPicPr>
            <a:picLocks noChangeAspect="1"/>
          </p:cNvPicPr>
          <p:nvPr/>
        </p:nvPicPr>
        <p:blipFill rotWithShape="1">
          <a:blip r:embed="rId2">
            <a:extLst>
              <a:ext uri="{28A0092B-C50C-407E-A947-70E740481C1C}">
                <a14:useLocalDpi xmlns:a14="http://schemas.microsoft.com/office/drawing/2010/main" val="0"/>
              </a:ext>
            </a:extLst>
          </a:blip>
          <a:srcRect l="-1" t="13251" r="-546" b="22700"/>
          <a:stretch/>
        </p:blipFill>
        <p:spPr>
          <a:xfrm>
            <a:off x="1019241" y="3352686"/>
            <a:ext cx="3960440" cy="2548152"/>
          </a:xfrm>
          <a:prstGeom prst="rect">
            <a:avLst/>
          </a:prstGeom>
          <a:ln>
            <a:noFill/>
          </a:ln>
          <a:effectLst>
            <a:softEdge rad="112500"/>
          </a:effectLst>
        </p:spPr>
      </p:pic>
      <p:sp>
        <p:nvSpPr>
          <p:cNvPr id="2" name="Rectangle 1"/>
          <p:cNvSpPr/>
          <p:nvPr/>
        </p:nvSpPr>
        <p:spPr>
          <a:xfrm>
            <a:off x="4979681" y="1560617"/>
            <a:ext cx="6480720" cy="4056495"/>
          </a:xfrm>
          <a:prstGeom prst="rect">
            <a:avLst/>
          </a:prstGeom>
        </p:spPr>
        <p:txBody>
          <a:bodyPr wrap="square">
            <a:spAutoFit/>
          </a:bodyPr>
          <a:lstStyle/>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أن يتعرف المتدرب علي أصل وتاريخ إيكيغاي</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أن يعي المتدرب فلسفة الإيكيغاي اليابانية </a:t>
            </a:r>
            <a:r>
              <a:rPr lang="en-US" sz="2800" b="1" dirty="0">
                <a:latin typeface="Calibri" panose="020F0502020204030204" pitchFamily="34" charset="0"/>
                <a:ea typeface="Calibri" panose="020F0502020204030204" pitchFamily="34" charset="0"/>
                <a:cs typeface="AL-Mohanad" pitchFamily="2" charset="-78"/>
              </a:rPr>
              <a:t>IKIGAI</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أن يتعرف المتدرب علي نصائح للوصول إلى </a:t>
            </a:r>
            <a:r>
              <a:rPr lang="en-US" sz="2800" b="1" dirty="0">
                <a:latin typeface="Calibri" panose="020F0502020204030204" pitchFamily="34" charset="0"/>
                <a:ea typeface="Calibri" panose="020F0502020204030204" pitchFamily="34" charset="0"/>
                <a:cs typeface="AL-Mohanad" pitchFamily="2" charset="-78"/>
              </a:rPr>
              <a:t>IKIGAI </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أن يتعرف المتدرب علي المفهوم الياباني لتحقيق السعادة في الحياة والعمل</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C00000"/>
              </a:buClr>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أن يصبح المتدرب  علي علم باكتمال الإيكيغا</a:t>
            </a:r>
            <a:endParaRPr lang="en-US" sz="28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1000"/>
              </a:spcAft>
              <a:buClr>
                <a:srgbClr val="C00000"/>
              </a:buClr>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أن يلم المتدرب بخطوات بسيطة لتغيير حياته نحو الافضل</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70803205"/>
      </p:ext>
    </p:extLst>
  </p:cSld>
  <p:clrMapOvr>
    <a:masterClrMapping/>
  </p:clrMapOvr>
  <p:transition>
    <p:wipe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052" y="1988840"/>
            <a:ext cx="6688773" cy="4320480"/>
          </a:xfrm>
          <a:prstGeom prst="rect">
            <a:avLst/>
          </a:prstGeom>
          <a:ln>
            <a:noFill/>
          </a:ln>
          <a:effectLst>
            <a:softEdge rad="11250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292570" y="0"/>
            <a:ext cx="6092825" cy="1821011"/>
          </a:xfrm>
          <a:prstGeom prst="rect">
            <a:avLst/>
          </a:prstGeom>
        </p:spPr>
        <p:txBody>
          <a:bodyPr>
            <a:spAutoFit/>
          </a:bodyPr>
          <a:lstStyle/>
          <a:p>
            <a:pPr lvl="0" algn="ctr" defTabSz="914400" rtl="1">
              <a:spcAft>
                <a:spcPts val="1000"/>
              </a:spcAft>
              <a:defRPr/>
            </a:pPr>
            <a:r>
              <a:rPr lang="ar-EG" sz="6000" b="1" kern="0" dirty="0">
                <a:solidFill>
                  <a:srgbClr val="002060"/>
                </a:solidFill>
                <a:latin typeface="Aldhabi" panose="01000000000000000000" pitchFamily="2" charset="-78"/>
                <a:ea typeface="Calibri" panose="020F0502020204030204" pitchFamily="34" charset="0"/>
                <a:cs typeface="Aldhabi" panose="01000000000000000000" pitchFamily="2" charset="-78"/>
              </a:rPr>
              <a:t>الوحدة </a:t>
            </a:r>
            <a:r>
              <a:rPr lang="ar-EG" sz="6000" b="1" kern="0" dirty="0" smtClean="0">
                <a:solidFill>
                  <a:srgbClr val="002060"/>
                </a:solidFill>
                <a:latin typeface="Aldhabi" panose="01000000000000000000" pitchFamily="2" charset="-78"/>
                <a:ea typeface="Calibri" panose="020F0502020204030204" pitchFamily="34" charset="0"/>
                <a:cs typeface="Aldhabi" panose="01000000000000000000" pitchFamily="2" charset="-78"/>
              </a:rPr>
              <a:t>التدريبية</a:t>
            </a:r>
            <a:endParaRPr lang="en-US" sz="6000" kern="0" dirty="0">
              <a:solidFill>
                <a:sysClr val="windowText" lastClr="000000"/>
              </a:solidFill>
              <a:latin typeface="Aldhabi" panose="01000000000000000000" pitchFamily="2" charset="-78"/>
              <a:ea typeface="Calibri" panose="020F0502020204030204" pitchFamily="34" charset="0"/>
              <a:cs typeface="Aldhabi" panose="01000000000000000000" pitchFamily="2" charset="-78"/>
            </a:endParaRPr>
          </a:p>
          <a:p>
            <a:pPr lvl="0" algn="ctr" defTabSz="914400" rtl="1">
              <a:spcAft>
                <a:spcPts val="1000"/>
              </a:spcAft>
              <a:defRPr/>
            </a:pPr>
            <a:r>
              <a:rPr lang="ar-EG" sz="4400" b="1" kern="0" dirty="0">
                <a:solidFill>
                  <a:srgbClr val="C00000"/>
                </a:solidFill>
                <a:latin typeface="Traditional Arabic" panose="02020603050405020304" pitchFamily="18" charset="-78"/>
                <a:ea typeface="Calibri" panose="020F0502020204030204" pitchFamily="34" charset="0"/>
                <a:cs typeface="AL-Mohanad" pitchFamily="2" charset="-78"/>
              </a:rPr>
              <a:t>فلسفة الايكيغاي</a:t>
            </a:r>
            <a:endParaRPr lang="en-US" sz="2800" dirty="0">
              <a:cs typeface="AL-Mohanad" pitchFamily="2" charset="-78"/>
            </a:endParaRPr>
          </a:p>
        </p:txBody>
      </p:sp>
    </p:spTree>
    <p:extLst>
      <p:ext uri="{BB962C8B-B14F-4D97-AF65-F5344CB8AC3E}">
        <p14:creationId xmlns:p14="http://schemas.microsoft.com/office/powerpoint/2010/main" val="2094798740"/>
      </p:ext>
    </p:extLst>
  </p:cSld>
  <p:clrMapOvr>
    <a:masterClrMapping/>
  </p:clrMapOvr>
  <p:transition>
    <p:wipe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33" t="5312" r="3429" b="9544"/>
          <a:stretch/>
        </p:blipFill>
        <p:spPr bwMode="auto">
          <a:xfrm>
            <a:off x="1197869" y="2970827"/>
            <a:ext cx="3888432" cy="27568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230316" y="2348880"/>
            <a:ext cx="6194667" cy="2074414"/>
          </a:xfrm>
          <a:prstGeom prst="rect">
            <a:avLst/>
          </a:prstGeom>
        </p:spPr>
        <p:txBody>
          <a:bodyPr wrap="square">
            <a:spAutoFit/>
          </a:bodyPr>
          <a:lstStyle/>
          <a:p>
            <a:pPr marL="342900" marR="0" lvl="0" indent="-342900" algn="r" rtl="1">
              <a:lnSpc>
                <a:spcPct val="115000"/>
              </a:lnSpc>
              <a:spcBef>
                <a:spcPts val="0"/>
              </a:spcBef>
              <a:spcAft>
                <a:spcPts val="0"/>
              </a:spcAft>
              <a:buFont typeface="Symbol" panose="05050102010706020507" pitchFamily="18" charset="2"/>
              <a:buChar char=""/>
            </a:pPr>
            <a:r>
              <a:rPr lang="ar-EG" sz="2800" b="1" dirty="0" smtClean="0">
                <a:latin typeface="Calibri" panose="020F0502020204030204" pitchFamily="34" charset="0"/>
                <a:ea typeface="Calibri" panose="020F0502020204030204" pitchFamily="34" charset="0"/>
                <a:cs typeface="AL-Mohanad" pitchFamily="2" charset="-78"/>
              </a:rPr>
              <a:t>أصل </a:t>
            </a:r>
            <a:r>
              <a:rPr lang="ar-EG" sz="2800" b="1" dirty="0">
                <a:latin typeface="Calibri" panose="020F0502020204030204" pitchFamily="34" charset="0"/>
                <a:ea typeface="Calibri" panose="020F0502020204030204" pitchFamily="34" charset="0"/>
                <a:cs typeface="AL-Mohanad" pitchFamily="2" charset="-78"/>
              </a:rPr>
              <a:t>وتاريخ إيكيغاي</a:t>
            </a:r>
            <a:endParaRPr lang="en-US" sz="1600" dirty="0">
              <a:latin typeface="Calibri" panose="020F0502020204030204" pitchFamily="34" charset="0"/>
              <a:ea typeface="Calibri" panose="020F0502020204030204" pitchFamily="34" charset="0"/>
              <a:cs typeface="AL-Mohanad" pitchFamily="2" charset="-78"/>
            </a:endParaRPr>
          </a:p>
          <a:p>
            <a:pPr marL="342900" marR="0" lvl="0" indent="-342900" algn="r" rtl="1">
              <a:lnSpc>
                <a:spcPct val="115000"/>
              </a:lnSpc>
              <a:spcBef>
                <a:spcPts val="0"/>
              </a:spcBef>
              <a:spcAft>
                <a:spcPts val="0"/>
              </a:spcAft>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فلسفة الإيكيغاي اليابانية </a:t>
            </a:r>
            <a:r>
              <a:rPr lang="en-US" sz="2800" b="1" dirty="0">
                <a:latin typeface="Calibri" panose="020F0502020204030204" pitchFamily="34" charset="0"/>
                <a:ea typeface="Calibri" panose="020F0502020204030204" pitchFamily="34" charset="0"/>
                <a:cs typeface="AL-Mohanad" pitchFamily="2" charset="-78"/>
              </a:rPr>
              <a:t>IKIGAI</a:t>
            </a:r>
            <a:endParaRPr lang="en-US" sz="1600" dirty="0">
              <a:latin typeface="Calibri" panose="020F0502020204030204" pitchFamily="34" charset="0"/>
              <a:ea typeface="Calibri" panose="020F0502020204030204" pitchFamily="34" charset="0"/>
              <a:cs typeface="AL-Mohanad" pitchFamily="2" charset="-78"/>
            </a:endParaRPr>
          </a:p>
          <a:p>
            <a:pPr marL="342900" marR="0" lvl="0" indent="-342900" algn="r" rtl="1">
              <a:lnSpc>
                <a:spcPct val="115000"/>
              </a:lnSpc>
              <a:spcBef>
                <a:spcPts val="0"/>
              </a:spcBef>
              <a:spcAft>
                <a:spcPts val="0"/>
              </a:spcAft>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نصائح للوصول إلى </a:t>
            </a:r>
            <a:r>
              <a:rPr lang="en-US" sz="2800" b="1" dirty="0">
                <a:latin typeface="Calibri" panose="020F0502020204030204" pitchFamily="34" charset="0"/>
                <a:ea typeface="Calibri" panose="020F0502020204030204" pitchFamily="34" charset="0"/>
                <a:cs typeface="AL-Mohanad" pitchFamily="2" charset="-78"/>
              </a:rPr>
              <a:t>IKIGAI </a:t>
            </a:r>
            <a:endParaRPr lang="en-US" sz="1600" dirty="0">
              <a:latin typeface="Calibri" panose="020F0502020204030204" pitchFamily="34" charset="0"/>
              <a:ea typeface="Calibri" panose="020F0502020204030204" pitchFamily="34" charset="0"/>
              <a:cs typeface="AL-Mohanad" pitchFamily="2" charset="-78"/>
            </a:endParaRPr>
          </a:p>
          <a:p>
            <a:pPr marL="342900" marR="0" lvl="0" indent="-342900" algn="r" rtl="1">
              <a:lnSpc>
                <a:spcPct val="115000"/>
              </a:lnSpc>
              <a:spcBef>
                <a:spcPts val="0"/>
              </a:spcBef>
              <a:spcAft>
                <a:spcPts val="1000"/>
              </a:spcAft>
              <a:buFont typeface="Symbol" panose="05050102010706020507" pitchFamily="18" charset="2"/>
              <a:buChar char=""/>
            </a:pPr>
            <a:r>
              <a:rPr lang="ar-EG" sz="2800" b="1" dirty="0">
                <a:latin typeface="Calibri" panose="020F0502020204030204" pitchFamily="34" charset="0"/>
                <a:ea typeface="Calibri" panose="020F0502020204030204" pitchFamily="34" charset="0"/>
                <a:cs typeface="AL-Mohanad" pitchFamily="2" charset="-78"/>
              </a:rPr>
              <a:t>المفهوم الياباني لتحقيق السعادة في الحياة والعمل</a:t>
            </a:r>
            <a:endParaRPr lang="en-US" sz="1600" dirty="0">
              <a:effectLst/>
              <a:latin typeface="Calibri" panose="020F0502020204030204" pitchFamily="34" charset="0"/>
              <a:ea typeface="Calibri" panose="020F0502020204030204" pitchFamily="34" charset="0"/>
              <a:cs typeface="AL-Mohanad" pitchFamily="2" charset="-78"/>
            </a:endParaRPr>
          </a:p>
        </p:txBody>
      </p:sp>
      <p:sp>
        <p:nvSpPr>
          <p:cNvPr id="4" name="Rectangle 3"/>
          <p:cNvSpPr/>
          <p:nvPr/>
        </p:nvSpPr>
        <p:spPr>
          <a:xfrm>
            <a:off x="8470676" y="692696"/>
            <a:ext cx="2614818" cy="1323439"/>
          </a:xfrm>
          <a:prstGeom prst="rect">
            <a:avLst/>
          </a:prstGeom>
        </p:spPr>
        <p:txBody>
          <a:bodyPr wrap="none">
            <a:spAutoFit/>
          </a:bodyPr>
          <a:lstStyle/>
          <a:p>
            <a:pPr lvl="0" algn="ctr"/>
            <a:r>
              <a:rPr lang="ar-EG" sz="8000" b="1" dirty="0">
                <a:solidFill>
                  <a:schemeClr val="tx2">
                    <a:lumMod val="75000"/>
                  </a:schemeClr>
                </a:solidFill>
                <a:latin typeface="Aldhabi" panose="01000000000000000000" pitchFamily="2" charset="-78"/>
                <a:cs typeface="Aldhabi" panose="01000000000000000000" pitchFamily="2" charset="-78"/>
              </a:rPr>
              <a:t>الجلسة الاولى </a:t>
            </a:r>
            <a:endParaRPr lang="ar-EG" sz="8000" b="1" dirty="0">
              <a:solidFill>
                <a:schemeClr val="tx2">
                  <a:lumMod val="75000"/>
                </a:schemeClr>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400120074"/>
      </p:ext>
    </p:extLst>
  </p:cSld>
  <p:clrMapOvr>
    <a:masterClrMapping/>
  </p:clrMapOvr>
  <p:transition>
    <p:wipe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9592"/>
            <a:ext cx="12188825" cy="6838407"/>
          </a:xfrm>
          <a:prstGeom prst="rect">
            <a:avLst/>
          </a:prstGeom>
        </p:spPr>
      </p:pic>
    </p:spTree>
    <p:extLst>
      <p:ext uri="{BB962C8B-B14F-4D97-AF65-F5344CB8AC3E}">
        <p14:creationId xmlns:p14="http://schemas.microsoft.com/office/powerpoint/2010/main" val="955690711"/>
      </p:ext>
    </p:extLst>
  </p:cSld>
  <p:clrMapOvr>
    <a:masterClrMapping/>
  </p:clrMapOvr>
  <p:transition>
    <p:wipe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p:cNvSpPr/>
          <p:nvPr/>
        </p:nvSpPr>
        <p:spPr>
          <a:xfrm>
            <a:off x="4928743" y="160338"/>
            <a:ext cx="2736304" cy="1008112"/>
          </a:xfrm>
          <a:prstGeom prst="flowChartPunchedTape">
            <a:avLst/>
          </a:prstGeom>
        </p:spPr>
        <p:style>
          <a:lnRef idx="2">
            <a:schemeClr val="accent1"/>
          </a:lnRef>
          <a:fillRef idx="1">
            <a:schemeClr val="lt1"/>
          </a:fillRef>
          <a:effectRef idx="0">
            <a:schemeClr val="accent1"/>
          </a:effectRef>
          <a:fontRef idx="minor">
            <a:schemeClr val="dk1"/>
          </a:fontRef>
        </p:style>
        <p:txBody>
          <a:bodyPr rtlCol="1" anchor="ctr"/>
          <a:lstStyle/>
          <a:p>
            <a:pPr algn="ctr">
              <a:lnSpc>
                <a:spcPct val="106000"/>
              </a:lnSpc>
            </a:pPr>
            <a:r>
              <a:rPr lang="ar-EG" sz="3600" b="1" dirty="0" smtClean="0">
                <a:solidFill>
                  <a:srgbClr val="C00000"/>
                </a:solidFill>
                <a:latin typeface="Times New Roman"/>
                <a:ea typeface="Times New Roman"/>
                <a:cs typeface="Traditional Arabic"/>
              </a:rPr>
              <a:t>نشاط - 1</a:t>
            </a:r>
            <a:endParaRPr lang="en-US" sz="3600" dirty="0">
              <a:solidFill>
                <a:srgbClr val="C00000"/>
              </a:solidFill>
              <a:latin typeface="Times New Roman"/>
              <a:ea typeface="Times New Roman"/>
            </a:endParaRPr>
          </a:p>
        </p:txBody>
      </p:sp>
      <p:sp>
        <p:nvSpPr>
          <p:cNvPr id="5" name="AutoShape 2" descr="موفد دولي مستغرب!"/>
          <p:cNvSpPr>
            <a:spLocks noChangeAspect="1" noChangeArrowheads="1"/>
          </p:cNvSpPr>
          <p:nvPr/>
        </p:nvSpPr>
        <p:spPr bwMode="auto">
          <a:xfrm>
            <a:off x="119681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sp>
        <p:nvSpPr>
          <p:cNvPr id="4" name="Rectangle 2"/>
          <p:cNvSpPr>
            <a:spLocks noChangeArrowheads="1"/>
          </p:cNvSpPr>
          <p:nvPr/>
        </p:nvSpPr>
        <p:spPr bwMode="auto">
          <a:xfrm>
            <a:off x="2506736" y="1514226"/>
            <a:ext cx="758031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tab pos="2174875" algn="l"/>
                <a:tab pos="3236913" algn="ctr"/>
              </a:tabLst>
            </a:pPr>
            <a:r>
              <a:rPr kumimoji="0" lang="ar-EG" sz="2800" b="1" i="0" u="sng" strike="noStrike" cap="none" normalizeH="0" baseline="0" dirty="0">
                <a:ln>
                  <a:noFill/>
                </a:ln>
                <a:solidFill>
                  <a:srgbClr val="0070C0"/>
                </a:solidFill>
                <a:effectLst/>
                <a:latin typeface="Times New Roman" pitchFamily="18" charset="0"/>
                <a:ea typeface="Times New Roman" pitchFamily="18" charset="0"/>
                <a:cs typeface="Times New Roman" pitchFamily="18" charset="0"/>
              </a:rPr>
              <a:t>عصف ذهني – جماعي</a:t>
            </a:r>
          </a:p>
          <a:p>
            <a:pPr marL="0" marR="0" lvl="0" indent="0" algn="ctr" defTabSz="914400" rtl="1" eaLnBrk="0" fontAlgn="base" latinLnBrk="0" hangingPunct="0">
              <a:lnSpc>
                <a:spcPct val="100000"/>
              </a:lnSpc>
              <a:spcBef>
                <a:spcPct val="0"/>
              </a:spcBef>
              <a:spcAft>
                <a:spcPct val="0"/>
              </a:spcAft>
              <a:buClrTx/>
              <a:buSzTx/>
              <a:buFontTx/>
              <a:buNone/>
              <a:tabLst>
                <a:tab pos="2174875" algn="l"/>
                <a:tab pos="3236913" algn="ctr"/>
              </a:tabLst>
            </a:pPr>
            <a:endParaRPr kumimoji="0" lang="en-US" sz="2800" b="0" i="0" u="none" strike="noStrike" cap="none" normalizeH="0" baseline="0" dirty="0">
              <a:ln>
                <a:noFill/>
              </a:ln>
              <a:solidFill>
                <a:srgbClr val="0070C0"/>
              </a:solidFill>
              <a:effectLst/>
              <a:latin typeface="Arial" pitchFamily="34" charset="0"/>
              <a:ea typeface="Times New Roman" pitchFamily="18" charset="0"/>
              <a:cs typeface="Arial" pitchFamily="34" charset="0"/>
            </a:endParaRPr>
          </a:p>
          <a:p>
            <a:pPr lvl="0" algn="ctr" defTabSz="914400" rtl="1" eaLnBrk="0" fontAlgn="base" hangingPunct="0">
              <a:spcBef>
                <a:spcPct val="0"/>
              </a:spcBef>
              <a:spcAft>
                <a:spcPct val="0"/>
              </a:spcAft>
              <a:tabLst>
                <a:tab pos="2174875" algn="l"/>
                <a:tab pos="3236913" algn="ctr"/>
              </a:tabLst>
            </a:pPr>
            <a:r>
              <a:rPr lang="ar-EG" sz="2800" b="1" dirty="0">
                <a:latin typeface="Times New Roman" pitchFamily="18" charset="0"/>
                <a:ea typeface="Calibri" pitchFamily="34" charset="0"/>
                <a:cs typeface="Times New Roman" pitchFamily="18" charset="0"/>
              </a:rPr>
              <a:t>عزيزي المتدرب أذكر ما تعرفه عن نظرية الإيكيغاي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7" name="Picture 6" descr="سؤال لولبي ....ما معنى أن يكون السؤال لولبياً...وهل لديك سؤالاً ..."/>
          <p:cNvPicPr/>
          <p:nvPr/>
        </p:nvPicPr>
        <p:blipFill rotWithShape="1">
          <a:blip r:embed="rId2" cstate="print">
            <a:extLst>
              <a:ext uri="{28A0092B-C50C-407E-A947-70E740481C1C}">
                <a14:useLocalDpi xmlns:a14="http://schemas.microsoft.com/office/drawing/2010/main" val="0"/>
              </a:ext>
            </a:extLst>
          </a:blip>
          <a:srcRect t="8484"/>
          <a:stretch/>
        </p:blipFill>
        <p:spPr bwMode="auto">
          <a:xfrm>
            <a:off x="4725214" y="3066474"/>
            <a:ext cx="3143359" cy="29493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6" name="Rectangle 3"/>
          <p:cNvSpPr>
            <a:spLocks noChangeArrowheads="1"/>
          </p:cNvSpPr>
          <p:nvPr/>
        </p:nvSpPr>
        <p:spPr bwMode="auto">
          <a:xfrm>
            <a:off x="0" y="457200"/>
            <a:ext cx="121888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59572431"/>
      </p:ext>
    </p:extLst>
  </p:cSld>
  <p:clrMapOvr>
    <a:masterClrMapping/>
  </p:clrMapOvr>
  <p:transition>
    <p:wipe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كايزن - ويكيبيديا"/>
          <p:cNvSpPr>
            <a:spLocks noChangeAspect="1" noChangeArrowheads="1"/>
          </p:cNvSpPr>
          <p:nvPr/>
        </p:nvSpPr>
        <p:spPr bwMode="auto">
          <a:xfrm>
            <a:off x="119681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pic>
        <p:nvPicPr>
          <p:cNvPr id="4103"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19364"/>
          <a:stretch/>
        </p:blipFill>
        <p:spPr bwMode="auto">
          <a:xfrm>
            <a:off x="909836" y="3085837"/>
            <a:ext cx="3600400" cy="2550973"/>
          </a:xfrm>
          <a:prstGeom prst="rect">
            <a:avLst/>
          </a:prstGeom>
          <a:ln>
            <a:noFill/>
          </a:ln>
          <a:effectLst>
            <a:softEdge rad="11250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366220" y="1124744"/>
            <a:ext cx="7078860" cy="4602286"/>
          </a:xfrm>
          <a:prstGeom prst="rect">
            <a:avLst/>
          </a:prstGeom>
        </p:spPr>
        <p:txBody>
          <a:bodyPr wrap="square">
            <a:spAutoFit/>
          </a:bodyPr>
          <a:lstStyle/>
          <a:p>
            <a:pPr algn="r" rtl="1">
              <a:lnSpc>
                <a:spcPct val="115000"/>
              </a:lnSpc>
              <a:spcAft>
                <a:spcPts val="1000"/>
              </a:spcAft>
            </a:pPr>
            <a:r>
              <a:rPr lang="ar-EG" sz="4000" b="1" u="sng" dirty="0">
                <a:solidFill>
                  <a:srgbClr val="C00000"/>
                </a:solidFill>
                <a:latin typeface="Calibri" panose="020F0502020204030204" pitchFamily="34" charset="0"/>
                <a:ea typeface="Calibri" panose="020F0502020204030204" pitchFamily="34" charset="0"/>
                <a:cs typeface="AL-Mohanad" pitchFamily="2" charset="-78"/>
              </a:rPr>
              <a:t>أصل وتاريخ إيكيغاي</a:t>
            </a:r>
            <a:endParaRPr lang="en-US" sz="40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SA" sz="2400" b="1" dirty="0">
                <a:latin typeface="Calibri" panose="020F0502020204030204" pitchFamily="34" charset="0"/>
                <a:ea typeface="Calibri" panose="020F0502020204030204" pitchFamily="34" charset="0"/>
                <a:cs typeface="AL-Mohanad" pitchFamily="2" charset="-78"/>
              </a:rPr>
              <a:t>اعتقد أن لمفهوم إيكيغاي أصول ومعاني تاريخية من فترة هييان (794 إلى 1185) أو قبل ذلك بكثير. تأتي الشخصية</a:t>
            </a:r>
            <a:r>
              <a:rPr lang="en-US" sz="2400" b="1" dirty="0">
                <a:latin typeface="Calibri" panose="020F0502020204030204" pitchFamily="34" charset="0"/>
                <a:ea typeface="Calibri" panose="020F0502020204030204" pitchFamily="34" charset="0"/>
                <a:cs typeface="AL-Mohanad" pitchFamily="2" charset="-78"/>
              </a:rPr>
              <a:t> [</a:t>
            </a:r>
            <a:r>
              <a:rPr lang="en-US" sz="2400" b="1" dirty="0">
                <a:latin typeface="MS Gothic" panose="020B0609070205080204" pitchFamily="49" charset="-128"/>
                <a:ea typeface="Calibri" panose="020F0502020204030204" pitchFamily="34" charset="0"/>
                <a:cs typeface="AL-Mohanad" pitchFamily="2" charset="-78"/>
              </a:rPr>
              <a:t>甲</a:t>
            </a:r>
            <a:r>
              <a:rPr lang="en-US" sz="2400" b="1" dirty="0">
                <a:latin typeface="Calibri" panose="020F0502020204030204" pitchFamily="34" charset="0"/>
                <a:ea typeface="Calibri" panose="020F0502020204030204" pitchFamily="34" charset="0"/>
                <a:cs typeface="AL-Mohanad" pitchFamily="2" charset="-78"/>
              </a:rPr>
              <a:t>] </a:t>
            </a:r>
            <a:r>
              <a:rPr lang="ar-SA" sz="2400" b="1" dirty="0">
                <a:latin typeface="Calibri" panose="020F0502020204030204" pitchFamily="34" charset="0"/>
                <a:ea typeface="Calibri" panose="020F0502020204030204" pitchFamily="34" charset="0"/>
                <a:cs typeface="AL-Mohanad" pitchFamily="2" charset="-78"/>
              </a:rPr>
              <a:t>من قشرة أو صدفة كانت ذات قيمة كبيرة في الماضي. الأيدوجرام</a:t>
            </a:r>
            <a:r>
              <a:rPr lang="en-US" sz="2400" b="1" dirty="0">
                <a:latin typeface="Calibri" panose="020F0502020204030204" pitchFamily="34" charset="0"/>
                <a:ea typeface="Calibri" panose="020F0502020204030204" pitchFamily="34" charset="0"/>
                <a:cs typeface="AL-Mohanad" pitchFamily="2" charset="-78"/>
              </a:rPr>
              <a:t> [</a:t>
            </a:r>
            <a:r>
              <a:rPr lang="en-US" sz="2400" b="1" dirty="0">
                <a:latin typeface="MS Gothic" panose="020B0609070205080204" pitchFamily="49" charset="-128"/>
                <a:ea typeface="Calibri" panose="020F0502020204030204" pitchFamily="34" charset="0"/>
                <a:cs typeface="AL-Mohanad" pitchFamily="2" charset="-78"/>
              </a:rPr>
              <a:t>斐</a:t>
            </a:r>
            <a:r>
              <a:rPr lang="en-US" sz="2400" b="1" dirty="0">
                <a:latin typeface="Calibri" panose="020F0502020204030204" pitchFamily="34" charset="0"/>
                <a:ea typeface="Calibri" panose="020F0502020204030204" pitchFamily="34" charset="0"/>
                <a:cs typeface="AL-Mohanad" pitchFamily="2" charset="-78"/>
              </a:rPr>
              <a:t>] </a:t>
            </a:r>
            <a:r>
              <a:rPr lang="ar-SA" sz="2400" b="1" dirty="0">
                <a:latin typeface="Calibri" panose="020F0502020204030204" pitchFamily="34" charset="0"/>
                <a:ea typeface="Calibri" panose="020F0502020204030204" pitchFamily="34" charset="0"/>
                <a:cs typeface="AL-Mohanad" pitchFamily="2" charset="-78"/>
              </a:rPr>
              <a:t>تعني حرفياً جميلة ومنمقة أو مطبوعة</a:t>
            </a:r>
            <a:r>
              <a:rPr lang="en-US" sz="2400" b="1" dirty="0">
                <a:latin typeface="Calibri" panose="020F0502020204030204" pitchFamily="34" charset="0"/>
                <a:ea typeface="Calibri" panose="020F0502020204030204" pitchFamily="34" charset="0"/>
                <a:cs typeface="AL-Mohanad" pitchFamily="2" charset="-78"/>
              </a:rPr>
              <a:t>.</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r>
              <a:rPr lang="ar-SA" sz="2400" b="1" dirty="0">
                <a:latin typeface="Calibri" panose="020F0502020204030204" pitchFamily="34" charset="0"/>
                <a:ea typeface="Calibri" panose="020F0502020204030204" pitchFamily="34" charset="0"/>
                <a:cs typeface="AL-Mohanad" pitchFamily="2" charset="-78"/>
              </a:rPr>
              <a:t>يربط البعض هذه الكلمة بمفاهيم أخرى تتضمن أشياء ثمينة مثل الشغف والمهارات ، بالإضافة إلى كلمات</a:t>
            </a:r>
            <a:r>
              <a:rPr lang="en-US" sz="2400" b="1" dirty="0">
                <a:latin typeface="Calibri" panose="020F0502020204030204" pitchFamily="34" charset="0"/>
                <a:ea typeface="Calibri" panose="020F0502020204030204" pitchFamily="34" charset="0"/>
                <a:cs typeface="AL-Mohanad" pitchFamily="2" charset="-78"/>
              </a:rPr>
              <a:t> </a:t>
            </a:r>
            <a:r>
              <a:rPr lang="en-US" sz="2400" b="1" dirty="0" err="1">
                <a:latin typeface="Calibri" panose="020F0502020204030204" pitchFamily="34" charset="0"/>
                <a:ea typeface="Calibri" panose="020F0502020204030204" pitchFamily="34" charset="0"/>
                <a:cs typeface="AL-Mohanad" pitchFamily="2" charset="-78"/>
              </a:rPr>
              <a:t>yarigai</a:t>
            </a:r>
            <a:r>
              <a:rPr lang="en-US" sz="2400" b="1" dirty="0">
                <a:latin typeface="Calibri" panose="020F0502020204030204" pitchFamily="34" charset="0"/>
                <a:ea typeface="Calibri" panose="020F0502020204030204" pitchFamily="34" charset="0"/>
                <a:cs typeface="AL-Mohanad" pitchFamily="2" charset="-78"/>
              </a:rPr>
              <a:t> </a:t>
            </a:r>
            <a:r>
              <a:rPr lang="ar-SA" sz="2400" b="1" dirty="0">
                <a:latin typeface="Calibri" panose="020F0502020204030204" pitchFamily="34" charset="0"/>
                <a:ea typeface="Calibri" panose="020F0502020204030204" pitchFamily="34" charset="0"/>
                <a:cs typeface="AL-Mohanad" pitchFamily="2" charset="-78"/>
              </a:rPr>
              <a:t>التي تعني قيمة العمل و</a:t>
            </a:r>
            <a:r>
              <a:rPr lang="en-US" sz="2400" b="1" dirty="0">
                <a:latin typeface="Calibri" panose="020F0502020204030204" pitchFamily="34" charset="0"/>
                <a:ea typeface="Calibri" panose="020F0502020204030204" pitchFamily="34" charset="0"/>
                <a:cs typeface="AL-Mohanad" pitchFamily="2" charset="-78"/>
              </a:rPr>
              <a:t>  </a:t>
            </a:r>
            <a:r>
              <a:rPr lang="en-US" sz="2400" b="1" dirty="0" err="1">
                <a:latin typeface="Calibri" panose="020F0502020204030204" pitchFamily="34" charset="0"/>
                <a:ea typeface="Calibri" panose="020F0502020204030204" pitchFamily="34" charset="0"/>
                <a:cs typeface="AL-Mohanad" pitchFamily="2" charset="-78"/>
              </a:rPr>
              <a:t>hatarakigai</a:t>
            </a:r>
            <a:r>
              <a:rPr lang="en-US" sz="2400" b="1" dirty="0">
                <a:latin typeface="Calibri" panose="020F0502020204030204" pitchFamily="34" charset="0"/>
                <a:ea typeface="Calibri" panose="020F0502020204030204" pitchFamily="34" charset="0"/>
                <a:cs typeface="AL-Mohanad" pitchFamily="2" charset="-78"/>
              </a:rPr>
              <a:t> </a:t>
            </a:r>
            <a:r>
              <a:rPr lang="ar-SA" sz="2400" b="1" dirty="0">
                <a:latin typeface="Calibri" panose="020F0502020204030204" pitchFamily="34" charset="0"/>
                <a:ea typeface="Calibri" panose="020F0502020204030204" pitchFamily="34" charset="0"/>
                <a:cs typeface="AL-Mohanad" pitchFamily="2" charset="-78"/>
              </a:rPr>
              <a:t>التي تعني قيمة العمل. يمكننا أن نرى هذا النموذج يعمل في أجزاء مختلفة من الثقافة اليابانية مثل الالتزام بالمواعيد والاحترام والسلام</a:t>
            </a:r>
            <a:r>
              <a:rPr lang="en-US" sz="2400" b="1" dirty="0">
                <a:latin typeface="Calibri" panose="020F0502020204030204" pitchFamily="34" charset="0"/>
                <a:ea typeface="Calibri" panose="020F0502020204030204" pitchFamily="34" charset="0"/>
                <a:cs typeface="AL-Mohanad" pitchFamily="2" charset="-78"/>
              </a:rPr>
              <a:t>.</a:t>
            </a:r>
            <a:endParaRPr lang="en-US" sz="2400" dirty="0"/>
          </a:p>
        </p:txBody>
      </p:sp>
    </p:spTree>
    <p:extLst>
      <p:ext uri="{BB962C8B-B14F-4D97-AF65-F5344CB8AC3E}">
        <p14:creationId xmlns:p14="http://schemas.microsoft.com/office/powerpoint/2010/main" val="795718257"/>
      </p:ext>
    </p:extLst>
  </p:cSld>
  <p:clrMapOvr>
    <a:masterClrMapping/>
  </p:clrMapOvr>
  <p:transition>
    <p:wipe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22204" y="980728"/>
            <a:ext cx="7510909" cy="4154984"/>
          </a:xfrm>
          <a:prstGeom prst="rect">
            <a:avLst/>
          </a:prstGeom>
        </p:spPr>
        <p:txBody>
          <a:bodyPr wrap="square">
            <a:spAutoFit/>
          </a:bodyPr>
          <a:lstStyle/>
          <a:p>
            <a:pPr algn="r" rtl="1">
              <a:spcAft>
                <a:spcPts val="1000"/>
              </a:spcAft>
              <a:tabLst>
                <a:tab pos="3674110" algn="l"/>
              </a:tabLst>
            </a:pPr>
            <a:r>
              <a:rPr lang="ar-EG" sz="2400" b="1" dirty="0" smtClean="0">
                <a:latin typeface="Arial" panose="020B0604020202020204" pitchFamily="34" charset="0"/>
                <a:cs typeface="AL-Mohanad" pitchFamily="2" charset="-78"/>
              </a:rPr>
              <a:t>وتلفظ (</a:t>
            </a:r>
            <a:r>
              <a:rPr lang="ar-EG" sz="2400" b="1" dirty="0">
                <a:latin typeface="Arial" panose="020B0604020202020204" pitchFamily="34" charset="0"/>
                <a:cs typeface="AL-Mohanad" pitchFamily="2" charset="-78"/>
              </a:rPr>
              <a:t>إيكيغاي) </a:t>
            </a:r>
            <a:r>
              <a:rPr lang="ar-EG" sz="2400" b="1" dirty="0" smtClean="0">
                <a:latin typeface="Arial" panose="020B0604020202020204" pitchFamily="34" charset="0"/>
                <a:cs typeface="AL-Mohanad" pitchFamily="2" charset="-78"/>
              </a:rPr>
              <a:t>مفهوم ياباني يعني </a:t>
            </a:r>
            <a:r>
              <a:rPr lang="ar-EG" sz="2400" b="1" dirty="0">
                <a:latin typeface="Arial" panose="020B0604020202020204" pitchFamily="34" charset="0"/>
                <a:cs typeface="AL-Mohanad" pitchFamily="2" charset="-78"/>
              </a:rPr>
              <a:t>"سبب وجودك" أو "هدفك في الحياة". </a:t>
            </a:r>
            <a:r>
              <a:rPr lang="ar-EG" sz="2400" b="1" dirty="0" smtClean="0">
                <a:latin typeface="Arial" panose="020B0604020202020204" pitchFamily="34" charset="0"/>
                <a:cs typeface="AL-Mohanad" pitchFamily="2" charset="-78"/>
              </a:rPr>
              <a:t>ففي الفلسفة</a:t>
            </a:r>
            <a:r>
              <a:rPr lang="ar-EG" sz="2400" b="1" dirty="0">
                <a:latin typeface="Arial" panose="020B0604020202020204" pitchFamily="34" charset="0"/>
                <a:cs typeface="AL-Mohanad" pitchFamily="2" charset="-78"/>
              </a:rPr>
              <a:t> </a:t>
            </a:r>
            <a:r>
              <a:rPr lang="ar-EG" sz="2400" b="1" dirty="0" smtClean="0">
                <a:latin typeface="Arial" panose="020B0604020202020204" pitchFamily="34" charset="0"/>
                <a:cs typeface="AL-Mohanad" pitchFamily="2" charset="-78"/>
              </a:rPr>
              <a:t>اليابانية </a:t>
            </a:r>
            <a:r>
              <a:rPr lang="ar-EG" sz="2400" b="1" dirty="0">
                <a:latin typeface="Arial" panose="020B0604020202020204" pitchFamily="34" charset="0"/>
                <a:cs typeface="AL-Mohanad" pitchFamily="2" charset="-78"/>
              </a:rPr>
              <a:t>تستخدم كلمة الإيكيغاي للإشارة إلى مصدر القيمة في حياة الإنسان أو الشيء الذي يجعل الحياة جديرة </a:t>
            </a:r>
            <a:r>
              <a:rPr lang="ar-EG" sz="2400" b="1" dirty="0" smtClean="0">
                <a:latin typeface="Arial" panose="020B0604020202020204" pitchFamily="34" charset="0"/>
                <a:cs typeface="AL-Mohanad" pitchFamily="2" charset="-78"/>
              </a:rPr>
              <a:t>بالعيش ومن </a:t>
            </a:r>
            <a:r>
              <a:rPr lang="ar-EG" sz="2400" b="1" dirty="0">
                <a:latin typeface="Arial" panose="020B0604020202020204" pitchFamily="34" charset="0"/>
                <a:cs typeface="AL-Mohanad" pitchFamily="2" charset="-78"/>
              </a:rPr>
              <a:t>معاني كلمة الإيكيغاي أيضًا "الشيء الذي تعيش من أجله" أو "السبب الذي تستيقظ لأجله في </a:t>
            </a:r>
            <a:r>
              <a:rPr lang="ar-EG" sz="2400" b="1" dirty="0" smtClean="0">
                <a:latin typeface="Arial" panose="020B0604020202020204" pitchFamily="34" charset="0"/>
                <a:cs typeface="AL-Mohanad" pitchFamily="2" charset="-78"/>
              </a:rPr>
              <a:t>الصباح وهو </a:t>
            </a:r>
            <a:r>
              <a:rPr lang="ar-EG" sz="2400" b="1" dirty="0">
                <a:latin typeface="Arial" panose="020B0604020202020204" pitchFamily="34" charset="0"/>
                <a:cs typeface="AL-Mohanad" pitchFamily="2" charset="-78"/>
              </a:rPr>
              <a:t>مفهوم فردي، حيث أنه لكي يتم تحقيق هذه الحالة من الرضا، لا بد أن يسلك كل شخص طريقاً مختلفة تتناسب </a:t>
            </a:r>
            <a:r>
              <a:rPr lang="ar-EG" sz="2400" b="1" dirty="0" smtClean="0">
                <a:latin typeface="Arial" panose="020B0604020202020204" pitchFamily="34" charset="0"/>
                <a:cs typeface="AL-Mohanad" pitchFamily="2" charset="-78"/>
              </a:rPr>
              <a:t>مع قيمه</a:t>
            </a:r>
            <a:r>
              <a:rPr lang="ar-EG" sz="2400" b="1" dirty="0">
                <a:latin typeface="Arial" panose="020B0604020202020204" pitchFamily="34" charset="0"/>
                <a:cs typeface="AL-Mohanad" pitchFamily="2" charset="-78"/>
              </a:rPr>
              <a:t> </a:t>
            </a:r>
            <a:r>
              <a:rPr lang="ar-EG" sz="2400" b="1" dirty="0" smtClean="0">
                <a:latin typeface="Arial" panose="020B0604020202020204" pitchFamily="34" charset="0"/>
                <a:cs typeface="AL-Mohanad" pitchFamily="2" charset="-78"/>
              </a:rPr>
              <a:t>ومعتقداته  وظروف </a:t>
            </a:r>
            <a:r>
              <a:rPr lang="ar-EG" sz="2400" b="1" dirty="0">
                <a:latin typeface="Arial" panose="020B0604020202020204" pitchFamily="34" charset="0"/>
                <a:cs typeface="AL-Mohanad" pitchFamily="2" charset="-78"/>
              </a:rPr>
              <a:t>حياته. ولكي يحقق الإنسان هدف حياته أو "الإيكاغاي الخاص به"، يجب أن يعبر عن ذاته الداخلية بصدق وأمانة، كما عليه أن يعبر عن رغبته الحقيقية في الحياة من دون خوف أو تردد لكي يشعر بالراحة التامة. وعادةً ما تكون الأنشطة التي تصل بالفرد إلى الإيغاكي الخاص به عفوية الطابع، حيث أنها لا تفرض على الإنسان إنما يقوم بها</a:t>
            </a:r>
            <a:r>
              <a:rPr lang="ar-EG" sz="2400" b="1" dirty="0" smtClean="0">
                <a:latin typeface="Times New Roman" pitchFamily="18" charset="0"/>
                <a:ea typeface="Calibri"/>
                <a:cs typeface="AL-Mohanad" pitchFamily="2" charset="-78"/>
              </a:rPr>
              <a:t> .</a:t>
            </a:r>
            <a:endParaRPr lang="en-US" sz="2400" b="1" dirty="0">
              <a:effectLst/>
              <a:latin typeface="Times New Roman" pitchFamily="18" charset="0"/>
              <a:ea typeface="Calibri"/>
              <a:cs typeface="AL-Mohanad" pitchFamily="2" charset="-78"/>
            </a:endParaRPr>
          </a:p>
        </p:txBody>
      </p:sp>
      <p:pic>
        <p:nvPicPr>
          <p:cNvPr id="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005" t="22544" b="11634"/>
          <a:stretch/>
        </p:blipFill>
        <p:spPr bwMode="auto">
          <a:xfrm>
            <a:off x="981844" y="3717032"/>
            <a:ext cx="3070867" cy="2079189"/>
          </a:xfrm>
          <a:prstGeom prst="rect">
            <a:avLst/>
          </a:prstGeom>
          <a:ln>
            <a:noFill/>
          </a:ln>
          <a:effectLst>
            <a:softEdge rad="11250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150803"/>
      </p:ext>
    </p:extLst>
  </p:cSld>
  <p:clrMapOvr>
    <a:masterClrMapping/>
  </p:clrMapOvr>
  <p:transition>
    <p:wipe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54252" y="836712"/>
            <a:ext cx="6934845" cy="4719241"/>
          </a:xfrm>
          <a:prstGeom prst="rect">
            <a:avLst/>
          </a:prstGeom>
        </p:spPr>
        <p:txBody>
          <a:bodyPr wrap="square">
            <a:spAutoFit/>
          </a:bodyPr>
          <a:lstStyle/>
          <a:p>
            <a:pPr algn="r" rtl="1">
              <a:spcAft>
                <a:spcPts val="1000"/>
              </a:spcAft>
            </a:pPr>
            <a:r>
              <a:rPr lang="en-US" sz="3200" b="1" dirty="0" smtClean="0">
                <a:solidFill>
                  <a:srgbClr val="C00000"/>
                </a:solidFill>
                <a:latin typeface="Calibri" panose="020F0502020204030204" pitchFamily="34" charset="0"/>
                <a:ea typeface="Calibri" panose="020F0502020204030204" pitchFamily="34" charset="0"/>
                <a:cs typeface="AL-Mohanad" pitchFamily="2" charset="-78"/>
              </a:rPr>
              <a:t>IKIGAI</a:t>
            </a:r>
            <a:r>
              <a:rPr lang="ar-EG" sz="3200" b="1" dirty="0" smtClean="0">
                <a:solidFill>
                  <a:srgbClr val="C00000"/>
                </a:solidFill>
                <a:latin typeface="AL-Mohanad" pitchFamily="2" charset="-78"/>
                <a:ea typeface="Calibri" panose="020F0502020204030204" pitchFamily="34" charset="0"/>
                <a:cs typeface="AL-Mohanad" pitchFamily="2" charset="-78"/>
              </a:rPr>
              <a:t>في </a:t>
            </a:r>
            <a:r>
              <a:rPr lang="ar-EG" sz="3200" b="1" dirty="0">
                <a:solidFill>
                  <a:srgbClr val="C00000"/>
                </a:solidFill>
                <a:latin typeface="AL-Mohanad" pitchFamily="2" charset="-78"/>
                <a:ea typeface="Calibri" panose="020F0502020204030204" pitchFamily="34" charset="0"/>
                <a:cs typeface="AL-Mohanad" pitchFamily="2" charset="-78"/>
              </a:rPr>
              <a:t>علم النفس والتدريب</a:t>
            </a:r>
            <a:endParaRPr lang="en-US" sz="3200" b="1" dirty="0">
              <a:solidFill>
                <a:srgbClr val="C00000"/>
              </a:solidFill>
              <a:latin typeface="Calibri" panose="020F0502020204030204" pitchFamily="34" charset="0"/>
              <a:ea typeface="Calibri" panose="020F0502020204030204" pitchFamily="34" charset="0"/>
              <a:cs typeface="AL-Mohanad" pitchFamily="2" charset="-78"/>
            </a:endParaRPr>
          </a:p>
          <a:p>
            <a:pPr algn="r" rtl="1">
              <a:spcAft>
                <a:spcPts val="1000"/>
              </a:spcAft>
            </a:pPr>
            <a:r>
              <a:rPr lang="ar-EG" sz="2800" b="1" dirty="0">
                <a:latin typeface="Calibri" panose="020F0502020204030204" pitchFamily="34" charset="0"/>
                <a:ea typeface="Calibri" panose="020F0502020204030204" pitchFamily="34" charset="0"/>
                <a:cs typeface="AL-Mohanad" pitchFamily="2" charset="-78"/>
              </a:rPr>
              <a:t>بالنسبة </a:t>
            </a:r>
            <a:r>
              <a:rPr lang="ar-EG" sz="2800" b="1" dirty="0" smtClean="0">
                <a:latin typeface="Calibri" panose="020F0502020204030204" pitchFamily="34" charset="0"/>
                <a:ea typeface="Calibri" panose="020F0502020204030204" pitchFamily="34" charset="0"/>
                <a:cs typeface="AL-Mohanad" pitchFamily="2" charset="-78"/>
              </a:rPr>
              <a:t>للبعض </a:t>
            </a:r>
            <a:r>
              <a:rPr lang="ar-EG" sz="2800" b="1" dirty="0">
                <a:latin typeface="Calibri" panose="020F0502020204030204" pitchFamily="34" charset="0"/>
                <a:ea typeface="Calibri" panose="020F0502020204030204" pitchFamily="34" charset="0"/>
                <a:cs typeface="AL-Mohanad" pitchFamily="2" charset="-78"/>
              </a:rPr>
              <a:t>يبدو أن </a:t>
            </a:r>
            <a:r>
              <a:rPr lang="en-US" sz="2800" b="1" dirty="0" err="1" smtClean="0">
                <a:latin typeface="Calibri" panose="020F0502020204030204" pitchFamily="34" charset="0"/>
                <a:ea typeface="Calibri" panose="020F0502020204030204" pitchFamily="34" charset="0"/>
                <a:cs typeface="AL-Mohanad" pitchFamily="2" charset="-78"/>
              </a:rPr>
              <a:t>Ikigai</a:t>
            </a:r>
            <a:r>
              <a:rPr lang="ar-EG" sz="2800" b="1" dirty="0" smtClean="0">
                <a:latin typeface="Calibri" panose="020F0502020204030204" pitchFamily="34" charset="0"/>
                <a:ea typeface="Calibri" panose="020F0502020204030204" pitchFamily="34" charset="0"/>
                <a:cs typeface="AL-Mohanad" pitchFamily="2" charset="-78"/>
              </a:rPr>
              <a:t> </a:t>
            </a:r>
            <a:r>
              <a:rPr lang="ar-EG" sz="2800" b="1" dirty="0" smtClean="0">
                <a:latin typeface="AL-Mohanad" pitchFamily="2" charset="-78"/>
                <a:ea typeface="Calibri" panose="020F0502020204030204" pitchFamily="34" charset="0"/>
                <a:cs typeface="AL-Mohanad" pitchFamily="2" charset="-78"/>
              </a:rPr>
              <a:t>شيء </a:t>
            </a:r>
            <a:r>
              <a:rPr lang="ar-EG" sz="2800" b="1" dirty="0">
                <a:latin typeface="AL-Mohanad" pitchFamily="2" charset="-78"/>
                <a:ea typeface="Calibri" panose="020F0502020204030204" pitchFamily="34" charset="0"/>
                <a:cs typeface="AL-Mohanad" pitchFamily="2" charset="-78"/>
              </a:rPr>
              <a:t>لا معنى له ، يصعب فهمه أو مبالغة بدون هدف. في الواقع ، يمكن </a:t>
            </a:r>
            <a:r>
              <a:rPr lang="ar-EG" sz="2800" b="1" dirty="0" smtClean="0">
                <a:latin typeface="AL-Mohanad" pitchFamily="2" charset="-78"/>
                <a:ea typeface="Calibri" panose="020F0502020204030204" pitchFamily="34" charset="0"/>
                <a:cs typeface="AL-Mohanad" pitchFamily="2" charset="-78"/>
              </a:rPr>
              <a:t>مقارنة  </a:t>
            </a:r>
            <a:r>
              <a:rPr lang="en-US" sz="2800" b="1" dirty="0" err="1" smtClean="0">
                <a:latin typeface="Calibri" panose="020F0502020204030204" pitchFamily="34" charset="0"/>
                <a:ea typeface="Calibri" panose="020F0502020204030204" pitchFamily="34" charset="0"/>
                <a:cs typeface="AL-Mohanad" pitchFamily="2" charset="-78"/>
              </a:rPr>
              <a:t>Ikigai</a:t>
            </a:r>
            <a:r>
              <a:rPr lang="ar-EG" sz="2800" b="1" dirty="0" smtClean="0">
                <a:latin typeface="Calibri" panose="020F0502020204030204" pitchFamily="34" charset="0"/>
                <a:ea typeface="Calibri" panose="020F0502020204030204" pitchFamily="34" charset="0"/>
                <a:cs typeface="AL-Mohanad" pitchFamily="2" charset="-78"/>
              </a:rPr>
              <a:t> </a:t>
            </a:r>
            <a:r>
              <a:rPr lang="ar-EG" sz="2800" b="1" dirty="0" smtClean="0">
                <a:latin typeface="AL-Mohanad" pitchFamily="2" charset="-78"/>
                <a:ea typeface="Calibri" panose="020F0502020204030204" pitchFamily="34" charset="0"/>
                <a:cs typeface="AL-Mohanad" pitchFamily="2" charset="-78"/>
              </a:rPr>
              <a:t>بمفاهيم </a:t>
            </a:r>
            <a:r>
              <a:rPr lang="ar-EG" sz="2800" b="1" dirty="0">
                <a:latin typeface="AL-Mohanad" pitchFamily="2" charset="-78"/>
                <a:ea typeface="Calibri" panose="020F0502020204030204" pitchFamily="34" charset="0"/>
                <a:cs typeface="AL-Mohanad" pitchFamily="2" charset="-78"/>
              </a:rPr>
              <a:t>أخرى مثيرة للاهتمام مثل طريقة كايزن ومفاهيم يابانية أخرى حول العمل والحياة والثقافة والتعليم والروح.</a:t>
            </a:r>
            <a:endParaRPr lang="en-US" sz="2800" dirty="0">
              <a:latin typeface="Calibri" panose="020F0502020204030204" pitchFamily="34" charset="0"/>
              <a:ea typeface="Calibri" panose="020F0502020204030204" pitchFamily="34" charset="0"/>
              <a:cs typeface="AL-Mohanad" pitchFamily="2" charset="-78"/>
            </a:endParaRPr>
          </a:p>
          <a:p>
            <a:pPr algn="r" rtl="1">
              <a:spcAft>
                <a:spcPts val="1000"/>
              </a:spcAft>
            </a:pPr>
            <a:r>
              <a:rPr lang="ar-EG" sz="2800" b="1" dirty="0">
                <a:latin typeface="Calibri" panose="020F0502020204030204" pitchFamily="34" charset="0"/>
                <a:ea typeface="Calibri" panose="020F0502020204030204" pitchFamily="34" charset="0"/>
                <a:cs typeface="AL-Mohanad" pitchFamily="2" charset="-78"/>
              </a:rPr>
              <a:t>في الغرب يمكننا مقارنة فهم إيكيغاي بعلم النفس والتدريب. بالنسبة للكثيرين ، يبدو الأمر وكأنه شيء بدون تفسير أو منطق ، أو إهدار للمال أو شيء بدون تأثير. ذهبت بنفسي إلى محلل نفسي ونفسي عدة مرات وحتى اليوم لا أستطيع أن أفهم قيمة وعمل تلك الأقسام على الرغم من أنني أعترف بالنتائج.</a:t>
            </a:r>
            <a:endParaRPr lang="en-US" sz="2800" dirty="0">
              <a:latin typeface="Calibri" panose="020F0502020204030204" pitchFamily="34" charset="0"/>
              <a:ea typeface="Calibri" panose="020F0502020204030204" pitchFamily="34" charset="0"/>
              <a:cs typeface="AL-Mohanad" pitchFamily="2" charset="-78"/>
            </a:endParaRPr>
          </a:p>
        </p:txBody>
      </p:sp>
      <p:pic>
        <p:nvPicPr>
          <p:cNvPr id="2" name="Picture 1"/>
          <p:cNvPicPr>
            <a:picLocks noChangeAspect="1"/>
          </p:cNvPicPr>
          <p:nvPr/>
        </p:nvPicPr>
        <p:blipFill>
          <a:blip r:embed="rId2"/>
          <a:stretch>
            <a:fillRect/>
          </a:stretch>
        </p:blipFill>
        <p:spPr>
          <a:xfrm>
            <a:off x="1053853" y="2420888"/>
            <a:ext cx="3600399" cy="3605938"/>
          </a:xfrm>
          <a:prstGeom prst="rect">
            <a:avLst/>
          </a:prstGeom>
          <a:ln>
            <a:noFill/>
          </a:ln>
          <a:effectLst>
            <a:softEdge rad="112500"/>
          </a:effectLst>
        </p:spPr>
      </p:pic>
    </p:spTree>
    <p:extLst>
      <p:ext uri="{BB962C8B-B14F-4D97-AF65-F5344CB8AC3E}">
        <p14:creationId xmlns:p14="http://schemas.microsoft.com/office/powerpoint/2010/main" val="1555813180"/>
      </p:ext>
    </p:extLst>
  </p:cSld>
  <p:clrMapOvr>
    <a:masterClrMapping/>
  </p:clrMapOvr>
  <p:transition>
    <p:wipe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82244" y="548680"/>
            <a:ext cx="6790828" cy="5519460"/>
          </a:xfrm>
          <a:prstGeom prst="rect">
            <a:avLst/>
          </a:prstGeom>
        </p:spPr>
        <p:txBody>
          <a:bodyPr wrap="square">
            <a:spAutoFit/>
          </a:bodyPr>
          <a:lstStyle/>
          <a:p>
            <a:pPr algn="r" rtl="1">
              <a:spcAft>
                <a:spcPts val="1000"/>
              </a:spcAft>
            </a:pPr>
            <a:r>
              <a:rPr lang="ar-EG" sz="2800" b="1" u="sng" dirty="0">
                <a:solidFill>
                  <a:srgbClr val="0070C0"/>
                </a:solidFill>
                <a:latin typeface="Calibri" panose="020F0502020204030204" pitchFamily="34" charset="0"/>
                <a:ea typeface="Calibri" panose="020F0502020204030204" pitchFamily="34" charset="0"/>
                <a:cs typeface="AL-Mohanad" pitchFamily="2" charset="-78"/>
              </a:rPr>
              <a:t>هل تستطيع أن تفهم إيكيغاي؟</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800" b="1" dirty="0">
                <a:solidFill>
                  <a:srgbClr val="000000"/>
                </a:solidFill>
                <a:latin typeface="Calibri" panose="020F0502020204030204" pitchFamily="34" charset="0"/>
                <a:ea typeface="Calibri" panose="020F0502020204030204" pitchFamily="34" charset="0"/>
                <a:cs typeface="AL-Mohanad" pitchFamily="2" charset="-78"/>
              </a:rPr>
              <a:t>يشترك المؤلفون في أن سر سكان أوكيناوا والمناطق اليابانية الأخرى يكمن في الطعام الخفيف والراحة الكافية والتمارين الرياضية. إنها صحيحة إلى حد ما ، ولكنها تتطلب أيضًا أن يتمتع الشخص بالبهجة في الحياة ، وهو ما يدفعه إلى الاستمرار في العيش كل يوم</a:t>
            </a:r>
            <a:r>
              <a:rPr lang="ar-EG" sz="2800" b="1" dirty="0" smtClean="0">
                <a:solidFill>
                  <a:srgbClr val="000000"/>
                </a:solidFill>
                <a:latin typeface="Calibri" panose="020F0502020204030204" pitchFamily="34" charset="0"/>
                <a:ea typeface="Calibri" panose="020F0502020204030204" pitchFamily="34" charset="0"/>
                <a:cs typeface="AL-Mohanad" pitchFamily="2" charset="-78"/>
              </a:rPr>
              <a:t>.</a:t>
            </a:r>
            <a:endParaRPr lang="en-US" sz="2800" dirty="0">
              <a:latin typeface="Calibri" panose="020F0502020204030204" pitchFamily="34" charset="0"/>
              <a:ea typeface="Calibri" panose="020F0502020204030204" pitchFamily="34" charset="0"/>
              <a:cs typeface="Arial" panose="020B0604020202020204" pitchFamily="34" charset="0"/>
            </a:endParaRPr>
          </a:p>
          <a:p>
            <a:pPr algn="just" rtl="1">
              <a:spcAft>
                <a:spcPts val="1000"/>
              </a:spcAft>
            </a:pPr>
            <a:r>
              <a:rPr lang="ar-EG" sz="2800" b="1" dirty="0">
                <a:solidFill>
                  <a:srgbClr val="000000"/>
                </a:solidFill>
                <a:latin typeface="Calibri" panose="020F0502020204030204" pitchFamily="34" charset="0"/>
                <a:ea typeface="Calibri" panose="020F0502020204030204" pitchFamily="34" charset="0"/>
                <a:cs typeface="AL-Mohanad" pitchFamily="2" charset="-78"/>
              </a:rPr>
              <a:t>لا يهم إذا كان الشخص محترفًا أو مشهورًا أو ثريًا. على العكس من ذلك ، فإن العديد من الأشخاص الذين يفكرون في تحقيق الشهرة والمال اللذين من الواضح أنهما يمكن أن يجعلوا الأحلام تتحقق ، ينتهي بهم الأمر فارغين وبلا هدف ، دون تحقيق السعادة الحقيقية التي يمكن أن تكون محاصرة ومخبأة في داخلنا.</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981844" y="2652856"/>
            <a:ext cx="3384376" cy="3384376"/>
          </a:xfrm>
          <a:prstGeom prst="rect">
            <a:avLst/>
          </a:prstGeom>
          <a:ln>
            <a:noFill/>
          </a:ln>
          <a:effectLst>
            <a:softEdge rad="112500"/>
          </a:effectLst>
        </p:spPr>
      </p:pic>
    </p:spTree>
    <p:extLst>
      <p:ext uri="{BB962C8B-B14F-4D97-AF65-F5344CB8AC3E}">
        <p14:creationId xmlns:p14="http://schemas.microsoft.com/office/powerpoint/2010/main" val="816171805"/>
      </p:ext>
    </p:extLst>
  </p:cSld>
  <p:clrMapOvr>
    <a:masterClrMapping/>
  </p:clrMapOvr>
  <p:transition>
    <p:wipe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0236" y="1052736"/>
            <a:ext cx="6790828" cy="4865947"/>
          </a:xfrm>
          <a:prstGeom prst="rect">
            <a:avLst/>
          </a:prstGeom>
        </p:spPr>
        <p:txBody>
          <a:bodyPr wrap="square">
            <a:spAutoFit/>
          </a:bodyPr>
          <a:lstStyle/>
          <a:p>
            <a:pPr algn="r" rtl="1">
              <a:lnSpc>
                <a:spcPct val="115000"/>
              </a:lnSpc>
              <a:spcAft>
                <a:spcPts val="1000"/>
              </a:spcAft>
            </a:pPr>
            <a:r>
              <a:rPr lang="ar-EG" sz="3200" b="1" dirty="0">
                <a:solidFill>
                  <a:srgbClr val="C00000"/>
                </a:solidFill>
                <a:latin typeface="Calibri" panose="020F0502020204030204" pitchFamily="34" charset="0"/>
                <a:ea typeface="Calibri" panose="020F0502020204030204" pitchFamily="34" charset="0"/>
                <a:cs typeface="AL-Mohanad" pitchFamily="2" charset="-78"/>
              </a:rPr>
              <a:t>فلسفة الإيكيغاي اليابانية </a:t>
            </a:r>
            <a:r>
              <a:rPr lang="en-US" sz="3200" b="1" dirty="0">
                <a:solidFill>
                  <a:srgbClr val="C00000"/>
                </a:solidFill>
                <a:latin typeface="Calibri" panose="020F0502020204030204" pitchFamily="34" charset="0"/>
                <a:ea typeface="Calibri" panose="020F0502020204030204" pitchFamily="34" charset="0"/>
                <a:cs typeface="AL-Mohanad" pitchFamily="2" charset="-78"/>
              </a:rPr>
              <a:t>IKIGAI</a:t>
            </a:r>
            <a:endParaRPr lang="en-US" sz="3200" dirty="0">
              <a:latin typeface="Calibri" panose="020F0502020204030204" pitchFamily="34" charset="0"/>
              <a:ea typeface="Calibri" panose="020F0502020204030204" pitchFamily="34" charset="0"/>
              <a:cs typeface="AL-Mohanad" pitchFamily="2" charset="-78"/>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يكيغاي </a:t>
            </a:r>
            <a:r>
              <a:rPr lang="en-US" sz="2400" b="1" dirty="0" err="1" smtClean="0">
                <a:latin typeface="Calibri" panose="020F0502020204030204" pitchFamily="34" charset="0"/>
                <a:ea typeface="Calibri" panose="020F0502020204030204" pitchFamily="34" charset="0"/>
                <a:cs typeface="AL-Mohanad" pitchFamily="2" charset="-78"/>
              </a:rPr>
              <a:t>Ikigai</a:t>
            </a:r>
            <a:r>
              <a:rPr lang="ar-EG" sz="2400" b="1" dirty="0" smtClean="0">
                <a:latin typeface="AL-Mohanad" pitchFamily="2" charset="-78"/>
                <a:ea typeface="Calibri" panose="020F0502020204030204" pitchFamily="34" charset="0"/>
                <a:cs typeface="AL-Mohanad" pitchFamily="2" charset="-78"/>
              </a:rPr>
              <a:t>و </a:t>
            </a:r>
            <a:r>
              <a:rPr lang="ar-EG" sz="2400" b="1" dirty="0">
                <a:latin typeface="AL-Mohanad" pitchFamily="2" charset="-78"/>
                <a:ea typeface="Calibri" panose="020F0502020204030204" pitchFamily="34" charset="0"/>
                <a:cs typeface="AL-Mohanad" pitchFamily="2" charset="-78"/>
              </a:rPr>
              <a:t>هي كلمة تعني سبب العيش باليابانية </a:t>
            </a:r>
            <a:r>
              <a:rPr lang="en-US" sz="2400" b="1" dirty="0" err="1" smtClean="0">
                <a:latin typeface="MS Gothic" panose="020B0609070205080204" pitchFamily="49" charset="-128"/>
                <a:ea typeface="Calibri" panose="020F0502020204030204" pitchFamily="34" charset="0"/>
                <a:cs typeface="AL-Mohanad" pitchFamily="2" charset="-78"/>
              </a:rPr>
              <a:t>生き甲斐</a:t>
            </a:r>
            <a:r>
              <a:rPr lang="ar-EG" sz="2400" b="1" dirty="0" smtClean="0">
                <a:latin typeface="AL-Mohanad" pitchFamily="2" charset="-78"/>
                <a:ea typeface="Calibri" panose="020F0502020204030204" pitchFamily="34" charset="0"/>
                <a:cs typeface="AL-Mohanad" pitchFamily="2" charset="-78"/>
              </a:rPr>
              <a:t> </a:t>
            </a:r>
            <a:r>
              <a:rPr lang="ar-EG" sz="2400" b="1" dirty="0">
                <a:latin typeface="AL-Mohanad" pitchFamily="2" charset="-78"/>
                <a:ea typeface="Calibri" panose="020F0502020204030204" pitchFamily="34" charset="0"/>
                <a:cs typeface="AL-Mohanad" pitchFamily="2" charset="-78"/>
              </a:rPr>
              <a:t>هذه الإستراتيجية أو الفلسفة يمكنك استخدامها لتحديد طريقك المناسب للحياة .</a:t>
            </a:r>
            <a:endParaRPr lang="en-US" sz="2400" dirty="0">
              <a:latin typeface="Calibri" panose="020F0502020204030204" pitchFamily="34" charset="0"/>
              <a:ea typeface="Calibri" panose="020F0502020204030204" pitchFamily="34" charset="0"/>
              <a:cs typeface="AL-Mohanad" pitchFamily="2" charset="-78"/>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الإفتقار للأهداف يمكن أن يؤدي إلى العديد من المشاكل ، مثل القلق والاكتئاب ، مما يؤدي إلى مشاكل النوم ، وتدهور الحالة الصحية، وفي الحالات القصوى ، إساءة استخدام المواد المخدرة وأفكار الانتحار.</a:t>
            </a:r>
            <a:endParaRPr lang="en-US" sz="2400" dirty="0">
              <a:latin typeface="Calibri" panose="020F0502020204030204" pitchFamily="34" charset="0"/>
              <a:ea typeface="Calibri" panose="020F0502020204030204" pitchFamily="34" charset="0"/>
              <a:cs typeface="AL-Mohanad" pitchFamily="2" charset="-78"/>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استكشاف مفهوم </a:t>
            </a:r>
            <a:r>
              <a:rPr lang="en-US" sz="2400" b="1" dirty="0" err="1" smtClean="0">
                <a:latin typeface="Calibri" panose="020F0502020204030204" pitchFamily="34" charset="0"/>
                <a:ea typeface="Calibri" panose="020F0502020204030204" pitchFamily="34" charset="0"/>
                <a:cs typeface="AL-Mohanad" pitchFamily="2" charset="-78"/>
              </a:rPr>
              <a:t>ikigai</a:t>
            </a:r>
            <a:r>
              <a:rPr lang="ar-EG" sz="2400" b="1" dirty="0" smtClean="0">
                <a:latin typeface="Calibri" panose="020F0502020204030204" pitchFamily="34" charset="0"/>
                <a:ea typeface="Calibri" panose="020F0502020204030204" pitchFamily="34" charset="0"/>
                <a:cs typeface="AL-Mohanad" pitchFamily="2" charset="-78"/>
              </a:rPr>
              <a:t> </a:t>
            </a:r>
            <a:r>
              <a:rPr lang="ar-EG" sz="2400" b="1" dirty="0" smtClean="0">
                <a:latin typeface="AL-Mohanad" pitchFamily="2" charset="-78"/>
                <a:ea typeface="Calibri" panose="020F0502020204030204" pitchFamily="34" charset="0"/>
                <a:cs typeface="AL-Mohanad" pitchFamily="2" charset="-78"/>
              </a:rPr>
              <a:t>والأسئلة </a:t>
            </a:r>
            <a:r>
              <a:rPr lang="ar-EG" sz="2400" b="1" dirty="0">
                <a:latin typeface="AL-Mohanad" pitchFamily="2" charset="-78"/>
                <a:ea typeface="Calibri" panose="020F0502020204030204" pitchFamily="34" charset="0"/>
                <a:cs typeface="AL-Mohanad" pitchFamily="2" charset="-78"/>
              </a:rPr>
              <a:t>التي تأتي معه ، يمكن أن يساعد المرء في العثور على هدف قوي ومن خلال ذلك ، الرضا والقيادة. و قد تم اختزال المفهوم بالكامل إلى أربعة أسئلة:</a:t>
            </a:r>
            <a:endParaRPr lang="en-US" sz="2400" dirty="0">
              <a:effectLst/>
              <a:latin typeface="Calibri" panose="020F0502020204030204" pitchFamily="34" charset="0"/>
              <a:ea typeface="Calibri" panose="020F0502020204030204" pitchFamily="34" charset="0"/>
              <a:cs typeface="AL-Mohanad" pitchFamily="2" charset="-78"/>
            </a:endParaRPr>
          </a:p>
        </p:txBody>
      </p:sp>
      <p:pic>
        <p:nvPicPr>
          <p:cNvPr id="3" name="Picture 2"/>
          <p:cNvPicPr>
            <a:picLocks noChangeAspect="1"/>
          </p:cNvPicPr>
          <p:nvPr/>
        </p:nvPicPr>
        <p:blipFill>
          <a:blip r:embed="rId2"/>
          <a:stretch>
            <a:fillRect/>
          </a:stretch>
        </p:blipFill>
        <p:spPr>
          <a:xfrm>
            <a:off x="1125860" y="2437958"/>
            <a:ext cx="3205243" cy="3079273"/>
          </a:xfrm>
          <a:prstGeom prst="rect">
            <a:avLst/>
          </a:prstGeom>
          <a:ln>
            <a:noFill/>
          </a:ln>
          <a:effectLst>
            <a:softEdge rad="112500"/>
          </a:effectLst>
        </p:spPr>
      </p:pic>
    </p:spTree>
    <p:extLst>
      <p:ext uri="{BB962C8B-B14F-4D97-AF65-F5344CB8AC3E}">
        <p14:creationId xmlns:p14="http://schemas.microsoft.com/office/powerpoint/2010/main" val="1027657248"/>
      </p:ext>
    </p:extLst>
  </p:cSld>
  <p:clrMapOvr>
    <a:masterClrMapping/>
  </p:clrMapOvr>
  <p:transition>
    <p:wipe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26260" y="980728"/>
            <a:ext cx="6092825" cy="4427879"/>
          </a:xfrm>
          <a:prstGeom prst="rect">
            <a:avLst/>
          </a:prstGeom>
        </p:spPr>
        <p:txBody>
          <a:bodyPr>
            <a:spAutoFit/>
          </a:bodyPr>
          <a:lstStyle/>
          <a:p>
            <a:pPr algn="r" rtl="1">
              <a:lnSpc>
                <a:spcPct val="115000"/>
              </a:lnSpc>
              <a:spcAft>
                <a:spcPts val="1000"/>
              </a:spcAft>
            </a:pPr>
            <a:r>
              <a:rPr lang="ar-EG" b="1" dirty="0">
                <a:latin typeface="Calibri" panose="020F0502020204030204" pitchFamily="34" charset="0"/>
                <a:ea typeface="Calibri" panose="020F0502020204030204" pitchFamily="34" charset="0"/>
                <a:cs typeface="AL-Mohanad" pitchFamily="2" charset="-78"/>
              </a:rPr>
              <a:t>1</a:t>
            </a:r>
            <a:r>
              <a:rPr lang="ar-EG" sz="2400" b="1" dirty="0">
                <a:latin typeface="Calibri" panose="020F0502020204030204" pitchFamily="34" charset="0"/>
                <a:ea typeface="Calibri" panose="020F0502020204030204" pitchFamily="34" charset="0"/>
                <a:cs typeface="AL-Mohanad" pitchFamily="2" charset="-78"/>
              </a:rPr>
              <a:t>) ماذا تحب؟</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2) ماذا تجيد ؟</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3) ما الذي يحتاجه العالم منك؟</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4) ما الذي يمكن أن يُدفع لك من أجله </a:t>
            </a:r>
            <a:r>
              <a:rPr lang="ar-EG" sz="2400" b="1" dirty="0" smtClean="0">
                <a:latin typeface="Calibri" panose="020F0502020204030204" pitchFamily="34" charset="0"/>
                <a:ea typeface="Calibri" panose="020F0502020204030204" pitchFamily="34" charset="0"/>
                <a:cs typeface="AL-Mohanad" pitchFamily="2" charset="-78"/>
              </a:rPr>
              <a:t>؟</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إذا كنت متقاعدًا ، فقد لا تقلق بشأن ما يمكن الدفع مقابله ، لذلك يمكنك حذف ذلك والتركيز على الثلاثة المتبقية. الفكرة ليست فقط للعثور على الغرض الخاص بك ولكن التوازن الصحيح بين جميع الجوانب المحيطة به. ومن الاعتبارات الأخرى ، لا يؤثر إيكايجاي على الفرد وحده.</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269876" y="980728"/>
            <a:ext cx="3456384" cy="4930648"/>
          </a:xfrm>
          <a:prstGeom prst="rect">
            <a:avLst/>
          </a:prstGeom>
        </p:spPr>
      </p:pic>
    </p:spTree>
    <p:extLst>
      <p:ext uri="{BB962C8B-B14F-4D97-AF65-F5344CB8AC3E}">
        <p14:creationId xmlns:p14="http://schemas.microsoft.com/office/powerpoint/2010/main" val="3147409257"/>
      </p:ext>
    </p:extLst>
  </p:cSld>
  <p:clrMapOvr>
    <a:masterClrMapping/>
  </p:clrMapOvr>
  <p:transition>
    <p:wipe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98268" y="476672"/>
            <a:ext cx="6574804" cy="5632311"/>
          </a:xfrm>
          <a:prstGeom prst="rect">
            <a:avLst/>
          </a:prstGeom>
        </p:spPr>
        <p:txBody>
          <a:bodyPr wrap="square">
            <a:spAutoFit/>
          </a:bodyPr>
          <a:lstStyle/>
          <a:p>
            <a:pPr algn="r" rtl="1"/>
            <a:r>
              <a:rPr lang="ar-EG" sz="2400" b="1" dirty="0">
                <a:cs typeface="AL-Mohanad" pitchFamily="2" charset="-78"/>
              </a:rPr>
              <a:t>بالنسبة لليابانيين ، يحتوي المفهوم على عنصر اجتماعي. الأمر يتعلق بالراحة مع دورك في عائلتك ووظائفك والمجتمع. إنه مقسم تقليديًا وفقًا لخطوط النوع الاجتماعي. في حين أن الرجال عادة ما يربطون </a:t>
            </a:r>
            <a:r>
              <a:rPr lang="en-US" sz="2400" b="1" dirty="0" err="1">
                <a:cs typeface="AL-Mohanad" pitchFamily="2" charset="-78"/>
              </a:rPr>
              <a:t>ikigai</a:t>
            </a:r>
            <a:r>
              <a:rPr lang="en-US" sz="2400" b="1" dirty="0">
                <a:cs typeface="AL-Mohanad" pitchFamily="2" charset="-78"/>
              </a:rPr>
              <a:t> </a:t>
            </a:r>
            <a:r>
              <a:rPr lang="ar-EG" sz="2400" b="1" dirty="0">
                <a:cs typeface="AL-Mohanad" pitchFamily="2" charset="-78"/>
              </a:rPr>
              <a:t>بهم مع عملهم ومهنتهم ، فإن النساء (على الأقل تقليدياً) يربطهن بالأمومة ودورهن في الأسرة. وعلى الرغم من أن </a:t>
            </a:r>
            <a:r>
              <a:rPr lang="en-US" sz="2400" b="1" dirty="0" err="1">
                <a:cs typeface="AL-Mohanad" pitchFamily="2" charset="-78"/>
              </a:rPr>
              <a:t>ikigai</a:t>
            </a:r>
            <a:r>
              <a:rPr lang="en-US" sz="2400" b="1" dirty="0">
                <a:cs typeface="AL-Mohanad" pitchFamily="2" charset="-78"/>
              </a:rPr>
              <a:t> </a:t>
            </a:r>
            <a:r>
              <a:rPr lang="ar-EG" sz="2400" b="1" dirty="0">
                <a:cs typeface="AL-Mohanad" pitchFamily="2" charset="-78"/>
              </a:rPr>
              <a:t>مؤخراً أوجد صدى في العصر الجديد في الغرب ، إلا أن هذا لا يجعله أقل فعالية بالنسبة لأولئك الذين يجدون أنفسهم في مفترق طرق ، دون أي علامة لإرشادهم.</a:t>
            </a:r>
          </a:p>
          <a:p>
            <a:pPr algn="r" rtl="1"/>
            <a:endParaRPr lang="ar-EG" sz="2400" b="1" dirty="0">
              <a:cs typeface="AL-Mohanad" pitchFamily="2" charset="-78"/>
            </a:endParaRPr>
          </a:p>
          <a:p>
            <a:pPr algn="r" rtl="1"/>
            <a:r>
              <a:rPr lang="ar-EG" sz="2400" b="1" dirty="0">
                <a:cs typeface="AL-Mohanad" pitchFamily="2" charset="-78"/>
              </a:rPr>
              <a:t>وقال هيكارت جارسيا ، مؤلف إيكيجاي ، لصحيفة </a:t>
            </a:r>
            <a:r>
              <a:rPr lang="ar-EG" sz="2400" b="1" dirty="0" smtClean="0">
                <a:cs typeface="AL-Mohanad" pitchFamily="2" charset="-78"/>
              </a:rPr>
              <a:t>الإندبندنت </a:t>
            </a:r>
            <a:r>
              <a:rPr lang="ar-EG" sz="2400" b="1" dirty="0">
                <a:cs typeface="AL-Mohanad" pitchFamily="2" charset="-78"/>
              </a:rPr>
              <a:t>، إن كل ذلك يستقر في مكانه عندما تنخرط في مهمة وتحقق حالة التدفق . </a:t>
            </a:r>
            <a:r>
              <a:rPr lang="ar-EG" sz="2400" b="1" dirty="0" smtClean="0">
                <a:cs typeface="AL-Mohanad" pitchFamily="2" charset="-78"/>
              </a:rPr>
              <a:t>هل </a:t>
            </a:r>
            <a:r>
              <a:rPr lang="ar-EG" sz="2400" b="1" dirty="0">
                <a:cs typeface="AL-Mohanad" pitchFamily="2" charset="-78"/>
              </a:rPr>
              <a:t>سبق لك أن استوعبت في مهمة أنستك الطعام و الشراب ؟ هذه تسمى حالة التدفق .</a:t>
            </a:r>
          </a:p>
          <a:p>
            <a:pPr algn="r" rtl="1"/>
            <a:r>
              <a:rPr lang="ar-EG" sz="2400" b="1" dirty="0">
                <a:cs typeface="AL-Mohanad" pitchFamily="2" charset="-78"/>
              </a:rPr>
              <a:t>عليك ملاحظة ما هو نوع المهمة ؟ لاحظ تلك اللحظات عند الدخول في التدفق ، فقد تكمن أهمية </a:t>
            </a:r>
            <a:r>
              <a:rPr lang="en-US" sz="2400" b="1" dirty="0" err="1">
                <a:cs typeface="AL-Mohanad" pitchFamily="2" charset="-78"/>
              </a:rPr>
              <a:t>ikigai</a:t>
            </a:r>
            <a:r>
              <a:rPr lang="en-US" sz="2400" b="1" dirty="0">
                <a:cs typeface="AL-Mohanad" pitchFamily="2" charset="-78"/>
              </a:rPr>
              <a:t> </a:t>
            </a:r>
            <a:r>
              <a:rPr lang="ar-EG" sz="2400" b="1" dirty="0" smtClean="0">
                <a:cs typeface="AL-Mohanad" pitchFamily="2" charset="-78"/>
              </a:rPr>
              <a:t> في </a:t>
            </a:r>
            <a:r>
              <a:rPr lang="ar-EG" sz="2400" b="1" dirty="0">
                <a:cs typeface="AL-Mohanad" pitchFamily="2" charset="-78"/>
              </a:rPr>
              <a:t>تلك اللحظات.</a:t>
            </a:r>
          </a:p>
        </p:txBody>
      </p:sp>
      <p:pic>
        <p:nvPicPr>
          <p:cNvPr id="4" name="Picture 3"/>
          <p:cNvPicPr>
            <a:picLocks noChangeAspect="1"/>
          </p:cNvPicPr>
          <p:nvPr/>
        </p:nvPicPr>
        <p:blipFill>
          <a:blip r:embed="rId2"/>
          <a:stretch>
            <a:fillRect/>
          </a:stretch>
        </p:blipFill>
        <p:spPr>
          <a:xfrm>
            <a:off x="1557908" y="1412776"/>
            <a:ext cx="2520280" cy="4557632"/>
          </a:xfrm>
          <a:prstGeom prst="rect">
            <a:avLst/>
          </a:prstGeom>
          <a:ln>
            <a:noFill/>
          </a:ln>
          <a:effectLst>
            <a:softEdge rad="112500"/>
          </a:effectLst>
        </p:spPr>
      </p:pic>
    </p:spTree>
    <p:extLst>
      <p:ext uri="{BB962C8B-B14F-4D97-AF65-F5344CB8AC3E}">
        <p14:creationId xmlns:p14="http://schemas.microsoft.com/office/powerpoint/2010/main" val="3707155946"/>
      </p:ext>
    </p:extLst>
  </p:cSld>
  <p:clrMapOvr>
    <a:masterClrMapping/>
  </p:clrMapOvr>
  <p:transition>
    <p:wipe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58308" y="764704"/>
            <a:ext cx="6092825" cy="4808496"/>
          </a:xfrm>
          <a:prstGeom prst="rect">
            <a:avLst/>
          </a:prstGeom>
        </p:spPr>
        <p:txBody>
          <a:bodyPr>
            <a:spAutoFit/>
          </a:bodyPr>
          <a:lstStyle/>
          <a:p>
            <a:pPr algn="r" rtl="1">
              <a:lnSpc>
                <a:spcPct val="115000"/>
              </a:lnSpc>
              <a:spcAft>
                <a:spcPts val="1000"/>
              </a:spcAft>
            </a:pPr>
            <a:r>
              <a:rPr lang="ar-EG" sz="3600" b="1" u="sng" dirty="0">
                <a:solidFill>
                  <a:srgbClr val="C00000"/>
                </a:solidFill>
                <a:latin typeface="Calibri" panose="020F0502020204030204" pitchFamily="34" charset="0"/>
                <a:ea typeface="Calibri" panose="020F0502020204030204" pitchFamily="34" charset="0"/>
                <a:cs typeface="AL-Mohanad" pitchFamily="2" charset="-78"/>
              </a:rPr>
              <a:t>نصائح للوصول إلى </a:t>
            </a:r>
            <a:r>
              <a:rPr lang="en-US" sz="3600" b="1" u="sng" dirty="0">
                <a:solidFill>
                  <a:srgbClr val="C00000"/>
                </a:solidFill>
                <a:latin typeface="Calibri" panose="020F0502020204030204" pitchFamily="34" charset="0"/>
                <a:ea typeface="Calibri" panose="020F0502020204030204" pitchFamily="34" charset="0"/>
                <a:cs typeface="AL-Mohanad" pitchFamily="2" charset="-78"/>
              </a:rPr>
              <a:t>IKIGAI</a:t>
            </a:r>
            <a:endParaRPr lang="en-US" sz="36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تحتاج إلى الخروج من شبقأو الطيار الآلي أو أيام متكررة لا حصر لها. توقف واسأل ما إذا كان هذا هو ما تريد فعله حقًا كل يوم. ولا تنخدع بالاعتقاد بأنه لا توجد بدائل أو حلول. حاول أن تتخذ الخطوة الأولى على الأقل وراء أحلامك ولا تستسلم أبدًا</a:t>
            </a:r>
            <a:r>
              <a:rPr lang="ar-EG" sz="2400" b="1" dirty="0" smtClean="0">
                <a:latin typeface="Calibri" panose="020F0502020204030204" pitchFamily="34" charset="0"/>
                <a:ea typeface="Calibri" panose="020F0502020204030204" pitchFamily="34" charset="0"/>
                <a:cs typeface="AL-Mohanad" pitchFamily="2" charset="-78"/>
              </a:rPr>
              <a:t>!</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لا ينبغي أن نقارن مع أشخاص آخرين أو يتمنون نفس السعادة "المفترض" التي يتمتع بها الآخرون. نحن بحاجة إلى التركيز على أنفسنا ولا يتعين علينا التنافس مع الآخرين ، يجب أن نجري بالسرعة التي نلعبها.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rotWithShape="1">
          <a:blip r:embed="rId2"/>
          <a:srcRect l="3748" b="14706"/>
          <a:stretch/>
        </p:blipFill>
        <p:spPr>
          <a:xfrm>
            <a:off x="927160" y="2636912"/>
            <a:ext cx="4209618" cy="2736304"/>
          </a:xfrm>
          <a:prstGeom prst="rect">
            <a:avLst/>
          </a:prstGeom>
          <a:ln>
            <a:noFill/>
          </a:ln>
          <a:effectLst>
            <a:softEdge rad="112500"/>
          </a:effectLst>
        </p:spPr>
      </p:pic>
    </p:spTree>
    <p:extLst>
      <p:ext uri="{BB962C8B-B14F-4D97-AF65-F5344CB8AC3E}">
        <p14:creationId xmlns:p14="http://schemas.microsoft.com/office/powerpoint/2010/main" val="1335221342"/>
      </p:ext>
    </p:extLst>
  </p:cSld>
  <p:clrMapOvr>
    <a:masterClrMapping/>
  </p:clrMapOvr>
  <p:transition>
    <p:wipe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0236" y="1052736"/>
            <a:ext cx="6790828" cy="4618187"/>
          </a:xfrm>
          <a:prstGeom prst="rect">
            <a:avLst/>
          </a:prstGeom>
        </p:spPr>
        <p:txBody>
          <a:bodyPr wrap="square">
            <a:spAutoFit/>
          </a:bodyPr>
          <a:lstStyle/>
          <a:p>
            <a:pPr algn="r" rtl="1">
              <a:lnSpc>
                <a:spcPct val="115000"/>
              </a:lnSpc>
              <a:spcAft>
                <a:spcPts val="1000"/>
              </a:spcAft>
            </a:pPr>
            <a:r>
              <a:rPr lang="ar-EG" sz="2600" b="1" dirty="0">
                <a:latin typeface="Calibri" panose="020F0502020204030204" pitchFamily="34" charset="0"/>
                <a:ea typeface="Calibri" panose="020F0502020204030204" pitchFamily="34" charset="0"/>
                <a:cs typeface="AL-Mohanad" pitchFamily="2" charset="-78"/>
              </a:rPr>
              <a:t>مجرد حب القيام بشيء واحد لا يكفي لنقرر أننا سننجح ونتقن ذلك. يجب أن نتقبل حدودنا ونركز على مهاراتنا بدلاً من محاولة تطوير مهارات مستحيلة ، لكن لا تتوقف أبدًا عن المحاولة!</a:t>
            </a:r>
            <a:endParaRPr lang="en-US" sz="26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600" b="1" dirty="0">
                <a:latin typeface="Calibri" panose="020F0502020204030204" pitchFamily="34" charset="0"/>
                <a:ea typeface="Calibri" panose="020F0502020204030204" pitchFamily="34" charset="0"/>
                <a:cs typeface="AL-Mohanad" pitchFamily="2" charset="-78"/>
              </a:rPr>
              <a:t>يرتبط الشغف ارتباطًا وثيقًا بالمهنة. </a:t>
            </a:r>
            <a:endParaRPr lang="en-US" sz="26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600" b="1" dirty="0">
                <a:latin typeface="Calibri" panose="020F0502020204030204" pitchFamily="34" charset="0"/>
                <a:ea typeface="Calibri" panose="020F0502020204030204" pitchFamily="34" charset="0"/>
                <a:cs typeface="AL-Mohanad" pitchFamily="2" charset="-78"/>
              </a:rPr>
              <a:t>يعتقد البعض أنه من المستحيل العمل مع شيء نحبه ، أو يعتقدون أنه لن يكون مربحًا. </a:t>
            </a:r>
            <a:endParaRPr lang="en-US" sz="26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600" b="1" dirty="0">
                <a:latin typeface="Calibri" panose="020F0502020204030204" pitchFamily="34" charset="0"/>
                <a:ea typeface="Calibri" panose="020F0502020204030204" pitchFamily="34" charset="0"/>
                <a:cs typeface="AL-Mohanad" pitchFamily="2" charset="-78"/>
              </a:rPr>
              <a:t>تخيل لو كنت قد استمعت إلى الناس من حولي وحصلت على وظيفة عادية بدلاً من امتلاك هذا الموقع عن الأشياء التي أحبها؟ ربما أكون عاطلاً عن العمل الآن .</a:t>
            </a:r>
            <a:endParaRPr lang="en-US" sz="2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693812" y="2004103"/>
            <a:ext cx="3096344" cy="2715452"/>
          </a:xfrm>
          <a:prstGeom prst="rect">
            <a:avLst/>
          </a:prstGeom>
        </p:spPr>
      </p:pic>
    </p:spTree>
    <p:extLst>
      <p:ext uri="{BB962C8B-B14F-4D97-AF65-F5344CB8AC3E}">
        <p14:creationId xmlns:p14="http://schemas.microsoft.com/office/powerpoint/2010/main" val="971938755"/>
      </p:ext>
    </p:extLst>
  </p:cSld>
  <p:clrMapOvr>
    <a:masterClrMapping/>
  </p:clrMapOvr>
  <p:transition>
    <p:wipe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98268" y="980728"/>
            <a:ext cx="6646812" cy="4909036"/>
          </a:xfrm>
          <a:prstGeom prst="rect">
            <a:avLst/>
          </a:prstGeom>
        </p:spPr>
        <p:txBody>
          <a:bodyPr wrap="square">
            <a:spAutoFit/>
          </a:bodyPr>
          <a:lstStyle/>
          <a:p>
            <a:pPr algn="r" rtl="1">
              <a:spcAft>
                <a:spcPts val="1000"/>
              </a:spcAft>
            </a:pPr>
            <a:r>
              <a:rPr lang="ar-EG" sz="2400" b="1" u="sng" dirty="0">
                <a:solidFill>
                  <a:srgbClr val="0070C0"/>
                </a:solidFill>
                <a:latin typeface="Calibri" panose="020F0502020204030204" pitchFamily="34" charset="0"/>
                <a:ea typeface="Calibri" panose="020F0502020204030204" pitchFamily="34" charset="0"/>
                <a:cs typeface="AL-Mohanad" pitchFamily="2" charset="-78"/>
              </a:rPr>
              <a:t>هل وجدت المعنى والهدف في الحياة؟</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طوال حياتي كنت أفكر بشكل مختلف عن معظم الناس ، على الرغم من أنه من السهل أن أتأثر ، لا أدع ذلك يؤثر على أفعالي وأفكاري. لم أتوقف أبدًا عن الإعجاب بشيء ما لأن الآخرين يكرهونه ، ولم أبدأ في الإعجاب بشيء ما لأن الجميع يحبه. يجب أن يكون لدينا جميعًا طريقتنا في التفكير والتصرف ، مع احترام الآخرين.</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 </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كان بإغلاق أذني على التعليقات والأفكار المعممة حول كيف يجب أن نعيش ، تمكنت من الوصول إلى أهدافي وما زلت أكافح للوصول إلى أهداف جديدة تظهر. النضال يومي ويجب ألا تضيع الوقت مع الأشخاص السلبيين أو الذين لا يساعدون في تحقيق هدفنا.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909836" y="2636912"/>
            <a:ext cx="3653107" cy="2736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78854974"/>
      </p:ext>
    </p:extLst>
  </p:cSld>
  <p:clrMapOvr>
    <a:masterClrMapping/>
  </p:clrMapOvr>
  <p:transition>
    <p:wipe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8308" y="620688"/>
            <a:ext cx="6430788" cy="5149102"/>
          </a:xfrm>
          <a:prstGeom prst="rect">
            <a:avLst/>
          </a:prstGeom>
        </p:spPr>
        <p:txBody>
          <a:bodyPr wrap="square">
            <a:spAutoFit/>
          </a:bodyPr>
          <a:lstStyle/>
          <a:p>
            <a:pPr algn="r" rtl="1">
              <a:lnSpc>
                <a:spcPct val="115000"/>
              </a:lnSpc>
              <a:spcAft>
                <a:spcPts val="1000"/>
              </a:spcAft>
            </a:pPr>
            <a:r>
              <a:rPr lang="ar-EG" sz="2400" b="1" u="sng" dirty="0">
                <a:solidFill>
                  <a:srgbClr val="C00000"/>
                </a:solidFill>
                <a:latin typeface="Calibri" panose="020F0502020204030204" pitchFamily="34" charset="0"/>
                <a:ea typeface="Calibri" panose="020F0502020204030204" pitchFamily="34" charset="0"/>
                <a:cs typeface="AL-Mohanad" pitchFamily="2" charset="-78"/>
              </a:rPr>
              <a:t>المفهوم الياباني لتحقيق السعادة في الحياة والعمل</a:t>
            </a:r>
            <a:endParaRPr lang="en-US" sz="2400" dirty="0">
              <a:latin typeface="Calibri" panose="020F0502020204030204" pitchFamily="34" charset="0"/>
              <a:ea typeface="Calibri" panose="020F0502020204030204" pitchFamily="34" charset="0"/>
              <a:cs typeface="AL-Mohanad" pitchFamily="2" charset="-78"/>
            </a:endParaRPr>
          </a:p>
          <a:p>
            <a:pPr algn="r" rtl="1">
              <a:lnSpc>
                <a:spcPct val="115000"/>
              </a:lnSpc>
              <a:spcAft>
                <a:spcPts val="1000"/>
              </a:spcAft>
            </a:pPr>
            <a:r>
              <a:rPr lang="ar-SA" sz="2400" b="1" dirty="0">
                <a:solidFill>
                  <a:srgbClr val="002060"/>
                </a:solidFill>
                <a:latin typeface="Calibri" panose="020F0502020204030204" pitchFamily="34" charset="0"/>
                <a:ea typeface="Calibri" panose="020F0502020204030204" pitchFamily="34" charset="0"/>
                <a:cs typeface="AL-Mohanad" pitchFamily="2" charset="-78"/>
              </a:rPr>
              <a:t>الحياة وقيمة الشيء</a:t>
            </a:r>
            <a:endParaRPr lang="en-US" sz="2400" dirty="0">
              <a:latin typeface="Calibri" panose="020F0502020204030204" pitchFamily="34" charset="0"/>
              <a:ea typeface="Calibri" panose="020F0502020204030204" pitchFamily="34" charset="0"/>
              <a:cs typeface="AL-Mohanad" pitchFamily="2" charset="-78"/>
            </a:endParaRPr>
          </a:p>
          <a:p>
            <a:pPr algn="r" rtl="1">
              <a:lnSpc>
                <a:spcPct val="115000"/>
              </a:lnSpc>
              <a:spcAft>
                <a:spcPts val="1000"/>
              </a:spcAft>
            </a:pPr>
            <a:r>
              <a:rPr lang="ar-SA" sz="2400" b="1" dirty="0">
                <a:latin typeface="Calibri" panose="020F0502020204030204" pitchFamily="34" charset="0"/>
                <a:ea typeface="Calibri" panose="020F0502020204030204" pitchFamily="34" charset="0"/>
                <a:cs typeface="AL-Mohanad" pitchFamily="2" charset="-78"/>
              </a:rPr>
              <a:t>قد يكمن سر تلك الثقافة في ما يعرفه اليابانيون بالـ "إيكيغاي" </a:t>
            </a:r>
            <a:r>
              <a:rPr lang="en-US" sz="2400" b="1" dirty="0" err="1">
                <a:latin typeface="Calibri" panose="020F0502020204030204" pitchFamily="34" charset="0"/>
                <a:ea typeface="Calibri" panose="020F0502020204030204" pitchFamily="34" charset="0"/>
                <a:cs typeface="AL-Mohanad" pitchFamily="2" charset="-78"/>
              </a:rPr>
              <a:t>ikigai</a:t>
            </a:r>
            <a:r>
              <a:rPr lang="ar-SA" sz="2400" b="1" dirty="0">
                <a:latin typeface="Calibri" panose="020F0502020204030204" pitchFamily="34" charset="0"/>
                <a:ea typeface="Calibri" panose="020F0502020204030204" pitchFamily="34" charset="0"/>
                <a:cs typeface="AL-Mohanad" pitchFamily="2" charset="-78"/>
              </a:rPr>
              <a:t>، ومعنـــى الكلمة أن السعادة تكمن في أن تعيش حياة ذات قيمة ومغزى. ويعــد مفهوم الـ "إيكيغاي" </a:t>
            </a:r>
            <a:r>
              <a:rPr lang="en-US" sz="2400" b="1" dirty="0" err="1" smtClean="0">
                <a:latin typeface="Calibri" panose="020F0502020204030204" pitchFamily="34" charset="0"/>
                <a:ea typeface="Calibri" panose="020F0502020204030204" pitchFamily="34" charset="0"/>
                <a:cs typeface="AL-Mohanad" pitchFamily="2" charset="-78"/>
              </a:rPr>
              <a:t>ikigai</a:t>
            </a:r>
            <a:r>
              <a:rPr lang="ar-SA" sz="2400" b="1" dirty="0" smtClean="0">
                <a:latin typeface="AL-Mohanad" pitchFamily="2" charset="-78"/>
                <a:ea typeface="Calibri" panose="020F0502020204030204" pitchFamily="34" charset="0"/>
                <a:cs typeface="AL-Mohanad" pitchFamily="2" charset="-78"/>
              </a:rPr>
              <a:t>السبب </a:t>
            </a:r>
            <a:r>
              <a:rPr lang="ar-SA" sz="2400" b="1" dirty="0">
                <a:latin typeface="AL-Mohanad" pitchFamily="2" charset="-78"/>
                <a:ea typeface="Calibri" panose="020F0502020204030204" pitchFamily="34" charset="0"/>
                <a:cs typeface="AL-Mohanad" pitchFamily="2" charset="-78"/>
              </a:rPr>
              <a:t>الذي يــــدعو اليابانيين إلى الاستيقاظ كل صباح لتحقيق أهدافهم اليومية</a:t>
            </a:r>
            <a:r>
              <a:rPr lang="ar-SA" sz="2400" b="1" dirty="0" smtClean="0">
                <a:latin typeface="AL-Mohanad" pitchFamily="2" charset="-78"/>
                <a:ea typeface="Calibri" panose="020F0502020204030204" pitchFamily="34" charset="0"/>
                <a:cs typeface="AL-Mohanad" pitchFamily="2" charset="-78"/>
              </a:rPr>
              <a:t>.</a:t>
            </a:r>
            <a:endParaRPr lang="en-US" sz="2400" dirty="0">
              <a:latin typeface="Calibri" panose="020F0502020204030204" pitchFamily="34" charset="0"/>
              <a:ea typeface="Calibri" panose="020F0502020204030204" pitchFamily="34" charset="0"/>
              <a:cs typeface="AL-Mohanad" pitchFamily="2" charset="-78"/>
            </a:endParaRPr>
          </a:p>
          <a:p>
            <a:pPr algn="r" rtl="1">
              <a:lnSpc>
                <a:spcPct val="115000"/>
              </a:lnSpc>
              <a:spcAft>
                <a:spcPts val="1000"/>
              </a:spcAft>
            </a:pPr>
            <a:r>
              <a:rPr lang="ar-SA" sz="2400" b="1" dirty="0">
                <a:latin typeface="Calibri" panose="020F0502020204030204" pitchFamily="34" charset="0"/>
                <a:ea typeface="Calibri" panose="020F0502020204030204" pitchFamily="34" charset="0"/>
                <a:cs typeface="AL-Mohanad" pitchFamily="2" charset="-78"/>
              </a:rPr>
              <a:t>وبالنسبة إلى المقيمين في الغرب ولديهم فكرة عن هذا المفهوم، فإنه يشبه الشكل الهندسي الذي تتداخل فيه أربع دوائر تتمثل في ماذا تحب، وماذا تجيد فعله، وإلى ماذا يحتاج العالم، وماذا يمكن أن تتقاضى عليه أجراً. لكن بالنسبة إلى اليابانيين، يعد هذا المفهوم مختلفاً بعض الشيء، لأنه قد لا يتعلق بالدخل أو المال.</a:t>
            </a:r>
            <a:endParaRPr lang="en-US" sz="2400" dirty="0">
              <a:effectLst/>
              <a:latin typeface="Calibri" panose="020F0502020204030204" pitchFamily="34" charset="0"/>
              <a:ea typeface="Calibri" panose="020F0502020204030204" pitchFamily="34" charset="0"/>
              <a:cs typeface="AL-Mohanad" pitchFamily="2" charset="-78"/>
            </a:endParaRPr>
          </a:p>
        </p:txBody>
      </p:sp>
      <p:pic>
        <p:nvPicPr>
          <p:cNvPr id="3" name="Picture 2"/>
          <p:cNvPicPr>
            <a:picLocks noChangeAspect="1"/>
          </p:cNvPicPr>
          <p:nvPr/>
        </p:nvPicPr>
        <p:blipFill>
          <a:blip r:embed="rId2"/>
          <a:stretch>
            <a:fillRect/>
          </a:stretch>
        </p:blipFill>
        <p:spPr>
          <a:xfrm>
            <a:off x="977010" y="2060848"/>
            <a:ext cx="3821258" cy="3240360"/>
          </a:xfrm>
          <a:prstGeom prst="rect">
            <a:avLst/>
          </a:prstGeom>
          <a:ln>
            <a:noFill/>
          </a:ln>
          <a:effectLst>
            <a:softEdge rad="112500"/>
          </a:effectLst>
        </p:spPr>
      </p:pic>
    </p:spTree>
    <p:extLst>
      <p:ext uri="{BB962C8B-B14F-4D97-AF65-F5344CB8AC3E}">
        <p14:creationId xmlns:p14="http://schemas.microsoft.com/office/powerpoint/2010/main" val="1537603485"/>
      </p:ext>
    </p:extLst>
  </p:cSld>
  <p:clrMapOvr>
    <a:masterClrMapping/>
  </p:clrMapOvr>
  <p:transition>
    <p:wipe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6340" y="1052736"/>
            <a:ext cx="6142756" cy="4892621"/>
          </a:xfrm>
          <a:prstGeom prst="rect">
            <a:avLst/>
          </a:prstGeom>
        </p:spPr>
        <p:txBody>
          <a:bodyPr wrap="square">
            <a:spAutoFit/>
          </a:bodyPr>
          <a:lstStyle/>
          <a:p>
            <a:pPr algn="just" rtl="1">
              <a:lnSpc>
                <a:spcPct val="115000"/>
              </a:lnSpc>
              <a:spcAft>
                <a:spcPts val="1000"/>
              </a:spcAft>
            </a:pPr>
            <a:r>
              <a:rPr lang="ar-SA" sz="2400" b="1" dirty="0">
                <a:latin typeface="Calibri" panose="020F0502020204030204" pitchFamily="34" charset="0"/>
                <a:ea typeface="Calibri" panose="020F0502020204030204" pitchFamily="34" charset="0"/>
                <a:cs typeface="AL-Mohanad" pitchFamily="2" charset="-78"/>
              </a:rPr>
              <a:t>وفي استطلاع أجراه مركز الخدمات المركزية في اليابان عام 2010 شمل 2000 من النساء والرجال، قال 31 بالمئة منهم إن مفهوم "إيكيغاي" في حياتهم يقتصر على العمل فحسب، فقيمة الحياة لدى البعض يمكن أن تنحصر في العمل، لكن هذا المفهوم الياباني أشمل من ذلك</a:t>
            </a:r>
            <a:r>
              <a:rPr lang="ar-SA" sz="2400" b="1" dirty="0" smtClean="0">
                <a:latin typeface="Calibri" panose="020F0502020204030204" pitchFamily="34" charset="0"/>
                <a:ea typeface="Calibri" panose="020F0502020204030204" pitchFamily="34" charset="0"/>
                <a:cs typeface="AL-Mohanad" pitchFamily="2" charset="-78"/>
              </a:rPr>
              <a:t>.</a:t>
            </a:r>
            <a:endParaRPr lang="en-US" sz="2400" dirty="0">
              <a:latin typeface="Calibri" panose="020F0502020204030204" pitchFamily="34" charset="0"/>
              <a:ea typeface="Calibri" panose="020F0502020204030204" pitchFamily="34" charset="0"/>
              <a:cs typeface="AL-Mohanad" pitchFamily="2" charset="-78"/>
            </a:endParaRPr>
          </a:p>
          <a:p>
            <a:pPr algn="just" rtl="1">
              <a:lnSpc>
                <a:spcPct val="115000"/>
              </a:lnSpc>
              <a:spcAft>
                <a:spcPts val="1000"/>
              </a:spcAft>
            </a:pPr>
            <a:r>
              <a:rPr lang="ar-SA" sz="2400" b="1" dirty="0">
                <a:latin typeface="Calibri" panose="020F0502020204030204" pitchFamily="34" charset="0"/>
                <a:ea typeface="Calibri" panose="020F0502020204030204" pitchFamily="34" charset="0"/>
                <a:cs typeface="AL-Mohanad" pitchFamily="2" charset="-78"/>
              </a:rPr>
              <a:t>وأظهرت دراسة سابقة أجريت عام 2001 حول مفهوم "إيكيغاي" شارك في إعدادها الباحث أكيهيريو هاسيغاوا </a:t>
            </a:r>
            <a:r>
              <a:rPr lang="en-US" sz="2400" b="1" dirty="0">
                <a:latin typeface="Calibri" panose="020F0502020204030204" pitchFamily="34" charset="0"/>
                <a:ea typeface="Calibri" panose="020F0502020204030204" pitchFamily="34" charset="0"/>
                <a:cs typeface="AL-Mohanad" pitchFamily="2" charset="-78"/>
              </a:rPr>
              <a:t>Akihiro Hasegawa</a:t>
            </a:r>
            <a:r>
              <a:rPr lang="en-US" sz="2400" b="1" dirty="0">
                <a:latin typeface="AL-Mohanad" pitchFamily="2" charset="-78"/>
                <a:ea typeface="Calibri" panose="020F0502020204030204" pitchFamily="34" charset="0"/>
                <a:cs typeface="AL-Mohanad" pitchFamily="2" charset="-78"/>
              </a:rPr>
              <a:t> </a:t>
            </a:r>
            <a:r>
              <a:rPr lang="ar-SA" sz="2400" b="1" dirty="0">
                <a:latin typeface="AL-Mohanad" pitchFamily="2" charset="-78"/>
                <a:ea typeface="Calibri" panose="020F0502020204030204" pitchFamily="34" charset="0"/>
                <a:cs typeface="AL-Mohanad" pitchFamily="2" charset="-78"/>
              </a:rPr>
              <a:t>الأستاذ المشارك في "جامعة تويو إيوا" </a:t>
            </a:r>
            <a:r>
              <a:rPr lang="en-US" sz="2400" b="1" dirty="0">
                <a:latin typeface="Calibri" panose="020F0502020204030204" pitchFamily="34" charset="0"/>
                <a:ea typeface="Calibri" panose="020F0502020204030204" pitchFamily="34" charset="0"/>
                <a:cs typeface="AL-Mohanad" pitchFamily="2" charset="-78"/>
              </a:rPr>
              <a:t>Toyo </a:t>
            </a:r>
            <a:r>
              <a:rPr lang="en-US" sz="2400" b="1" dirty="0" err="1">
                <a:latin typeface="Calibri" panose="020F0502020204030204" pitchFamily="34" charset="0"/>
                <a:ea typeface="Calibri" panose="020F0502020204030204" pitchFamily="34" charset="0"/>
                <a:cs typeface="AL-Mohanad" pitchFamily="2" charset="-78"/>
              </a:rPr>
              <a:t>Eiwa</a:t>
            </a:r>
            <a:r>
              <a:rPr lang="en-US" sz="2400" b="1" dirty="0">
                <a:latin typeface="Calibri" panose="020F0502020204030204" pitchFamily="34" charset="0"/>
                <a:ea typeface="Calibri" panose="020F0502020204030204" pitchFamily="34" charset="0"/>
                <a:cs typeface="AL-Mohanad" pitchFamily="2" charset="-78"/>
              </a:rPr>
              <a:t> University</a:t>
            </a:r>
            <a:r>
              <a:rPr lang="en-US" sz="2400" b="1" dirty="0">
                <a:latin typeface="AL-Mohanad" pitchFamily="2" charset="-78"/>
                <a:ea typeface="Calibri" panose="020F0502020204030204" pitchFamily="34" charset="0"/>
                <a:cs typeface="AL-Mohanad" pitchFamily="2" charset="-78"/>
              </a:rPr>
              <a:t> </a:t>
            </a:r>
            <a:r>
              <a:rPr lang="ar-SA" sz="2400" b="1" dirty="0">
                <a:latin typeface="AL-Mohanad" pitchFamily="2" charset="-78"/>
                <a:ea typeface="Calibri" panose="020F0502020204030204" pitchFamily="34" charset="0"/>
                <a:cs typeface="AL-Mohanad" pitchFamily="2" charset="-78"/>
              </a:rPr>
              <a:t>في اليابان، أن ذلك المفهوم يتردد في اللغة اليابانية في شكل يومي ومعتاد. ويتكون من كلمتين "إيكي" أي الحياة، و"غاي" التي تصف قيمة الشيء.</a:t>
            </a:r>
            <a:endParaRPr lang="en-US" sz="2400" dirty="0">
              <a:effectLst/>
              <a:latin typeface="Calibri" panose="020F0502020204030204" pitchFamily="34" charset="0"/>
              <a:ea typeface="Calibri" panose="020F0502020204030204" pitchFamily="34" charset="0"/>
              <a:cs typeface="AL-Mohanad" pitchFamily="2" charset="-78"/>
            </a:endParaRPr>
          </a:p>
        </p:txBody>
      </p:sp>
      <p:pic>
        <p:nvPicPr>
          <p:cNvPr id="3" name="Picture 2"/>
          <p:cNvPicPr>
            <a:picLocks noChangeAspect="1"/>
          </p:cNvPicPr>
          <p:nvPr/>
        </p:nvPicPr>
        <p:blipFill rotWithShape="1">
          <a:blip r:embed="rId2"/>
          <a:srcRect r="29769"/>
          <a:stretch/>
        </p:blipFill>
        <p:spPr>
          <a:xfrm>
            <a:off x="959535" y="2636912"/>
            <a:ext cx="4270781" cy="2569468"/>
          </a:xfrm>
          <a:prstGeom prst="rect">
            <a:avLst/>
          </a:prstGeom>
          <a:ln>
            <a:noFill/>
          </a:ln>
          <a:effectLst>
            <a:softEdge rad="112500"/>
          </a:effectLst>
        </p:spPr>
      </p:pic>
    </p:spTree>
    <p:extLst>
      <p:ext uri="{BB962C8B-B14F-4D97-AF65-F5344CB8AC3E}">
        <p14:creationId xmlns:p14="http://schemas.microsoft.com/office/powerpoint/2010/main" val="3095595536"/>
      </p:ext>
    </p:extLst>
  </p:cSld>
  <p:clrMapOvr>
    <a:masterClrMapping/>
  </p:clrMapOvr>
  <p:transition>
    <p:wipe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4122" b="9064"/>
          <a:stretch/>
        </p:blipFill>
        <p:spPr>
          <a:xfrm>
            <a:off x="1773932" y="116632"/>
            <a:ext cx="8568953" cy="6574455"/>
          </a:xfrm>
          <a:prstGeom prst="rect">
            <a:avLst/>
          </a:prstGeom>
          <a:ln>
            <a:noFill/>
          </a:ln>
          <a:effectLst>
            <a:softEdge rad="112500"/>
          </a:effectLst>
        </p:spPr>
      </p:pic>
    </p:spTree>
    <p:extLst>
      <p:ext uri="{BB962C8B-B14F-4D97-AF65-F5344CB8AC3E}">
        <p14:creationId xmlns:p14="http://schemas.microsoft.com/office/powerpoint/2010/main" val="3207563208"/>
      </p:ext>
    </p:extLst>
  </p:cSld>
  <p:clrMapOvr>
    <a:masterClrMapping/>
  </p:clrMapOvr>
  <p:transition>
    <p:wipe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1"/>
          <p:cNvSpPr txBox="1">
            <a:spLocks/>
          </p:cNvSpPr>
          <p:nvPr/>
        </p:nvSpPr>
        <p:spPr>
          <a:xfrm>
            <a:off x="4379849" y="188640"/>
            <a:ext cx="3960440" cy="1143000"/>
          </a:xfrm>
          <a:prstGeom prst="rect">
            <a:avLst/>
          </a:prstGeom>
        </p:spPr>
        <p:txBody>
          <a:bodyPr>
            <a:noAutofit/>
          </a:bodyPr>
          <a:lstStyle>
            <a:lvl1pPr algn="l" defTabSz="914126" rtl="0" eaLnBrk="1" latinLnBrk="0" hangingPunct="1">
              <a:lnSpc>
                <a:spcPct val="99000"/>
              </a:lnSpc>
              <a:spcBef>
                <a:spcPct val="0"/>
              </a:spcBef>
              <a:buNone/>
              <a:defRPr sz="4399" kern="1200">
                <a:solidFill>
                  <a:schemeClr val="tx2">
                    <a:lumMod val="75000"/>
                    <a:lumOff val="25000"/>
                  </a:schemeClr>
                </a:solidFill>
                <a:latin typeface="+mj-lt"/>
                <a:ea typeface="+mj-ea"/>
                <a:cs typeface="+mj-cs"/>
              </a:defRPr>
            </a:lvl1pPr>
          </a:lstStyle>
          <a:p>
            <a:pPr algn="ctr" rtl="1">
              <a:defRPr/>
            </a:pPr>
            <a:r>
              <a:rPr lang="ar-EG" sz="11500" b="1" dirty="0" smtClean="0">
                <a:ln w="12700">
                  <a:solidFill>
                    <a:schemeClr val="accent1"/>
                  </a:solidFill>
                  <a:prstDash val="solid"/>
                </a:ln>
                <a:solidFill>
                  <a:schemeClr val="accent1">
                    <a:lumMod val="50000"/>
                  </a:schemeClr>
                </a:solidFill>
                <a:effectLst>
                  <a:outerShdw blurRad="38100" dist="38100" dir="2700000" algn="tl">
                    <a:srgbClr val="000000">
                      <a:alpha val="43137"/>
                    </a:srgbClr>
                  </a:outerShdw>
                </a:effectLst>
                <a:latin typeface="Times New Roman" pitchFamily="18" charset="0"/>
                <a:ea typeface="GE SS Two Light" pitchFamily="18" charset="-78"/>
                <a:cs typeface="AL-Mohanad" pitchFamily="2" charset="-78"/>
              </a:rPr>
              <a:t>إستراحة</a:t>
            </a:r>
            <a:endParaRPr lang="ar-SA" sz="8000" b="1" dirty="0">
              <a:ln w="12700">
                <a:solidFill>
                  <a:schemeClr val="accent1"/>
                </a:solidFill>
                <a:prstDash val="solid"/>
              </a:ln>
              <a:solidFill>
                <a:schemeClr val="accent1">
                  <a:lumMod val="50000"/>
                </a:schemeClr>
              </a:solidFill>
              <a:effectLst>
                <a:outerShdw blurRad="38100" dist="38100" dir="2700000" algn="tl">
                  <a:srgbClr val="000000">
                    <a:alpha val="43137"/>
                  </a:srgbClr>
                </a:outerShdw>
              </a:effectLst>
              <a:latin typeface="Times New Roman" pitchFamily="18" charset="0"/>
              <a:ea typeface="GE SS Two Light" pitchFamily="18" charset="-78"/>
              <a:cs typeface="AL-Mohanad" pitchFamily="2" charset="-78"/>
            </a:endParaRPr>
          </a:p>
        </p:txBody>
      </p:sp>
      <p:pic>
        <p:nvPicPr>
          <p:cNvPr id="6" name="Picture 5"/>
          <p:cNvPicPr>
            <a:picLocks noChangeAspect="1"/>
          </p:cNvPicPr>
          <p:nvPr/>
        </p:nvPicPr>
        <p:blipFill>
          <a:blip r:embed="rId2"/>
          <a:stretch>
            <a:fillRect/>
          </a:stretch>
        </p:blipFill>
        <p:spPr>
          <a:xfrm>
            <a:off x="2638028" y="1916831"/>
            <a:ext cx="7848872" cy="4982085"/>
          </a:xfrm>
          <a:prstGeom prst="rect">
            <a:avLst/>
          </a:prstGeom>
          <a:ln>
            <a:noFill/>
          </a:ln>
          <a:effectLst>
            <a:softEdge rad="112500"/>
          </a:effectLst>
        </p:spPr>
      </p:pic>
    </p:spTree>
    <p:extLst>
      <p:ext uri="{BB962C8B-B14F-4D97-AF65-F5344CB8AC3E}">
        <p14:creationId xmlns:p14="http://schemas.microsoft.com/office/powerpoint/2010/main" val="856073045"/>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7271" b="22501"/>
          <a:stretch/>
        </p:blipFill>
        <p:spPr>
          <a:xfrm>
            <a:off x="1340838" y="3707839"/>
            <a:ext cx="3651377" cy="17064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Rectangle 11"/>
          <p:cNvSpPr/>
          <p:nvPr/>
        </p:nvSpPr>
        <p:spPr>
          <a:xfrm>
            <a:off x="5086300" y="2194066"/>
            <a:ext cx="6092825" cy="2554545"/>
          </a:xfrm>
          <a:prstGeom prst="rect">
            <a:avLst/>
          </a:prstGeom>
        </p:spPr>
        <p:txBody>
          <a:bodyPr>
            <a:spAutoFit/>
          </a:bodyPr>
          <a:lstStyle/>
          <a:p>
            <a:pPr marL="342900" marR="0" lvl="0" indent="-342900" algn="r" rtl="1">
              <a:lnSpc>
                <a:spcPct val="150000"/>
              </a:lnSpc>
              <a:spcBef>
                <a:spcPts val="1200"/>
              </a:spcBef>
              <a:spcAft>
                <a:spcPts val="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AL-Mohanad" pitchFamily="2" charset="-78"/>
              </a:rPr>
              <a:t>اكتمال الإيكيغا</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1200"/>
              </a:spcBef>
              <a:spcAft>
                <a:spcPts val="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AL-Mohanad" pitchFamily="2" charset="-78"/>
              </a:rPr>
              <a:t>5 أعمدة أساسية من فلسفة </a:t>
            </a:r>
            <a:r>
              <a:rPr lang="en-US" sz="3200" b="1" dirty="0" err="1">
                <a:latin typeface="Calibri" panose="020F0502020204030204" pitchFamily="34" charset="0"/>
                <a:ea typeface="Calibri" panose="020F0502020204030204" pitchFamily="34" charset="0"/>
                <a:cs typeface="AL-Mohanad" pitchFamily="2" charset="-78"/>
              </a:rPr>
              <a:t>ikigai</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50000"/>
              </a:lnSpc>
              <a:spcBef>
                <a:spcPts val="1200"/>
              </a:spcBef>
              <a:spcAft>
                <a:spcPts val="1000"/>
              </a:spcAft>
              <a:buClr>
                <a:srgbClr val="C00000"/>
              </a:buClr>
              <a:buFont typeface="Symbol" panose="05050102010706020507" pitchFamily="18" charset="2"/>
              <a:buChar char=""/>
            </a:pPr>
            <a:r>
              <a:rPr lang="ar-EG" sz="3200" b="1" dirty="0">
                <a:latin typeface="Calibri" panose="020F0502020204030204" pitchFamily="34" charset="0"/>
                <a:ea typeface="Calibri" panose="020F0502020204030204" pitchFamily="34" charset="0"/>
                <a:cs typeface="AL-Mohanad" pitchFamily="2" charset="-78"/>
              </a:rPr>
              <a:t>خطوات بسيطة لتغيير حياتك نحو الافضل</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 name="Rectangle 1"/>
          <p:cNvSpPr/>
          <p:nvPr/>
        </p:nvSpPr>
        <p:spPr>
          <a:xfrm>
            <a:off x="8326660" y="764704"/>
            <a:ext cx="2456122" cy="1107996"/>
          </a:xfrm>
          <a:prstGeom prst="rect">
            <a:avLst/>
          </a:prstGeom>
        </p:spPr>
        <p:txBody>
          <a:bodyPr wrap="none">
            <a:spAutoFit/>
          </a:bodyPr>
          <a:lstStyle/>
          <a:p>
            <a:pPr lvl="0" algn="ctr"/>
            <a:r>
              <a:rPr lang="ar-EG" sz="6600" b="1" dirty="0">
                <a:solidFill>
                  <a:schemeClr val="accent1">
                    <a:lumMod val="75000"/>
                  </a:schemeClr>
                </a:solidFill>
                <a:latin typeface="Aldhabi" panose="01000000000000000000" pitchFamily="2" charset="-78"/>
                <a:cs typeface="Aldhabi" panose="01000000000000000000" pitchFamily="2" charset="-78"/>
              </a:rPr>
              <a:t>الجلسة الثانية </a:t>
            </a:r>
            <a:endParaRPr lang="ar-EG" sz="6600" b="1" dirty="0">
              <a:solidFill>
                <a:schemeClr val="accent1">
                  <a:lumMod val="75000"/>
                </a:schemeClr>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3683934284"/>
      </p:ext>
    </p:extLst>
  </p:cSld>
  <p:clrMapOvr>
    <a:masterClrMapping/>
  </p:clrMapOvr>
  <p:transition>
    <p:wipe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0236" y="764704"/>
            <a:ext cx="6862836" cy="5405582"/>
          </a:xfrm>
          <a:prstGeom prst="rect">
            <a:avLst/>
          </a:prstGeom>
        </p:spPr>
        <p:txBody>
          <a:bodyPr wrap="square">
            <a:spAutoFit/>
          </a:bodyPr>
          <a:lstStyle/>
          <a:p>
            <a:pPr algn="justLow" rtl="1">
              <a:lnSpc>
                <a:spcPct val="115000"/>
              </a:lnSpc>
              <a:spcAft>
                <a:spcPts val="1000"/>
              </a:spcAft>
            </a:pPr>
            <a:r>
              <a:rPr lang="ar-EG" sz="2400" b="1" u="sng" dirty="0">
                <a:solidFill>
                  <a:srgbClr val="C00000"/>
                </a:solidFill>
                <a:latin typeface="Calibri" panose="020F0502020204030204" pitchFamily="34" charset="0"/>
                <a:ea typeface="Calibri" panose="020F0502020204030204" pitchFamily="34" charset="0"/>
                <a:cs typeface="AL-Mohanad" pitchFamily="2" charset="-78"/>
              </a:rPr>
              <a:t>يكتمل الإيكيغا</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Low"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يكتمل الإيكيغا </a:t>
            </a:r>
            <a:r>
              <a:rPr lang="en-US" sz="2400" b="1" dirty="0" err="1" smtClean="0">
                <a:latin typeface="Calibri" panose="020F0502020204030204" pitchFamily="34" charset="0"/>
                <a:ea typeface="Calibri" panose="020F0502020204030204" pitchFamily="34" charset="0"/>
                <a:cs typeface="AL-Mohanad" pitchFamily="2" charset="-78"/>
              </a:rPr>
              <a:t>ikigai</a:t>
            </a:r>
            <a:r>
              <a:rPr lang="ar-EG" sz="2400" b="1" dirty="0" smtClean="0">
                <a:latin typeface="Calibri" panose="020F0502020204030204" pitchFamily="34" charset="0"/>
                <a:ea typeface="Calibri" panose="020F0502020204030204" pitchFamily="34" charset="0"/>
                <a:cs typeface="AL-Mohanad" pitchFamily="2" charset="-78"/>
              </a:rPr>
              <a:t> </a:t>
            </a:r>
            <a:r>
              <a:rPr lang="ar-EG" sz="2400" b="1" dirty="0" smtClean="0">
                <a:latin typeface="AL-Mohanad" pitchFamily="2" charset="-78"/>
                <a:ea typeface="Calibri" panose="020F0502020204030204" pitchFamily="34" charset="0"/>
                <a:cs typeface="Arial" panose="020B0604020202020204" pitchFamily="34" charset="0"/>
              </a:rPr>
              <a:t>عندما </a:t>
            </a:r>
            <a:r>
              <a:rPr lang="ar-EG" sz="2400" b="1" dirty="0">
                <a:latin typeface="AL-Mohanad" pitchFamily="2" charset="-78"/>
                <a:ea typeface="Calibri" panose="020F0502020204030204" pitchFamily="34" charset="0"/>
                <a:cs typeface="Arial" panose="020B0604020202020204" pitchFamily="34" charset="0"/>
              </a:rPr>
              <a:t>يتم استيفاء جميع المعايير الأربعة.</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Low" rtl="1">
              <a:lnSpc>
                <a:spcPct val="115000"/>
              </a:lnSpc>
              <a:spcAft>
                <a:spcPts val="1000"/>
              </a:spcAft>
            </a:pPr>
            <a:r>
              <a:rPr lang="ar-EG" sz="2400" b="1" dirty="0">
                <a:solidFill>
                  <a:srgbClr val="7030A0"/>
                </a:solidFill>
                <a:latin typeface="Calibri" panose="020F0502020204030204" pitchFamily="34" charset="0"/>
                <a:ea typeface="Calibri" panose="020F0502020204030204" pitchFamily="34" charset="0"/>
                <a:cs typeface="AL-Mohanad" pitchFamily="2" charset="-78"/>
              </a:rPr>
              <a:t>عند سؤاله عما يحتاجه العالم ، قال هوارد ثورمان:</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Low"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"لا تسأل نفسك عما يحتاجه العالم ، ولكن اسأل ما الذي يجعلك تشعر أنك على قيد الحياة واتبعه ، لأن العالم يحتاج إلى أشخاص يشعرون بأنهم على قيد الحياة."</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Low" rtl="1">
              <a:lnSpc>
                <a:spcPct val="115000"/>
              </a:lnSpc>
              <a:spcAft>
                <a:spcPts val="1000"/>
              </a:spcAft>
            </a:pPr>
            <a:r>
              <a:rPr lang="ar-EG" sz="2400" b="1" dirty="0">
                <a:solidFill>
                  <a:srgbClr val="002060"/>
                </a:solidFill>
                <a:latin typeface="Calibri" panose="020F0502020204030204" pitchFamily="34" charset="0"/>
                <a:ea typeface="Calibri" panose="020F0502020204030204" pitchFamily="34" charset="0"/>
                <a:cs typeface="AL-Mohanad" pitchFamily="2" charset="-78"/>
              </a:rPr>
              <a:t>ما يحتاجه العالم وما ينفقه الناس عليه هو نفسه.</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Low"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لا يرى الاقتصادي حقًا الفرق بين ما يحتاجه العالم والمال الذي يُدفع مقابله ، ويعتقد أنه إذا احتاج شخص ما إلى شيء ما ، فإنه يدفع ثمنه ، وإذا أراد شخص ما أن يدفع مقابل شيء ما ، فإنه يفعل ذلك بالضرورة. يريد أو يحتاج هو - هي.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053852" y="2420888"/>
            <a:ext cx="3317512" cy="3096344"/>
          </a:xfrm>
          <a:prstGeom prst="rect">
            <a:avLst/>
          </a:prstGeom>
          <a:ln>
            <a:noFill/>
          </a:ln>
          <a:effectLst>
            <a:softEdge rad="112500"/>
          </a:effectLst>
        </p:spPr>
      </p:pic>
    </p:spTree>
    <p:extLst>
      <p:ext uri="{BB962C8B-B14F-4D97-AF65-F5344CB8AC3E}">
        <p14:creationId xmlns:p14="http://schemas.microsoft.com/office/powerpoint/2010/main" val="3002859123"/>
      </p:ext>
    </p:extLst>
  </p:cSld>
  <p:clrMapOvr>
    <a:masterClrMapping/>
  </p:clrMapOvr>
  <p:transition>
    <p:wipe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42284" y="1052736"/>
            <a:ext cx="6380857" cy="4421723"/>
          </a:xfrm>
          <a:prstGeom prst="rect">
            <a:avLst/>
          </a:prstGeom>
        </p:spPr>
        <p:txBody>
          <a:bodyPr wrap="square">
            <a:spAutoFit/>
          </a:bodyPr>
          <a:lstStyle/>
          <a:p>
            <a:pPr algn="r" rtl="1">
              <a:spcAft>
                <a:spcPts val="1000"/>
              </a:spcAft>
            </a:pPr>
            <a:r>
              <a:rPr lang="ar-EG" sz="3200" b="1" dirty="0">
                <a:solidFill>
                  <a:srgbClr val="002060"/>
                </a:solidFill>
                <a:latin typeface="Calibri" panose="020F0502020204030204" pitchFamily="34" charset="0"/>
                <a:ea typeface="Calibri" panose="020F0502020204030204" pitchFamily="34" charset="0"/>
                <a:cs typeface="AL-Mohanad" pitchFamily="2" charset="-78"/>
              </a:rPr>
              <a:t>يضمن لك </a:t>
            </a:r>
            <a:r>
              <a:rPr lang="ar-EG" sz="3200" b="1" dirty="0" smtClean="0">
                <a:solidFill>
                  <a:srgbClr val="002060"/>
                </a:solidFill>
                <a:latin typeface="Calibri" panose="020F0502020204030204" pitchFamily="34" charset="0"/>
                <a:ea typeface="Calibri" panose="020F0502020204030204" pitchFamily="34" charset="0"/>
                <a:cs typeface="AL-Mohanad" pitchFamily="2" charset="-78"/>
              </a:rPr>
              <a:t>قانون </a:t>
            </a:r>
            <a:r>
              <a:rPr lang="en-US" sz="3200" b="1" dirty="0" err="1" smtClean="0">
                <a:solidFill>
                  <a:srgbClr val="002060"/>
                </a:solidFill>
                <a:latin typeface="Calibri" panose="020F0502020204030204" pitchFamily="34" charset="0"/>
                <a:ea typeface="Calibri" panose="020F0502020204030204" pitchFamily="34" charset="0"/>
                <a:cs typeface="AL-Mohanad" pitchFamily="2" charset="-78"/>
              </a:rPr>
              <a:t>ikigai</a:t>
            </a:r>
            <a:r>
              <a:rPr lang="ar-EG" sz="3200" b="1" dirty="0" smtClean="0">
                <a:solidFill>
                  <a:srgbClr val="002060"/>
                </a:solidFill>
                <a:latin typeface="AL-Mohanad" pitchFamily="2" charset="-78"/>
                <a:ea typeface="Calibri" panose="020F0502020204030204" pitchFamily="34" charset="0"/>
                <a:cs typeface="AL-Mohanad" pitchFamily="2" charset="-78"/>
              </a:rPr>
              <a:t> نقطة  </a:t>
            </a:r>
            <a:r>
              <a:rPr lang="ar-EG" sz="3200" b="1" dirty="0">
                <a:solidFill>
                  <a:srgbClr val="002060"/>
                </a:solidFill>
                <a:latin typeface="AL-Mohanad" pitchFamily="2" charset="-78"/>
                <a:ea typeface="Calibri" panose="020F0502020204030204" pitchFamily="34" charset="0"/>
                <a:cs typeface="AL-Mohanad" pitchFamily="2" charset="-78"/>
              </a:rPr>
              <a:t>تقسيم العمل.</a:t>
            </a:r>
            <a:endParaRPr lang="en-US" sz="3200" dirty="0">
              <a:latin typeface="Calibri" panose="020F0502020204030204" pitchFamily="34" charset="0"/>
              <a:ea typeface="Calibri" panose="020F0502020204030204" pitchFamily="34" charset="0"/>
              <a:cs typeface="AL-Mohanad" pitchFamily="2" charset="-78"/>
            </a:endParaRPr>
          </a:p>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يضمن قانون </a:t>
            </a:r>
            <a:r>
              <a:rPr lang="en-US" sz="2400" b="1" dirty="0" err="1" smtClean="0">
                <a:latin typeface="Calibri" panose="020F0502020204030204" pitchFamily="34" charset="0"/>
                <a:ea typeface="Calibri" panose="020F0502020204030204" pitchFamily="34" charset="0"/>
                <a:cs typeface="AL-Mohanad" pitchFamily="2" charset="-78"/>
              </a:rPr>
              <a:t>ikigai</a:t>
            </a:r>
            <a:r>
              <a:rPr lang="ar-EG" sz="2400" b="1" dirty="0" smtClean="0">
                <a:latin typeface="AL-Mohanad" pitchFamily="2" charset="-78"/>
                <a:ea typeface="Calibri" panose="020F0502020204030204" pitchFamily="34" charset="0"/>
                <a:cs typeface="AL-Mohanad" pitchFamily="2" charset="-78"/>
              </a:rPr>
              <a:t> تمتع </a:t>
            </a:r>
            <a:r>
              <a:rPr lang="ar-EG" sz="2400" b="1" dirty="0">
                <a:latin typeface="AL-Mohanad" pitchFamily="2" charset="-78"/>
                <a:ea typeface="Calibri" panose="020F0502020204030204" pitchFamily="34" charset="0"/>
                <a:cs typeface="AL-Mohanad" pitchFamily="2" charset="-78"/>
              </a:rPr>
              <a:t>كل فرد بمزايا نسبية. وفقًا للرسم البياني أعلاه ، لكل فرد قاسم مشترك مضمون في الدائرتين "ما تجيده" و "ما تدفع مقابله" ، وبما أن الدائرتين الحمراء والزرقاء متماثلتان في الواقع ، فقد توصلوا إلى هذا الاستنتاج. </a:t>
            </a:r>
            <a:endParaRPr lang="en-US" sz="2400" dirty="0">
              <a:latin typeface="Calibri" panose="020F0502020204030204" pitchFamily="34" charset="0"/>
              <a:ea typeface="Calibri" panose="020F0502020204030204" pitchFamily="34" charset="0"/>
              <a:cs typeface="AL-Mohanad" pitchFamily="2" charset="-78"/>
            </a:endParaRPr>
          </a:p>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افترض أن كل الناس لديهم مزيج من الخبرة - المهنة.</a:t>
            </a:r>
            <a:endParaRPr lang="en-US" sz="2400" dirty="0">
              <a:latin typeface="Calibri" panose="020F0502020204030204" pitchFamily="34" charset="0"/>
              <a:ea typeface="Calibri" panose="020F0502020204030204" pitchFamily="34" charset="0"/>
              <a:cs typeface="AL-Mohanad" pitchFamily="2" charset="-78"/>
            </a:endParaRPr>
          </a:p>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 </a:t>
            </a:r>
            <a:endParaRPr lang="en-US" sz="2400" dirty="0">
              <a:latin typeface="Calibri" panose="020F0502020204030204" pitchFamily="34" charset="0"/>
              <a:ea typeface="Calibri" panose="020F0502020204030204" pitchFamily="34" charset="0"/>
              <a:cs typeface="AL-Mohanad" pitchFamily="2" charset="-78"/>
            </a:endParaRPr>
          </a:p>
          <a:p>
            <a:pPr algn="r" rtl="1"/>
            <a:r>
              <a:rPr lang="ar-EG" sz="2400" b="1" dirty="0">
                <a:latin typeface="Calibri" panose="020F0502020204030204" pitchFamily="34" charset="0"/>
                <a:ea typeface="Calibri" panose="020F0502020204030204" pitchFamily="34" charset="0"/>
                <a:cs typeface="AL-Mohanad" pitchFamily="2" charset="-78"/>
              </a:rPr>
              <a:t>يتمتع كل فرد بميزة نسبية لأنه إذا كان شخص ما جيدًا حقًا في شيء ما (الدائرة الخضراء) ، فهذا يعني أنه يتعين عليه الدفع مقابل كل شيء آخر</a:t>
            </a:r>
            <a:r>
              <a:rPr lang="ar-EG" sz="2400" b="1" dirty="0" smtClean="0">
                <a:latin typeface="Calibri" panose="020F0502020204030204" pitchFamily="34" charset="0"/>
                <a:ea typeface="Calibri" panose="020F0502020204030204" pitchFamily="34" charset="0"/>
                <a:cs typeface="AL-Mohanad" pitchFamily="2" charset="-78"/>
              </a:rPr>
              <a:t>.</a:t>
            </a:r>
            <a:endParaRPr lang="en-US" sz="2400" dirty="0">
              <a:cs typeface="AL-Mohanad" pitchFamily="2" charset="-78"/>
            </a:endParaRPr>
          </a:p>
        </p:txBody>
      </p:sp>
      <p:pic>
        <p:nvPicPr>
          <p:cNvPr id="3" name="Picture 2"/>
          <p:cNvPicPr>
            <a:picLocks noChangeAspect="1"/>
          </p:cNvPicPr>
          <p:nvPr/>
        </p:nvPicPr>
        <p:blipFill>
          <a:blip r:embed="rId2"/>
          <a:stretch>
            <a:fillRect/>
          </a:stretch>
        </p:blipFill>
        <p:spPr>
          <a:xfrm>
            <a:off x="1216181" y="2594139"/>
            <a:ext cx="3726103" cy="2880320"/>
          </a:xfrm>
          <a:prstGeom prst="rect">
            <a:avLst/>
          </a:prstGeom>
          <a:ln>
            <a:noFill/>
          </a:ln>
          <a:effectLst>
            <a:softEdge rad="112500"/>
          </a:effectLst>
        </p:spPr>
      </p:pic>
    </p:spTree>
    <p:extLst>
      <p:ext uri="{BB962C8B-B14F-4D97-AF65-F5344CB8AC3E}">
        <p14:creationId xmlns:p14="http://schemas.microsoft.com/office/powerpoint/2010/main" val="3539798225"/>
      </p:ext>
    </p:extLst>
  </p:cSld>
  <p:clrMapOvr>
    <a:masterClrMapping/>
  </p:clrMapOvr>
  <p:transition>
    <p:wipe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14292" y="548680"/>
            <a:ext cx="6092825" cy="5449697"/>
          </a:xfrm>
          <a:prstGeom prst="rect">
            <a:avLst/>
          </a:prstGeom>
        </p:spPr>
        <p:txBody>
          <a:bodyPr>
            <a:spAutoFit/>
          </a:bodyPr>
          <a:lstStyle/>
          <a:p>
            <a:pPr algn="r" rtl="1">
              <a:lnSpc>
                <a:spcPct val="115000"/>
              </a:lnSpc>
              <a:spcAft>
                <a:spcPts val="1000"/>
              </a:spcAft>
            </a:pPr>
            <a:r>
              <a:rPr lang="ar-EG" sz="2800" b="1" u="sng" dirty="0">
                <a:solidFill>
                  <a:srgbClr val="C00000"/>
                </a:solidFill>
                <a:latin typeface="Calibri" panose="020F0502020204030204" pitchFamily="34" charset="0"/>
                <a:ea typeface="Calibri" panose="020F0502020204030204" pitchFamily="34" charset="0"/>
                <a:cs typeface="AL-Mohanad" pitchFamily="2" charset="-78"/>
              </a:rPr>
              <a:t>5 أعمدة أساسية من فلسفة </a:t>
            </a:r>
            <a:r>
              <a:rPr lang="en-US" sz="2800" b="1" u="sng" dirty="0" err="1">
                <a:solidFill>
                  <a:srgbClr val="C00000"/>
                </a:solidFill>
                <a:latin typeface="Calibri" panose="020F0502020204030204" pitchFamily="34" charset="0"/>
                <a:ea typeface="Calibri" panose="020F0502020204030204" pitchFamily="34" charset="0"/>
                <a:cs typeface="AL-Mohanad" pitchFamily="2" charset="-78"/>
              </a:rPr>
              <a:t>ikigai</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800" b="1" dirty="0">
                <a:latin typeface="Calibri" panose="020F0502020204030204" pitchFamily="34" charset="0"/>
                <a:ea typeface="Calibri" panose="020F0502020204030204" pitchFamily="34" charset="0"/>
                <a:cs typeface="AL-Mohanad" pitchFamily="2" charset="-78"/>
              </a:rPr>
              <a:t>يوصي كين موجي ، عالم الأعصاب ومؤلف كتاب صحوة إيكيجا </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800" b="1" dirty="0">
                <a:latin typeface="Calibri" panose="020F0502020204030204" pitchFamily="34" charset="0"/>
                <a:ea typeface="Calibri" panose="020F0502020204030204" pitchFamily="34" charset="0"/>
                <a:cs typeface="AL-Mohanad" pitchFamily="2" charset="-78"/>
              </a:rPr>
              <a:t>بالتركيز على خمس ركائز مهمة:</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800" b="1" dirty="0">
                <a:latin typeface="Calibri" panose="020F0502020204030204" pitchFamily="34" charset="0"/>
                <a:ea typeface="Calibri" panose="020F0502020204030204" pitchFamily="34" charset="0"/>
                <a:cs typeface="AL-Mohanad" pitchFamily="2" charset="-78"/>
              </a:rPr>
              <a:t>1. البدء بأشياء أصغر</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800" b="1" dirty="0">
                <a:latin typeface="Calibri" panose="020F0502020204030204" pitchFamily="34" charset="0"/>
                <a:ea typeface="Calibri" panose="020F0502020204030204" pitchFamily="34" charset="0"/>
                <a:cs typeface="AL-Mohanad" pitchFamily="2" charset="-78"/>
              </a:rPr>
              <a:t>2. قبول نفسك</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800" b="1" dirty="0">
                <a:latin typeface="Calibri" panose="020F0502020204030204" pitchFamily="34" charset="0"/>
                <a:ea typeface="Calibri" panose="020F0502020204030204" pitchFamily="34" charset="0"/>
                <a:cs typeface="AL-Mohanad" pitchFamily="2" charset="-78"/>
              </a:rPr>
              <a:t>3. التواصل مع العالم من حولك</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800" b="1" dirty="0">
                <a:latin typeface="Calibri" panose="020F0502020204030204" pitchFamily="34" charset="0"/>
                <a:ea typeface="Calibri" panose="020F0502020204030204" pitchFamily="34" charset="0"/>
                <a:cs typeface="AL-Mohanad" pitchFamily="2" charset="-78"/>
              </a:rPr>
              <a:t>4. البحث عن أفراح صغيرة</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800" b="1" dirty="0">
                <a:latin typeface="Calibri" panose="020F0502020204030204" pitchFamily="34" charset="0"/>
                <a:ea typeface="Calibri" panose="020F0502020204030204" pitchFamily="34" charset="0"/>
                <a:cs typeface="AL-Mohanad" pitchFamily="2" charset="-78"/>
              </a:rPr>
              <a:t>5. العيش في الوقت الحاضر</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341884" y="2924943"/>
            <a:ext cx="4635205" cy="3073433"/>
          </a:xfrm>
          <a:prstGeom prst="rect">
            <a:avLst/>
          </a:prstGeom>
          <a:ln>
            <a:noFill/>
          </a:ln>
          <a:effectLst>
            <a:softEdge rad="112500"/>
          </a:effectLst>
        </p:spPr>
      </p:pic>
    </p:spTree>
    <p:extLst>
      <p:ext uri="{BB962C8B-B14F-4D97-AF65-F5344CB8AC3E}">
        <p14:creationId xmlns:p14="http://schemas.microsoft.com/office/powerpoint/2010/main" val="3017109686"/>
      </p:ext>
    </p:extLst>
  </p:cSld>
  <p:clrMapOvr>
    <a:masterClrMapping/>
  </p:clrMapOvr>
  <p:transition>
    <p:wipe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4332" y="188640"/>
            <a:ext cx="6142756" cy="5702074"/>
          </a:xfrm>
          <a:prstGeom prst="rect">
            <a:avLst/>
          </a:prstGeom>
        </p:spPr>
        <p:txBody>
          <a:bodyPr wrap="square">
            <a:spAutoFit/>
          </a:bodyPr>
          <a:lstStyle/>
          <a:p>
            <a:pPr algn="r" rtl="1">
              <a:lnSpc>
                <a:spcPct val="115000"/>
              </a:lnSpc>
              <a:spcAft>
                <a:spcPts val="1000"/>
              </a:spcAft>
            </a:pPr>
            <a:r>
              <a:rPr lang="ar-EG" sz="2800" b="1" u="sng" dirty="0">
                <a:solidFill>
                  <a:srgbClr val="C00000"/>
                </a:solidFill>
                <a:latin typeface="Calibri" panose="020F0502020204030204" pitchFamily="34" charset="0"/>
                <a:ea typeface="Calibri" panose="020F0502020204030204" pitchFamily="34" charset="0"/>
                <a:cs typeface="AL-Mohanad" pitchFamily="2" charset="-78"/>
              </a:rPr>
              <a:t>خطوات بسيطة لتغيير حياتك نحو الافضل</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600" b="1" dirty="0">
                <a:solidFill>
                  <a:srgbClr val="0070C0"/>
                </a:solidFill>
                <a:latin typeface="Calibri" panose="020F0502020204030204" pitchFamily="34" charset="0"/>
                <a:ea typeface="Calibri" panose="020F0502020204030204" pitchFamily="34" charset="0"/>
                <a:cs typeface="AL-Mohanad" pitchFamily="2" charset="-78"/>
              </a:rPr>
              <a:t>الأمل</a:t>
            </a:r>
            <a:endParaRPr lang="en-US" sz="26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600" b="1" dirty="0">
                <a:latin typeface="Calibri" panose="020F0502020204030204" pitchFamily="34" charset="0"/>
                <a:ea typeface="Calibri" panose="020F0502020204030204" pitchFamily="34" charset="0"/>
                <a:cs typeface="AL-Mohanad" pitchFamily="2" charset="-78"/>
              </a:rPr>
              <a:t> هو المبدأ الأساسي لكل تغيير. يتغير الناس لأن لديهم أمل ، وإذا لم يكن لدى الناس أمل ، فلن يتغيروا. أنت مسؤول عن التغييرات التي تجريها في حياتك.</a:t>
            </a:r>
            <a:endParaRPr lang="en-US" sz="26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600" b="1" dirty="0">
                <a:solidFill>
                  <a:srgbClr val="0070C0"/>
                </a:solidFill>
                <a:latin typeface="Calibri" panose="020F0502020204030204" pitchFamily="34" charset="0"/>
                <a:ea typeface="Calibri" panose="020F0502020204030204" pitchFamily="34" charset="0"/>
                <a:cs typeface="AL-Mohanad" pitchFamily="2" charset="-78"/>
              </a:rPr>
              <a:t>الاخبار الجيدة</a:t>
            </a:r>
            <a:endParaRPr lang="en-US" sz="26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600" b="1" dirty="0">
                <a:latin typeface="Calibri" panose="020F0502020204030204" pitchFamily="34" charset="0"/>
                <a:ea typeface="Calibri" panose="020F0502020204030204" pitchFamily="34" charset="0"/>
                <a:cs typeface="AL-Mohanad" pitchFamily="2" charset="-78"/>
              </a:rPr>
              <a:t> يمكنك تغيير حياتك نحو الافضل بخطوات بسيطة إذا كنت تريد ذلك حقًا. يمكنك تحسين واقعك وجعله أفضل. ويبدأ كل شيء بتغيير طريقة تفكيرك اولا. هل انت جاهز؟ سأقوم بتوجيهك خلال خطة من ست خطوات لتحقيق تغيير إيجابي في حياتك.</a:t>
            </a:r>
            <a:endParaRPr lang="en-US" sz="2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269876" y="2276872"/>
            <a:ext cx="3922292" cy="2902496"/>
          </a:xfrm>
          <a:prstGeom prst="rect">
            <a:avLst/>
          </a:prstGeom>
          <a:ln>
            <a:noFill/>
          </a:ln>
          <a:effectLst>
            <a:softEdge rad="112500"/>
          </a:effectLst>
        </p:spPr>
      </p:pic>
    </p:spTree>
    <p:extLst>
      <p:ext uri="{BB962C8B-B14F-4D97-AF65-F5344CB8AC3E}">
        <p14:creationId xmlns:p14="http://schemas.microsoft.com/office/powerpoint/2010/main" val="4293729581"/>
      </p:ext>
    </p:extLst>
  </p:cSld>
  <p:clrMapOvr>
    <a:masterClrMapping/>
  </p:clrMapOvr>
  <p:transition>
    <p:wipe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0236" y="404664"/>
            <a:ext cx="6934844" cy="5775940"/>
          </a:xfrm>
          <a:prstGeom prst="rect">
            <a:avLst/>
          </a:prstGeom>
        </p:spPr>
        <p:txBody>
          <a:bodyPr wrap="square">
            <a:spAutoFit/>
          </a:bodyPr>
          <a:lstStyle/>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 </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400" b="1" dirty="0">
                <a:solidFill>
                  <a:srgbClr val="002060"/>
                </a:solidFill>
                <a:latin typeface="Calibri" panose="020F0502020204030204" pitchFamily="34" charset="0"/>
                <a:ea typeface="Calibri" panose="020F0502020204030204" pitchFamily="34" charset="0"/>
                <a:cs typeface="AL-Mohanad" pitchFamily="2" charset="-78"/>
              </a:rPr>
              <a:t>1: عندما تغير تفكيرك ، فإنك تغير معتقداتك.</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يبدأ التغيير بالعقل. المعتقدات ليست أكثر من نتيجة ثانوية لما فكرت فيه لفترة كافية ، شيء اشتريته - تذكر ذلك دائمًا. ما تؤمن به ، ما تعتقده ، هو مجرد مجموعة من الأفكار المستمرة التي شكلت نفسها في قناعة. عندما تقسم عملية التفكير إلى عدد يمكن التحكم فيه من الخطوات ، فإنك تقلل من المخاطر المتصورة المرتبطة بالتغيير.</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400" b="1" dirty="0">
                <a:solidFill>
                  <a:srgbClr val="002060"/>
                </a:solidFill>
                <a:latin typeface="Calibri" panose="020F0502020204030204" pitchFamily="34" charset="0"/>
                <a:ea typeface="Calibri" panose="020F0502020204030204" pitchFamily="34" charset="0"/>
                <a:cs typeface="AL-Mohanad" pitchFamily="2" charset="-78"/>
              </a:rPr>
              <a:t>2: عندما تغير معتقداتك ، فإنك تغير توقعاتك.</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400" b="1" dirty="0">
                <a:latin typeface="Calibri" panose="020F0502020204030204" pitchFamily="34" charset="0"/>
                <a:ea typeface="Calibri" panose="020F0502020204030204" pitchFamily="34" charset="0"/>
                <a:cs typeface="AL-Mohanad" pitchFamily="2" charset="-78"/>
              </a:rPr>
              <a:t>الإيمان هو معرفة أنه يمكننا فعل شيء ما. إنه الشعور الداخلي بأن ما نتعهد به ، يمكننا تحقيقه. بالنسبة للجزء الأكبر ، لدينا جميعًا القدرة على النظر إلى شيء ما ومعرفة ما إذا كان بإمكاننا القيام به. إذن في الإيمان قوة ... أعيننا مفتوحة ، فرصنا تصبح واضحة ، رؤانا تصبح حقائق. تتحكم معتقداتنا في كل ما نقوم به. إذا اعتقدنا أننا نستطيع أو نعتقد أننا لا نستطيع ، فنحن على صواب.</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981844" y="2852936"/>
            <a:ext cx="3351142" cy="2880320"/>
          </a:xfrm>
          <a:prstGeom prst="rect">
            <a:avLst/>
          </a:prstGeom>
          <a:ln>
            <a:noFill/>
          </a:ln>
          <a:effectLst>
            <a:softEdge rad="112500"/>
          </a:effectLst>
        </p:spPr>
      </p:pic>
    </p:spTree>
    <p:extLst>
      <p:ext uri="{BB962C8B-B14F-4D97-AF65-F5344CB8AC3E}">
        <p14:creationId xmlns:p14="http://schemas.microsoft.com/office/powerpoint/2010/main" val="4144894777"/>
      </p:ext>
    </p:extLst>
  </p:cSld>
  <p:clrMapOvr>
    <a:masterClrMapping/>
  </p:clrMapOvr>
  <p:transition>
    <p:wipe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22204" y="692696"/>
            <a:ext cx="7150868" cy="4498667"/>
          </a:xfrm>
          <a:prstGeom prst="rect">
            <a:avLst/>
          </a:prstGeom>
        </p:spPr>
        <p:txBody>
          <a:bodyPr wrap="square">
            <a:spAutoFit/>
          </a:bodyPr>
          <a:lstStyle/>
          <a:p>
            <a:pPr algn="r" rtl="1">
              <a:lnSpc>
                <a:spcPct val="115000"/>
              </a:lnSpc>
              <a:spcAft>
                <a:spcPts val="1000"/>
              </a:spcAft>
            </a:pPr>
            <a:r>
              <a:rPr lang="ar-EG" sz="2800" b="1" dirty="0">
                <a:latin typeface="Calibri" panose="020F0502020204030204" pitchFamily="34" charset="0"/>
                <a:ea typeface="Calibri" panose="020F0502020204030204" pitchFamily="34" charset="0"/>
                <a:cs typeface="AL-Mohanad" pitchFamily="2" charset="-78"/>
              </a:rPr>
              <a:t> </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solidFill>
                  <a:srgbClr val="002060"/>
                </a:solidFill>
                <a:latin typeface="Calibri" panose="020F0502020204030204" pitchFamily="34" charset="0"/>
                <a:ea typeface="Calibri" panose="020F0502020204030204" pitchFamily="34" charset="0"/>
                <a:cs typeface="AL-Mohanad" pitchFamily="2" charset="-78"/>
              </a:rPr>
              <a:t>3: عندما تغير توقعاتك ، فإنك تغير موقفك.</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لديك توقعات تسير لتحديد موقفك . يعتاد معظم الناس على المتوسط </a:t>
            </a:r>
            <a:r>
              <a:rPr lang="ar-EG" sz="2400" b="1" dirty="0">
                <a:latin typeface="Calibri" panose="020F0502020204030204" pitchFamily="34" charset="0"/>
                <a:ea typeface="Calibri" panose="020F0502020204030204" pitchFamily="34" charset="0"/>
                <a:cs typeface="Times New Roman" panose="02020603050405020304" pitchFamily="18" charset="0"/>
              </a:rPr>
              <a:t>​​</a:t>
            </a:r>
            <a:r>
              <a:rPr lang="ar-EG" sz="2400" b="1" dirty="0">
                <a:latin typeface="Calibri" panose="020F0502020204030204" pitchFamily="34" charset="0"/>
                <a:ea typeface="Calibri" panose="020F0502020204030204" pitchFamily="34" charset="0"/>
                <a:cs typeface="AL-Mohanad" pitchFamily="2" charset="-78"/>
              </a:rPr>
              <a:t>؛ اعتادوا على ثاني أفضل. قال نيلسون بوسويل: "إن الخطوة الأولى والأكثر أهمية نحو النجاح هي توقع إمكانية النجاح."</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solidFill>
                  <a:srgbClr val="002060"/>
                </a:solidFill>
                <a:latin typeface="Calibri" panose="020F0502020204030204" pitchFamily="34" charset="0"/>
                <a:ea typeface="Calibri" panose="020F0502020204030204" pitchFamily="34" charset="0"/>
                <a:cs typeface="AL-Mohanad" pitchFamily="2" charset="-78"/>
              </a:rPr>
              <a:t>4: عندما تغير موقفك ، فإنك تغير سلوكك.</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Calibri" panose="020F0502020204030204" pitchFamily="34" charset="0"/>
                <a:ea typeface="Calibri" panose="020F0502020204030204" pitchFamily="34" charset="0"/>
                <a:cs typeface="AL-Mohanad" pitchFamily="2" charset="-78"/>
              </a:rPr>
              <a:t>عندما يبدأ موقفنا في التغير ، وعندما ننخرط في شيء ما ، يبدأ سلوكنا في التغيير. السبب الذي يجعلنا نقوم بإجراء تغييرات شخصية هو أننا لا نستطيع اصطحاب أفرادنا في رحلة لم نقم بها.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197868" y="3140968"/>
            <a:ext cx="3182141" cy="2232248"/>
          </a:xfrm>
          <a:prstGeom prst="rect">
            <a:avLst/>
          </a:prstGeom>
          <a:ln>
            <a:noFill/>
          </a:ln>
          <a:effectLst>
            <a:softEdge rad="112500"/>
          </a:effectLst>
        </p:spPr>
      </p:pic>
    </p:spTree>
    <p:extLst>
      <p:ext uri="{BB962C8B-B14F-4D97-AF65-F5344CB8AC3E}">
        <p14:creationId xmlns:p14="http://schemas.microsoft.com/office/powerpoint/2010/main" val="2795685265"/>
      </p:ext>
    </p:extLst>
  </p:cSld>
  <p:clrMapOvr>
    <a:masterClrMapping/>
  </p:clrMapOvr>
  <p:transition>
    <p:wipe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4212" y="764704"/>
            <a:ext cx="7078860" cy="4924938"/>
          </a:xfrm>
          <a:prstGeom prst="rect">
            <a:avLst/>
          </a:prstGeom>
        </p:spPr>
        <p:txBody>
          <a:bodyPr wrap="square">
            <a:spAutoFit/>
          </a:bodyPr>
          <a:lstStyle/>
          <a:p>
            <a:pPr algn="r" rtl="1">
              <a:lnSpc>
                <a:spcPct val="115000"/>
              </a:lnSpc>
              <a:spcAft>
                <a:spcPts val="1000"/>
              </a:spcAft>
            </a:pPr>
            <a:r>
              <a:rPr lang="ar-EG" b="1" dirty="0">
                <a:latin typeface="Calibri" panose="020F0502020204030204" pitchFamily="34" charset="0"/>
                <a:ea typeface="Calibri" panose="020F0502020204030204" pitchFamily="34" charset="0"/>
                <a:cs typeface="AL-Mohanad" pitchFamily="2" charset="-78"/>
              </a:rPr>
              <a:t> </a:t>
            </a:r>
            <a:endParaRPr lang="en-US" sz="11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000" b="1" dirty="0">
                <a:solidFill>
                  <a:srgbClr val="002060"/>
                </a:solidFill>
                <a:latin typeface="Calibri" panose="020F0502020204030204" pitchFamily="34" charset="0"/>
                <a:ea typeface="Calibri" panose="020F0502020204030204" pitchFamily="34" charset="0"/>
                <a:cs typeface="AL-Mohanad" pitchFamily="2" charset="-78"/>
              </a:rPr>
              <a:t>5: عندما تغير سلوكك ، فإنك تغير أداءك.</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000" b="1" dirty="0">
                <a:latin typeface="Calibri" panose="020F0502020204030204" pitchFamily="34" charset="0"/>
                <a:ea typeface="Calibri" panose="020F0502020204030204" pitchFamily="34" charset="0"/>
                <a:cs typeface="AL-Mohanad" pitchFamily="2" charset="-78"/>
              </a:rPr>
              <a:t>يفضل معظم الناس العيش مع المشاكل القديمة على الحلول الجديدة. نفضل أن نكون مرتاحين على أن نكون على صواب ؛ نفضل البقاء في روتين بدلاً من إجراء تغييرات. حتى عندما نعلم أن التغييرات ستكون أفضل بالنسبة لنا ، فإننا غالبًا لا نجريها لأننا نشعر بعدم الارتياح أو الإحراج بشأن إجراء هذا النوع من التغيير. حتى نتحلى بالشجاعة ونتعود على العيش بشيء غير مريح ، لا يمكننا أن نتحسن.</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000" b="1" dirty="0">
                <a:solidFill>
                  <a:srgbClr val="002060"/>
                </a:solidFill>
                <a:latin typeface="Calibri" panose="020F0502020204030204" pitchFamily="34" charset="0"/>
                <a:ea typeface="Calibri" panose="020F0502020204030204" pitchFamily="34" charset="0"/>
                <a:cs typeface="AL-Mohanad" pitchFamily="2" charset="-78"/>
              </a:rPr>
              <a:t>6: عندما تغير أداءك ، فإنك تغير حياتك.</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000" b="1" dirty="0">
                <a:latin typeface="Calibri" panose="020F0502020204030204" pitchFamily="34" charset="0"/>
                <a:ea typeface="Calibri" panose="020F0502020204030204" pitchFamily="34" charset="0"/>
                <a:cs typeface="AL-Mohanad" pitchFamily="2" charset="-78"/>
              </a:rPr>
              <a:t>تحويل الفشل إلى نجاح أسهل من تحويل العذر إلى احتمال. يمكن لأي شخص أن يفشل ، ويستدير ويفهم فشلهم في إنجاحه. لكني أريد أن أخبركم ، الشخص الذي يختلق الأعذار لكل شيء لن ينجح أبدًا. ألا تعرف بعض الناس الذين لديهم عذر لكل شيء؟ لماذا لا يستطيعون ، لا ينبغي لهم ، لا ، لا ، لم ، لا. أعدك ، عندما تتعذر على ما تفعله وتعتذر عن مكانك ، وتسمح بالاستثناءات ، فإنك تفشل في الوصول إلى إمكاناتك. من المستحيل تحويل الأعذار إلى احتمالات.</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rotWithShape="1">
          <a:blip r:embed="rId2"/>
          <a:srcRect l="14340" r="11963"/>
          <a:stretch/>
        </p:blipFill>
        <p:spPr>
          <a:xfrm>
            <a:off x="981844" y="2996952"/>
            <a:ext cx="2865661" cy="2520280"/>
          </a:xfrm>
          <a:prstGeom prst="rect">
            <a:avLst/>
          </a:prstGeom>
          <a:ln>
            <a:noFill/>
          </a:ln>
          <a:effectLst>
            <a:softEdge rad="112500"/>
          </a:effectLst>
        </p:spPr>
      </p:pic>
    </p:spTree>
    <p:extLst>
      <p:ext uri="{BB962C8B-B14F-4D97-AF65-F5344CB8AC3E}">
        <p14:creationId xmlns:p14="http://schemas.microsoft.com/office/powerpoint/2010/main" val="1405616263"/>
      </p:ext>
    </p:extLst>
  </p:cSld>
  <p:clrMapOvr>
    <a:masterClrMapping/>
  </p:clrMapOvr>
  <p:transition>
    <p:wipe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8308" y="1124744"/>
            <a:ext cx="6092825" cy="4216539"/>
          </a:xfrm>
          <a:prstGeom prst="rect">
            <a:avLst/>
          </a:prstGeom>
        </p:spPr>
        <p:txBody>
          <a:bodyPr>
            <a:spAutoFit/>
          </a:bodyPr>
          <a:lstStyle/>
          <a:p>
            <a:pPr algn="r" rtl="1">
              <a:lnSpc>
                <a:spcPct val="115000"/>
              </a:lnSpc>
              <a:spcAft>
                <a:spcPts val="800"/>
              </a:spcAft>
            </a:pPr>
            <a:r>
              <a:rPr lang="ar-EG" sz="2800" b="1" u="sng" dirty="0">
                <a:solidFill>
                  <a:srgbClr val="C00000"/>
                </a:solidFill>
                <a:latin typeface="Traditional Arabic" panose="02020603050405020304" pitchFamily="18" charset="-78"/>
                <a:ea typeface="Calibri" panose="020F0502020204030204" pitchFamily="34" charset="0"/>
                <a:cs typeface="AL-Mohanad" pitchFamily="2" charset="-78"/>
              </a:rPr>
              <a:t>فلسفة ” الكايزن” اليابانية</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Traditional Arabic" panose="02020603050405020304" pitchFamily="18" charset="-78"/>
                <a:ea typeface="Calibri" panose="020F0502020204030204" pitchFamily="34" charset="0"/>
                <a:cs typeface="AL-Mohanad" pitchFamily="2" charset="-78"/>
              </a:rPr>
              <a:t>ويمكن تطبيق فلسفة ” الكايزن” كاستراتيجية للتطوير المستمر في كافة مجالات الأعمال، سواءً كان ذلك في القطاع الخاص أو الحكومي، ومن خلال إشراك جميع الموظفين من مختلف المستويات الوظيفية للمساهمة في تحسين العمليات ورفع مستوى الأداء.</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Traditional Arabic" panose="02020603050405020304" pitchFamily="18" charset="-78"/>
                <a:ea typeface="Calibri" panose="020F0502020204030204" pitchFamily="34" charset="0"/>
                <a:cs typeface="AL-Mohanad" pitchFamily="2" charset="-78"/>
              </a:rPr>
              <a:t> وذلك ببناء ثقافة تركز على إدخال التحسينات الصغيرة وبشكل دائم وبالتالي هذا يؤدي إلى نتائج كبيرة من حيث التحسن العام في الإنتاجية والأداء.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224427" y="3284984"/>
            <a:ext cx="3921297" cy="2952328"/>
          </a:xfrm>
          <a:prstGeom prst="rect">
            <a:avLst/>
          </a:prstGeom>
          <a:ln>
            <a:noFill/>
          </a:ln>
          <a:effectLst>
            <a:softEdge rad="112500"/>
          </a:effectLst>
        </p:spPr>
      </p:pic>
    </p:spTree>
    <p:extLst>
      <p:ext uri="{BB962C8B-B14F-4D97-AF65-F5344CB8AC3E}">
        <p14:creationId xmlns:p14="http://schemas.microsoft.com/office/powerpoint/2010/main" val="1236924786"/>
      </p:ext>
    </p:extLst>
  </p:cSld>
  <p:clrMapOvr>
    <a:masterClrMapping/>
  </p:clrMapOvr>
  <p:transition>
    <p:wipe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0236" y="1196752"/>
            <a:ext cx="6862836" cy="4467890"/>
          </a:xfrm>
          <a:prstGeom prst="rect">
            <a:avLst/>
          </a:prstGeom>
        </p:spPr>
        <p:txBody>
          <a:bodyPr wrap="square">
            <a:spAutoFit/>
          </a:bodyPr>
          <a:lstStyle/>
          <a:p>
            <a:pPr algn="r" rtl="1">
              <a:lnSpc>
                <a:spcPct val="115000"/>
              </a:lnSpc>
              <a:spcAft>
                <a:spcPts val="1000"/>
              </a:spcAft>
            </a:pPr>
            <a:r>
              <a:rPr lang="ar-EG" sz="2400" b="1" dirty="0">
                <a:latin typeface="Traditional Arabic" panose="02020603050405020304" pitchFamily="18" charset="-78"/>
                <a:ea typeface="Calibri" panose="020F0502020204030204" pitchFamily="34" charset="0"/>
                <a:cs typeface="AL-Mohanad" pitchFamily="2" charset="-78"/>
              </a:rPr>
              <a:t>وتشمل فلسفة ” الكايزن” في منهجيتها إجراء التغييرات ورصد النتائج، ثم إجراء التعديلات، وذلك بالتخطيط المسبق وجدولة المهام بخطوات صغيرة يمكن تكييفها بسرعة مع التحسينات الجديدة المقترحة.</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EG" sz="2400" b="1" dirty="0">
                <a:latin typeface="Traditional Arabic" panose="02020603050405020304" pitchFamily="18" charset="-78"/>
                <a:ea typeface="Calibri" panose="020F0502020204030204" pitchFamily="34" charset="0"/>
                <a:cs typeface="AL-Mohanad" pitchFamily="2" charset="-78"/>
              </a:rPr>
              <a:t>إن من أهم قصص النجاح لهذه الفلسفة هي قصة نجاح عملاق السيارات العالمي تويوتا، حيث تعتبر فلسفة “الكايزن” واحدة من القيم الأساسية لشركة تويوتا وهو ما يعني “التحسين المستمر” فلا يوجد عملية واحدة مثالية، بل هناك دائما مجال للتحسين والتطوير بحيث تقوم تويوتا بجمع أعضاء الفرق من كل المستويات في الشركة باستمرار للبحث عن طرق لتحسين العمليات ووضع أهداف وغايات</a:t>
            </a:r>
            <a:r>
              <a:rPr lang="ar-EG" sz="2400" b="1" dirty="0">
                <a:latin typeface="Calibri" panose="020F0502020204030204" pitchFamily="34" charset="0"/>
                <a:ea typeface="Calibri" panose="020F0502020204030204" pitchFamily="34" charset="0"/>
                <a:cs typeface="Traditional Arabic" panose="02020603050405020304" pitchFamily="18" charset="-78"/>
              </a:rPr>
              <a:t> </a:t>
            </a:r>
            <a:r>
              <a:rPr lang="ar-EG" sz="2400" b="1" dirty="0">
                <a:latin typeface="Traditional Arabic" panose="02020603050405020304" pitchFamily="18" charset="-78"/>
                <a:ea typeface="Calibri" panose="020F0502020204030204" pitchFamily="34" charset="0"/>
                <a:cs typeface="AL-Mohanad" pitchFamily="2" charset="-78"/>
              </a:rPr>
              <a:t>واضحة، مع التركيز على ما ينبغي القيام به وليس ما يمكن القيام به.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341884" y="2996952"/>
            <a:ext cx="3024336" cy="2581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8413193"/>
      </p:ext>
    </p:extLst>
  </p:cSld>
  <p:clrMapOvr>
    <a:masterClrMapping/>
  </p:clrMapOvr>
  <p:transition>
    <p:wipe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B37DED6-D4C7-42EE-AB49-D2E39E64FDE4}" type="slidenum">
              <a:rPr lang="en-US" smtClean="0"/>
              <a:pPr/>
              <a:t>33</a:t>
            </a:fld>
            <a:endParaRPr lang="en-US"/>
          </a:p>
        </p:txBody>
      </p:sp>
      <p:sp>
        <p:nvSpPr>
          <p:cNvPr id="3" name="Rectangle 2"/>
          <p:cNvSpPr/>
          <p:nvPr/>
        </p:nvSpPr>
        <p:spPr>
          <a:xfrm>
            <a:off x="5753951" y="1052736"/>
            <a:ext cx="5660777" cy="4580741"/>
          </a:xfrm>
          <a:prstGeom prst="rect">
            <a:avLst/>
          </a:prstGeom>
        </p:spPr>
        <p:txBody>
          <a:bodyPr wrap="square">
            <a:spAutoFit/>
          </a:bodyPr>
          <a:lstStyle/>
          <a:p>
            <a:pPr marL="342900" marR="0" lvl="0" indent="-342900" algn="r" rtl="1">
              <a:spcBef>
                <a:spcPts val="0"/>
              </a:spcBef>
              <a:spcAft>
                <a:spcPts val="800"/>
              </a:spcAft>
              <a:buClr>
                <a:srgbClr val="C00000"/>
              </a:buClr>
              <a:buFont typeface="Wingdings" panose="05000000000000000000" pitchFamily="2" charset="2"/>
              <a:buChar char=""/>
            </a:pPr>
            <a:r>
              <a:rPr lang="ar-EG" sz="2000" b="1" u="sng" dirty="0">
                <a:solidFill>
                  <a:srgbClr val="002060"/>
                </a:solidFill>
                <a:latin typeface="Traditional Arabic" panose="02020603050405020304" pitchFamily="18" charset="-78"/>
                <a:cs typeface="AL-Mohanad" pitchFamily="2" charset="-78"/>
              </a:rPr>
              <a:t>نظرية كايزن </a:t>
            </a:r>
            <a:endParaRPr lang="en-US" sz="2000" dirty="0"/>
          </a:p>
          <a:p>
            <a:pPr algn="r" rtl="1">
              <a:spcAft>
                <a:spcPts val="1000"/>
              </a:spcAft>
            </a:pPr>
            <a:r>
              <a:rPr lang="ar-EG" sz="2000" b="1" dirty="0">
                <a:latin typeface="Traditional Arabic" panose="02020603050405020304" pitchFamily="18" charset="-78"/>
                <a:ea typeface="Calibri" panose="020F0502020204030204" pitchFamily="34" charset="0"/>
                <a:cs typeface="AL-Mohanad" pitchFamily="2" charset="-78"/>
              </a:rPr>
              <a:t>تساعد نظرية “كايزن” في تحسين الانتاج و السلوك لدى العمال و الموظفين إلى الأفضل و إلى زيادة الأعمال الانتاجية و تقليل هدر المال و الطاقة.</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000" b="1" dirty="0">
                <a:latin typeface="Traditional Arabic" panose="02020603050405020304" pitchFamily="18" charset="-78"/>
                <a:ea typeface="Calibri" panose="020F0502020204030204" pitchFamily="34" charset="0"/>
                <a:cs typeface="AL-Mohanad" pitchFamily="2" charset="-78"/>
              </a:rPr>
              <a:t>و بعد دخول نظرية “كايزن” في اليابان أصبح الإبداع و التنظيم جزءاً أساسياً.</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000" b="1" dirty="0">
                <a:latin typeface="Traditional Arabic" panose="02020603050405020304" pitchFamily="18" charset="-78"/>
                <a:ea typeface="Calibri" panose="020F0502020204030204" pitchFamily="34" charset="0"/>
                <a:cs typeface="AL-Mohanad" pitchFamily="2" charset="-78"/>
              </a:rPr>
              <a:t>و تختلف نظرية “كايزن” عن أنظمة الادارة الأخرى في أن التطوير يحدث  في الأنظمة الأخرى عند وجود مشكلة فقط و في القطاع الذي حدثت به المشكلة  ،و يكون التطوير مهمة موظف واحد أو مجموعة معينة من الموظفين. </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EG" sz="2000" b="1" dirty="0">
                <a:latin typeface="Traditional Arabic" panose="02020603050405020304" pitchFamily="18" charset="-78"/>
                <a:ea typeface="Calibri" panose="020F0502020204030204" pitchFamily="34" charset="0"/>
                <a:cs typeface="AL-Mohanad" pitchFamily="2" charset="-78"/>
              </a:rPr>
              <a:t>فأي نشاط في الانظمة العادية يتضمن عمل مفيد بالاضافة إلى  عمل غير مفيد، أما في “كايزن”يتضمن عمل مفيد و حذف أي عمل غير مفيد.</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1053852" y="2443816"/>
            <a:ext cx="4791787" cy="6379322"/>
          </a:xfrm>
          <a:prstGeom prst="rect">
            <a:avLst/>
          </a:prstGeom>
          <a:ln>
            <a:noFill/>
          </a:ln>
          <a:effectLst>
            <a:softEdge rad="112500"/>
          </a:effectLst>
        </p:spPr>
      </p:pic>
    </p:spTree>
    <p:extLst>
      <p:ext uri="{BB962C8B-B14F-4D97-AF65-F5344CB8AC3E}">
        <p14:creationId xmlns:p14="http://schemas.microsoft.com/office/powerpoint/2010/main" val="1245308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Punched Tape 2"/>
          <p:cNvSpPr/>
          <p:nvPr/>
        </p:nvSpPr>
        <p:spPr>
          <a:xfrm>
            <a:off x="4942283" y="169397"/>
            <a:ext cx="2736304" cy="1008112"/>
          </a:xfrm>
          <a:prstGeom prst="flowChartPunchedTape">
            <a:avLst/>
          </a:prstGeom>
        </p:spPr>
        <p:style>
          <a:lnRef idx="2">
            <a:schemeClr val="accent1"/>
          </a:lnRef>
          <a:fillRef idx="1">
            <a:schemeClr val="lt1"/>
          </a:fillRef>
          <a:effectRef idx="0">
            <a:schemeClr val="accent1"/>
          </a:effectRef>
          <a:fontRef idx="minor">
            <a:schemeClr val="dk1"/>
          </a:fontRef>
        </p:style>
        <p:txBody>
          <a:bodyPr rtlCol="1" anchor="ctr"/>
          <a:lstStyle/>
          <a:p>
            <a:pPr algn="ctr">
              <a:lnSpc>
                <a:spcPct val="106000"/>
              </a:lnSpc>
            </a:pPr>
            <a:r>
              <a:rPr lang="ar-EG" sz="3600" b="1" dirty="0">
                <a:solidFill>
                  <a:srgbClr val="C00000"/>
                </a:solidFill>
                <a:latin typeface="Times New Roman"/>
                <a:ea typeface="Times New Roman"/>
                <a:cs typeface="Traditional Arabic"/>
              </a:rPr>
              <a:t>نشاط - </a:t>
            </a:r>
            <a:r>
              <a:rPr lang="ar-EG" sz="3600" b="1" dirty="0" smtClean="0">
                <a:solidFill>
                  <a:srgbClr val="C00000"/>
                </a:solidFill>
                <a:latin typeface="Times New Roman"/>
                <a:ea typeface="Times New Roman"/>
                <a:cs typeface="Traditional Arabic"/>
              </a:rPr>
              <a:t>2</a:t>
            </a:r>
            <a:endParaRPr lang="en-US" sz="3600" dirty="0">
              <a:solidFill>
                <a:srgbClr val="C00000"/>
              </a:solidFill>
              <a:latin typeface="Times New Roman"/>
              <a:ea typeface="Times New Roman"/>
            </a:endParaRPr>
          </a:p>
        </p:txBody>
      </p:sp>
      <p:sp>
        <p:nvSpPr>
          <p:cNvPr id="5" name="AutoShape 2" descr="موفد دولي مستغرب!"/>
          <p:cNvSpPr>
            <a:spLocks noChangeAspect="1" noChangeArrowheads="1"/>
          </p:cNvSpPr>
          <p:nvPr/>
        </p:nvSpPr>
        <p:spPr bwMode="auto">
          <a:xfrm>
            <a:off x="119681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sp>
        <p:nvSpPr>
          <p:cNvPr id="6" name="Rectangle 5"/>
          <p:cNvSpPr/>
          <p:nvPr/>
        </p:nvSpPr>
        <p:spPr>
          <a:xfrm>
            <a:off x="1726161" y="1412776"/>
            <a:ext cx="9228063" cy="1723549"/>
          </a:xfrm>
          <a:prstGeom prst="rect">
            <a:avLst/>
          </a:prstGeom>
        </p:spPr>
        <p:txBody>
          <a:bodyPr wrap="square">
            <a:spAutoFit/>
          </a:bodyPr>
          <a:lstStyle/>
          <a:p>
            <a:pPr algn="ctr">
              <a:lnSpc>
                <a:spcPct val="150000"/>
              </a:lnSpc>
              <a:tabLst>
                <a:tab pos="2174240" algn="l"/>
                <a:tab pos="3236595" algn="ctr"/>
              </a:tabLst>
            </a:pPr>
            <a:r>
              <a:rPr lang="ar-EG" sz="3200" b="1" u="sng" dirty="0">
                <a:solidFill>
                  <a:srgbClr val="002060"/>
                </a:solidFill>
                <a:latin typeface="Times New Roman" pitchFamily="18" charset="0"/>
                <a:ea typeface="Times New Roman"/>
                <a:cs typeface="Times New Roman" pitchFamily="18" charset="0"/>
              </a:rPr>
              <a:t>مناقشة – فردي</a:t>
            </a:r>
          </a:p>
          <a:p>
            <a:pPr marL="228600" marR="0" algn="ctr" rtl="1">
              <a:lnSpc>
                <a:spcPct val="150000"/>
              </a:lnSpc>
              <a:spcBef>
                <a:spcPts val="1200"/>
              </a:spcBef>
              <a:spcAft>
                <a:spcPts val="800"/>
              </a:spcAft>
            </a:pPr>
            <a:r>
              <a:rPr lang="ar-EG" sz="3200" b="1" dirty="0">
                <a:latin typeface="Traditional Arabic" panose="02020603050405020304" pitchFamily="18" charset="-78"/>
                <a:ea typeface="Times New Roman" panose="02020603050405020304" pitchFamily="18" charset="0"/>
                <a:cs typeface="Traditional Arabic" panose="02020603050405020304" pitchFamily="18" charset="-78"/>
              </a:rPr>
              <a:t>عزيزي المتدرب من خلال ما تم شرحه تكلم عن </a:t>
            </a:r>
            <a:r>
              <a:rPr lang="ar-EG" sz="3200" b="1" dirty="0" smtClean="0">
                <a:latin typeface="Traditional Arabic" panose="02020603050405020304" pitchFamily="18" charset="-78"/>
                <a:ea typeface="Times New Roman" panose="02020603050405020304" pitchFamily="18" charset="0"/>
                <a:cs typeface="Traditional Arabic" panose="02020603050405020304" pitchFamily="18" charset="-78"/>
              </a:rPr>
              <a:t>كيفية اكتمال </a:t>
            </a:r>
            <a:r>
              <a:rPr lang="ar-EG" sz="3200" b="1" dirty="0">
                <a:latin typeface="Traditional Arabic" panose="02020603050405020304" pitchFamily="18" charset="-78"/>
                <a:ea typeface="Times New Roman" panose="02020603050405020304" pitchFamily="18" charset="0"/>
                <a:cs typeface="Traditional Arabic" panose="02020603050405020304" pitchFamily="18" charset="-78"/>
              </a:rPr>
              <a:t>الإيكيغا.</a:t>
            </a:r>
            <a:endParaRPr lang="en-US" sz="3200" dirty="0">
              <a:solidFill>
                <a:srgbClr val="002060"/>
              </a:solidFill>
              <a:latin typeface="Times New Roman" pitchFamily="18" charset="0"/>
              <a:ea typeface="Times New Roman"/>
              <a:cs typeface="Times New Roman" pitchFamily="18" charset="0"/>
            </a:endParaRPr>
          </a:p>
        </p:txBody>
      </p:sp>
      <p:pic>
        <p:nvPicPr>
          <p:cNvPr id="2" name="Picture 1" descr="سؤال لولبي ....ما معنى أن يكون السؤال لولبياً...وهل لديك سؤالاً ...">
            <a:extLst>
              <a:ext uri="{FF2B5EF4-FFF2-40B4-BE49-F238E27FC236}">
                <a16:creationId xmlns:a16="http://schemas.microsoft.com/office/drawing/2014/main" id="{4BCA3BAF-F533-4730-968E-832B3828A09B}"/>
              </a:ext>
            </a:extLst>
          </p:cNvPr>
          <p:cNvPicPr/>
          <p:nvPr/>
        </p:nvPicPr>
        <p:blipFill rotWithShape="1">
          <a:blip r:embed="rId2" cstate="print">
            <a:extLst>
              <a:ext uri="{28A0092B-C50C-407E-A947-70E740481C1C}">
                <a14:useLocalDpi xmlns:a14="http://schemas.microsoft.com/office/drawing/2010/main" val="0"/>
              </a:ext>
            </a:extLst>
          </a:blip>
          <a:srcRect t="8484"/>
          <a:stretch/>
        </p:blipFill>
        <p:spPr bwMode="auto">
          <a:xfrm>
            <a:off x="4582244" y="3356992"/>
            <a:ext cx="3528392" cy="31653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80857789"/>
      </p:ext>
    </p:extLst>
  </p:cSld>
  <p:clrMapOvr>
    <a:masterClrMapping/>
  </p:clrMapOvr>
  <p:transition>
    <p:wipe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9592"/>
            <a:ext cx="12188825" cy="6838407"/>
          </a:xfrm>
          <a:prstGeom prst="rect">
            <a:avLst/>
          </a:prstGeom>
        </p:spPr>
      </p:pic>
    </p:spTree>
    <p:extLst>
      <p:ext uri="{BB962C8B-B14F-4D97-AF65-F5344CB8AC3E}">
        <p14:creationId xmlns:p14="http://schemas.microsoft.com/office/powerpoint/2010/main" val="2833260027"/>
      </p:ext>
    </p:extLst>
  </p:cSld>
  <p:clrMapOvr>
    <a:masterClrMapping/>
  </p:clrMapOvr>
  <p:transition>
    <p:wipe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54252" y="465165"/>
            <a:ext cx="3398068" cy="144655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8800" b="1" i="0" u="none" strike="noStrike" kern="0" cap="none" spc="0" normalizeH="0" baseline="0" noProof="0" dirty="0">
                <a:ln>
                  <a:noFill/>
                </a:ln>
                <a:solidFill>
                  <a:srgbClr val="C00000"/>
                </a:solidFill>
                <a:effectLst/>
                <a:uLnTx/>
                <a:uFillTx/>
                <a:latin typeface="Times New Roman" pitchFamily="18" charset="0"/>
                <a:ea typeface="Times New Roman"/>
                <a:cs typeface="Times New Roman" pitchFamily="18" charset="0"/>
              </a:rPr>
              <a:t>الخاتمة</a:t>
            </a:r>
            <a:endParaRPr kumimoji="0" lang="ar-EG" sz="8800" b="0" i="0" u="none" strike="noStrike" kern="0" cap="none" spc="0" normalizeH="0" baseline="0" noProof="0" dirty="0">
              <a:ln>
                <a:noFill/>
              </a:ln>
              <a:solidFill>
                <a:srgbClr val="C00000"/>
              </a:solidFill>
              <a:effectLst/>
              <a:uLnTx/>
              <a:uFillTx/>
              <a:latin typeface="Times New Roman" pitchFamily="18" charset="0"/>
              <a:cs typeface="Times New Roman" pitchFamily="18" charset="0"/>
            </a:endParaRPr>
          </a:p>
        </p:txBody>
      </p:sp>
      <p:pic>
        <p:nvPicPr>
          <p:cNvPr id="4098" name="Picture 2" descr="طريقة كتابة مقدمة و خاتمة بحث علمي - المرسا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0440" y="1927779"/>
            <a:ext cx="3862697" cy="38841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26409330"/>
      </p:ext>
    </p:extLst>
  </p:cSld>
  <p:clrMapOvr>
    <a:masterClrMapping/>
  </p:clrMapOvr>
  <p:transition>
    <p:wipe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5899" y="908720"/>
            <a:ext cx="9737577" cy="3913892"/>
          </a:xfrm>
          <a:prstGeom prst="rect">
            <a:avLst/>
          </a:prstGeom>
        </p:spPr>
        <p:txBody>
          <a:bodyPr wrap="square">
            <a:spAutoFit/>
          </a:bodyPr>
          <a:lstStyle/>
          <a:p>
            <a:pPr algn="ctr" rtl="1" fontAlgn="base">
              <a:lnSpc>
                <a:spcPct val="150000"/>
              </a:lnSpc>
              <a:spcAft>
                <a:spcPts val="1000"/>
              </a:spcAft>
            </a:pPr>
            <a:r>
              <a:rPr lang="ar-SA" sz="3200" b="1" u="sng" dirty="0">
                <a:solidFill>
                  <a:srgbClr val="C00000"/>
                </a:solidFill>
                <a:latin typeface="Times New Roman" pitchFamily="18" charset="0"/>
                <a:ea typeface="Times New Roman"/>
                <a:cs typeface="Times New Roman" pitchFamily="18" charset="0"/>
              </a:rPr>
              <a:t>كلمة ختام</a:t>
            </a:r>
            <a:endParaRPr lang="en-US" sz="3200" dirty="0">
              <a:solidFill>
                <a:srgbClr val="C00000"/>
              </a:solidFill>
              <a:latin typeface="Times New Roman" pitchFamily="18" charset="0"/>
              <a:ea typeface="Calibri"/>
              <a:cs typeface="Times New Roman" pitchFamily="18" charset="0"/>
            </a:endParaRPr>
          </a:p>
          <a:p>
            <a:pPr algn="ctr" rtl="1" fontAlgn="base">
              <a:lnSpc>
                <a:spcPct val="150000"/>
              </a:lnSpc>
              <a:spcAft>
                <a:spcPts val="1000"/>
              </a:spcAft>
            </a:pPr>
            <a:r>
              <a:rPr lang="ar-EG" sz="3200" b="1" dirty="0">
                <a:solidFill>
                  <a:srgbClr val="181D0F"/>
                </a:solidFill>
                <a:latin typeface="Times New Roman" pitchFamily="18" charset="0"/>
                <a:cs typeface="Times New Roman" pitchFamily="18" charset="0"/>
              </a:rPr>
              <a:t>لكل بداية نهاية مهما طـالت ، وها نحن قد نخط حروف نهايتنا على أرصفة هذا المحور المبارك ، الذي سعينا فيه لإستغلال وقتنا بأمور</a:t>
            </a:r>
            <a:r>
              <a:rPr lang="ar-EG" sz="3200" dirty="0">
                <a:solidFill>
                  <a:prstClr val="black"/>
                </a:solidFill>
                <a:latin typeface="Times New Roman" pitchFamily="18" charset="0"/>
                <a:cs typeface="Times New Roman" pitchFamily="18" charset="0"/>
              </a:rPr>
              <a:t> </a:t>
            </a:r>
            <a:r>
              <a:rPr lang="ar-EG" sz="3200" b="1" dirty="0">
                <a:solidFill>
                  <a:srgbClr val="181D0F"/>
                </a:solidFill>
                <a:latin typeface="Times New Roman" pitchFamily="18" charset="0"/>
                <a:cs typeface="Times New Roman" pitchFamily="18" charset="0"/>
              </a:rPr>
              <a:t>تفيدننا في ديننا ودنيانا ،آملين من الله أن يكون حقق أهدافة وغاياتة التي سطرت له ،</a:t>
            </a:r>
            <a:r>
              <a:rPr lang="ar-EG" sz="3200" dirty="0">
                <a:solidFill>
                  <a:prstClr val="black"/>
                </a:solidFill>
                <a:latin typeface="Times New Roman" pitchFamily="18" charset="0"/>
                <a:cs typeface="Times New Roman" pitchFamily="18" charset="0"/>
              </a:rPr>
              <a:t> </a:t>
            </a:r>
            <a:r>
              <a:rPr lang="ar-EG" sz="3200" b="1" dirty="0">
                <a:solidFill>
                  <a:srgbClr val="181D0F"/>
                </a:solidFill>
                <a:latin typeface="Times New Roman" pitchFamily="18" charset="0"/>
                <a:cs typeface="Times New Roman" pitchFamily="18" charset="0"/>
              </a:rPr>
              <a:t>مع خالص تحياتي وشكري للجميع وإلى اللقاء في دورات تدريبية قادمة ...</a:t>
            </a:r>
            <a:endParaRPr lang="en-US" sz="3200" dirty="0">
              <a:solidFill>
                <a:prstClr val="black"/>
              </a:solidFill>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22341035"/>
      </p:ext>
    </p:extLst>
  </p:cSld>
  <p:clrMapOvr>
    <a:masterClrMapping/>
  </p:clrMapOvr>
  <p:transition>
    <p:wipe dir="u"/>
  </p:transition>
</p:sld>
</file>

<file path=ppt/theme/theme1.xml><?xml version="1.0" encoding="utf-8"?>
<a:theme xmlns:a="http://schemas.openxmlformats.org/drawingml/2006/main" name="Badg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1B558C7-619B-49BE-9097-7FCBDADD4E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2006</Words>
  <Application>Microsoft Office PowerPoint</Application>
  <PresentationFormat>Custom</PresentationFormat>
  <Paragraphs>138</Paragraphs>
  <Slides>37</Slides>
  <Notes>1</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37</vt:i4>
      </vt:variant>
    </vt:vector>
  </HeadingPairs>
  <TitlesOfParts>
    <vt:vector size="54" baseType="lpstr">
      <vt:lpstr>MS Gothic</vt:lpstr>
      <vt:lpstr>Aldhabi</vt:lpstr>
      <vt:lpstr>AL-Mohanad</vt:lpstr>
      <vt:lpstr>Arial</vt:lpstr>
      <vt:lpstr>Calibri</vt:lpstr>
      <vt:lpstr>Century Gothic</vt:lpstr>
      <vt:lpstr>GE SS Two Light</vt:lpstr>
      <vt:lpstr>Gill Sans MT</vt:lpstr>
      <vt:lpstr>Impact</vt:lpstr>
      <vt:lpstr>Majalla UI</vt:lpstr>
      <vt:lpstr>Symbol</vt:lpstr>
      <vt:lpstr>Tahoma</vt:lpstr>
      <vt:lpstr>Times New Roman</vt:lpstr>
      <vt:lpstr>Traditional Arabic</vt:lpstr>
      <vt:lpstr>Wingdings</vt:lpstr>
      <vt:lpstr>Wingdings 3</vt:lpstr>
      <vt:lpstr>Badge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2014-09-20T16:11:52Z</dcterms:created>
  <dcterms:modified xsi:type="dcterms:W3CDTF">2021-09-20T21:01:57Z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TC027879409991</vt:lpwstr>
  </property>
</Properties>
</file>