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6" r:id="rId4"/>
    <p:sldId id="277" r:id="rId5"/>
    <p:sldId id="274" r:id="rId6"/>
    <p:sldId id="273" r:id="rId7"/>
    <p:sldId id="272" r:id="rId8"/>
    <p:sldId id="271" r:id="rId9"/>
    <p:sldId id="270" r:id="rId10"/>
    <p:sldId id="269" r:id="rId11"/>
    <p:sldId id="278" r:id="rId12"/>
    <p:sldId id="268" r:id="rId13"/>
    <p:sldId id="267" r:id="rId14"/>
    <p:sldId id="266" r:id="rId15"/>
    <p:sldId id="265" r:id="rId16"/>
    <p:sldId id="264" r:id="rId17"/>
    <p:sldId id="279" r:id="rId18"/>
    <p:sldId id="263" r:id="rId19"/>
    <p:sldId id="262" r:id="rId20"/>
    <p:sldId id="261" r:id="rId21"/>
    <p:sldId id="260" r:id="rId22"/>
    <p:sldId id="280" r:id="rId23"/>
    <p:sldId id="259" r:id="rId24"/>
    <p:sldId id="258" r:id="rId25"/>
    <p:sldId id="257" r:id="rId26"/>
    <p:sldId id="297" r:id="rId27"/>
    <p:sldId id="296" r:id="rId28"/>
    <p:sldId id="298" r:id="rId29"/>
    <p:sldId id="295" r:id="rId30"/>
    <p:sldId id="294" r:id="rId31"/>
    <p:sldId id="293" r:id="rId32"/>
    <p:sldId id="292" r:id="rId33"/>
    <p:sldId id="299" r:id="rId34"/>
    <p:sldId id="291" r:id="rId35"/>
    <p:sldId id="290" r:id="rId36"/>
    <p:sldId id="289" r:id="rId37"/>
    <p:sldId id="288" r:id="rId38"/>
    <p:sldId id="287" r:id="rId39"/>
    <p:sldId id="300" r:id="rId40"/>
    <p:sldId id="286" r:id="rId41"/>
    <p:sldId id="285" r:id="rId42"/>
    <p:sldId id="284" r:id="rId43"/>
    <p:sldId id="283" r:id="rId44"/>
    <p:sldId id="313" r:id="rId45"/>
    <p:sldId id="312" r:id="rId46"/>
    <p:sldId id="311" r:id="rId47"/>
    <p:sldId id="310" r:id="rId48"/>
    <p:sldId id="314" r:id="rId49"/>
    <p:sldId id="309" r:id="rId50"/>
    <p:sldId id="308" r:id="rId51"/>
    <p:sldId id="315" r:id="rId52"/>
    <p:sldId id="281"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1" Type="http://schemas.openxmlformats.org/officeDocument/2006/relationships/image" Target="../media/image26.png"/></Relationships>
</file>

<file path=ppt/diagrams/_rels/data2.xml.rels><?xml version="1.0" encoding="UTF-8" standalone="yes"?>
<Relationships xmlns="http://schemas.openxmlformats.org/package/2006/relationships"><Relationship Id="rId1" Type="http://schemas.openxmlformats.org/officeDocument/2006/relationships/image" Target="../media/image27.png"/></Relationships>
</file>

<file path=ppt/diagrams/_rels/data3.xml.rels><?xml version="1.0" encoding="UTF-8" standalone="yes"?>
<Relationships xmlns="http://schemas.openxmlformats.org/package/2006/relationships"><Relationship Id="rId1" Type="http://schemas.openxmlformats.org/officeDocument/2006/relationships/image" Target="../media/image29.png"/></Relationships>
</file>

<file path=ppt/diagrams/_rels/data4.xml.rels><?xml version="1.0" encoding="UTF-8" standalone="yes"?>
<Relationships xmlns="http://schemas.openxmlformats.org/package/2006/relationships"><Relationship Id="rId1" Type="http://schemas.openxmlformats.org/officeDocument/2006/relationships/image" Target="../media/image30.jpeg"/></Relationships>
</file>

<file path=ppt/diagrams/_rels/data5.xml.rels><?xml version="1.0" encoding="UTF-8" standalone="yes"?>
<Relationships xmlns="http://schemas.openxmlformats.org/package/2006/relationships"><Relationship Id="rId1" Type="http://schemas.openxmlformats.org/officeDocument/2006/relationships/image" Target="../media/image26.png"/></Relationships>
</file>

<file path=ppt/diagrams/_rels/data6.xml.rels><?xml version="1.0" encoding="UTF-8" standalone="yes"?>
<Relationships xmlns="http://schemas.openxmlformats.org/package/2006/relationships"><Relationship Id="rId1" Type="http://schemas.openxmlformats.org/officeDocument/2006/relationships/image" Target="../media/image31.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6.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7.png"/></Relationships>
</file>

<file path=ppt/diagrams/_rels/drawing3.xml.rels><?xml version="1.0" encoding="UTF-8" standalone="yes"?>
<Relationships xmlns="http://schemas.openxmlformats.org/package/2006/relationships"><Relationship Id="rId1" Type="http://schemas.openxmlformats.org/officeDocument/2006/relationships/image" Target="../media/image29.png"/></Relationships>
</file>

<file path=ppt/diagrams/_rels/drawing4.xml.rels><?xml version="1.0" encoding="UTF-8" standalone="yes"?>
<Relationships xmlns="http://schemas.openxmlformats.org/package/2006/relationships"><Relationship Id="rId1" Type="http://schemas.openxmlformats.org/officeDocument/2006/relationships/image" Target="../media/image30.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26.png"/></Relationships>
</file>

<file path=ppt/diagrams/_rels/drawing6.xml.rels><?xml version="1.0" encoding="UTF-8" standalone="yes"?>
<Relationships xmlns="http://schemas.openxmlformats.org/package/2006/relationships"><Relationship Id="rId1" Type="http://schemas.openxmlformats.org/officeDocument/2006/relationships/image" Target="../media/image31.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3"/>
          </a:fillRef>
          <a:effectRef idx="1">
            <a:schemeClr val="accent3"/>
          </a:effectRef>
          <a:fontRef idx="minor">
            <a:schemeClr val="lt1"/>
          </a:fontRef>
        </dgm:style>
      </dgm:prSet>
      <dgm:spPr>
        <a:xfrm>
          <a:off x="132392" y="428423"/>
          <a:ext cx="1699280" cy="476648"/>
        </a:xfrm>
        <a:prstGeom prst="homePlate">
          <a:avLst/>
        </a:prstGeom>
        <a:solidFill>
          <a:srgbClr val="9BBB59"/>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EG" sz="2000" b="1">
              <a:solidFill>
                <a:sysClr val="window" lastClr="FFFFFF"/>
              </a:solidFill>
              <a:latin typeface="Calibri" panose="020F0502020204030204"/>
              <a:ea typeface="+mn-ea"/>
              <a:cs typeface="Arial"/>
            </a:rPr>
            <a:t>مجموعات</a:t>
          </a:r>
          <a:endParaRPr lang="en-US" sz="20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val="rev"/>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349792" y="331517"/>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X="114647" custScaleY="63837" custLinFactNeighborY="-5103">
        <dgm:presLayoutVars>
          <dgm:bulletEnabled val="1"/>
        </dgm:presLayoutVars>
      </dgm:prSet>
      <dgm:spPr>
        <a:prstGeom prst="homePlate">
          <a:avLst/>
        </a:prstGeom>
      </dgm:spPr>
      <dgm:t>
        <a:bodyPr/>
        <a:lstStyle/>
        <a:p>
          <a:endParaRPr lang="en-US"/>
        </a:p>
      </dgm:t>
    </dgm:pt>
  </dgm:ptLst>
  <dgm:cxnLst>
    <dgm:cxn modelId="{77000358-5610-4FE9-9EB8-ED576F0AC127}" type="presOf" srcId="{A2A4516F-14F5-43D9-A322-89CAAABD865F}" destId="{B8CF5077-D659-40EF-9B51-5FF7EA518122}"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204D7916-B884-4A58-9E38-20C7BD865057}" type="presOf" srcId="{7EC9CC68-72AB-4D14-BBC6-B126BF274413}" destId="{96AFD1C2-1A16-4C5E-82F0-AB2C721F0364}" srcOrd="0" destOrd="0" presId="urn:microsoft.com/office/officeart/2005/8/layout/vList3"/>
    <dgm:cxn modelId="{703CF939-F3DE-4939-9C14-8D10A8377F9A}" type="presParOf" srcId="{B8CF5077-D659-40EF-9B51-5FF7EA518122}" destId="{1F4B3028-6953-4CDB-83D5-F8A0FDB7ACF9}" srcOrd="0" destOrd="0" presId="urn:microsoft.com/office/officeart/2005/8/layout/vList3"/>
    <dgm:cxn modelId="{94DB7053-165E-46AB-882E-ED2FC6FA8473}" type="presParOf" srcId="{1F4B3028-6953-4CDB-83D5-F8A0FDB7ACF9}" destId="{ADC16539-1EAD-46A0-9319-37BDB968970F}" srcOrd="0" destOrd="0" presId="urn:microsoft.com/office/officeart/2005/8/layout/vList3"/>
    <dgm:cxn modelId="{F0BE217D-1913-467A-8C9A-D9E5D59CCC88}"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5"/>
          </a:fillRef>
          <a:effectRef idx="1">
            <a:schemeClr val="accent5"/>
          </a:effectRef>
          <a:fontRef idx="minor">
            <a:schemeClr val="lt1"/>
          </a:fontRef>
        </dgm:style>
      </dgm:prSet>
      <dgm:spPr>
        <a:xfrm rot="10800000">
          <a:off x="249487" y="466494"/>
          <a:ext cx="1722187" cy="476710"/>
        </a:xfrm>
        <a:prstGeom prst="homePlate">
          <a:avLst/>
        </a:prstGeo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EG" sz="2000" b="1">
              <a:solidFill>
                <a:sysClr val="window" lastClr="FFFFFF"/>
              </a:solidFill>
              <a:latin typeface="Calibri" panose="020F0502020204030204"/>
              <a:ea typeface="+mn-ea"/>
              <a:cs typeface="Arial"/>
            </a:rPr>
            <a:t>مناقشة</a:t>
          </a:r>
          <a:endParaRPr lang="en-US" sz="20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62371" y="374594"/>
          <a:ext cx="660511" cy="66051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19050" cap="flat" cmpd="sng" algn="ctr">
          <a:solidFill>
            <a:sysClr val="window" lastClr="FFFFFF">
              <a:hueOff val="0"/>
              <a:satOff val="0"/>
              <a:lumOff val="0"/>
              <a:alphaOff val="0"/>
            </a:sysClr>
          </a:solidFill>
          <a:prstDash val="solid"/>
          <a:miter lim="800000"/>
        </a:ln>
        <a:effectLst/>
      </dgm:spPr>
      <dgm:t>
        <a:bodyPr/>
        <a:lstStyle/>
        <a:p>
          <a:endParaRPr lang="en-US"/>
        </a:p>
      </dgm:t>
    </dgm:pt>
    <dgm:pt modelId="{96AFD1C2-1A16-4C5E-82F0-AB2C721F0364}" type="pres">
      <dgm:prSet presAssocID="{7EC9CC68-72AB-4D14-BBC6-B126BF274413}" presName="txShp" presStyleLbl="node1" presStyleIdx="0" presStyleCnt="1" custScaleX="131348" custScaleY="72173" custLinFactNeighborX="4757" custLinFactNeighborY="0">
        <dgm:presLayoutVars>
          <dgm:bulletEnabled val="1"/>
        </dgm:presLayoutVars>
      </dgm:prSet>
      <dgm:spPr>
        <a:prstGeom prst="homePlate">
          <a:avLst/>
        </a:prstGeom>
      </dgm:spPr>
      <dgm:t>
        <a:bodyPr/>
        <a:lstStyle/>
        <a:p>
          <a:endParaRPr lang="en-US"/>
        </a:p>
      </dgm:t>
    </dgm:pt>
  </dgm:ptLst>
  <dgm:cxnLst>
    <dgm:cxn modelId="{BFA484D1-61D1-4E07-AC07-8D0E746CA8DA}" srcId="{A2A4516F-14F5-43D9-A322-89CAAABD865F}" destId="{7EC9CC68-72AB-4D14-BBC6-B126BF274413}" srcOrd="0" destOrd="0" parTransId="{AF2E0C07-4C05-4F71-859D-867114518A2E}" sibTransId="{40598CC8-C264-4532-81C7-90C850482CAF}"/>
    <dgm:cxn modelId="{A3675AF9-ED7D-4A5D-B65E-4A474EF2410C}" type="presOf" srcId="{A2A4516F-14F5-43D9-A322-89CAAABD865F}" destId="{B8CF5077-D659-40EF-9B51-5FF7EA518122}" srcOrd="0" destOrd="0" presId="urn:microsoft.com/office/officeart/2005/8/layout/vList3"/>
    <dgm:cxn modelId="{6794C5CD-283A-45EC-A83A-36E6C4BE3529}" type="presOf" srcId="{7EC9CC68-72AB-4D14-BBC6-B126BF274413}" destId="{96AFD1C2-1A16-4C5E-82F0-AB2C721F0364}" srcOrd="0" destOrd="0" presId="urn:microsoft.com/office/officeart/2005/8/layout/vList3"/>
    <dgm:cxn modelId="{C1E8078B-2249-4F21-BA9A-56DAE2A64DE7}" type="presParOf" srcId="{B8CF5077-D659-40EF-9B51-5FF7EA518122}" destId="{1F4B3028-6953-4CDB-83D5-F8A0FDB7ACF9}" srcOrd="0" destOrd="0" presId="urn:microsoft.com/office/officeart/2005/8/layout/vList3"/>
    <dgm:cxn modelId="{F3DE76EB-A48B-4338-88FC-E71FE6D594F9}" type="presParOf" srcId="{1F4B3028-6953-4CDB-83D5-F8A0FDB7ACF9}" destId="{ADC16539-1EAD-46A0-9319-37BDB968970F}" srcOrd="0" destOrd="0" presId="urn:microsoft.com/office/officeart/2005/8/layout/vList3"/>
    <dgm:cxn modelId="{125F667E-C706-4FB6-9DC2-2BD5298F5C72}"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6"/>
          </a:fillRef>
          <a:effectRef idx="1">
            <a:schemeClr val="accent6"/>
          </a:effectRef>
          <a:fontRef idx="minor">
            <a:schemeClr val="lt1"/>
          </a:fontRef>
        </dgm:style>
      </dgm:prSet>
      <dgm:spPr>
        <a:xfrm rot="10800000">
          <a:off x="746294" y="262956"/>
          <a:ext cx="1482555" cy="493261"/>
        </a:xfrm>
        <a:prstGeom prst="homePlate">
          <a:avLst/>
        </a:prstGeom>
        <a:solidFill>
          <a:srgbClr val="F79646"/>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EG" sz="1600" b="1">
              <a:solidFill>
                <a:sysClr val="window" lastClr="FFFFFF"/>
              </a:solidFill>
              <a:latin typeface="Calibri" panose="020F0502020204030204"/>
              <a:ea typeface="+mn-ea"/>
              <a:cs typeface="Arial"/>
            </a:rPr>
            <a:t>مناقشات</a:t>
          </a:r>
          <a:endParaRPr lang="en-US" sz="16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86573" y="791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19050" cap="flat" cmpd="sng" algn="ctr">
          <a:solidFill>
            <a:sysClr val="window" lastClr="FFFFFF">
              <a:hueOff val="0"/>
              <a:satOff val="0"/>
              <a:lumOff val="0"/>
              <a:alphaOff val="0"/>
            </a:sysClr>
          </a:solidFill>
          <a:prstDash val="solid"/>
          <a:miter lim="800000"/>
        </a:ln>
        <a:effectLst/>
      </dgm:spPr>
      <dgm:t>
        <a:bodyPr/>
        <a:lstStyle/>
        <a:p>
          <a:pPr rtl="1"/>
          <a:endParaRPr lang="ar-SA"/>
        </a:p>
      </dgm:t>
    </dgm:pt>
    <dgm:pt modelId="{96AFD1C2-1A16-4C5E-82F0-AB2C721F0364}" type="pres">
      <dgm:prSet presAssocID="{7EC9CC68-72AB-4D14-BBC6-B126BF274413}" presName="txShp" presStyleLbl="node1" presStyleIdx="0" presStyleCnt="1" custScaleX="100025" custScaleY="66062" custLinFactNeighborX="13041" custLinFactNeighborY="7654">
        <dgm:presLayoutVars>
          <dgm:bulletEnabled val="1"/>
        </dgm:presLayoutVars>
      </dgm:prSet>
      <dgm:spPr>
        <a:xfrm rot="10800000">
          <a:off x="746664" y="388667"/>
          <a:ext cx="1482185" cy="746664"/>
        </a:xfrm>
        <a:prstGeom prst="homePlate">
          <a:avLst/>
        </a:prstGeom>
      </dgm:spPr>
      <dgm:t>
        <a:bodyPr/>
        <a:lstStyle/>
        <a:p>
          <a:pPr rtl="1"/>
          <a:endParaRPr lang="ar-SA"/>
        </a:p>
      </dgm:t>
    </dgm:pt>
  </dgm:ptLst>
  <dgm:cxnLst>
    <dgm:cxn modelId="{BFA484D1-61D1-4E07-AC07-8D0E746CA8DA}" srcId="{A2A4516F-14F5-43D9-A322-89CAAABD865F}" destId="{7EC9CC68-72AB-4D14-BBC6-B126BF274413}" srcOrd="0" destOrd="0" parTransId="{AF2E0C07-4C05-4F71-859D-867114518A2E}" sibTransId="{40598CC8-C264-4532-81C7-90C850482CAF}"/>
    <dgm:cxn modelId="{E090391D-DB39-4079-8E58-17639F5654A0}" type="presOf" srcId="{7EC9CC68-72AB-4D14-BBC6-B126BF274413}" destId="{96AFD1C2-1A16-4C5E-82F0-AB2C721F0364}" srcOrd="0" destOrd="0" presId="urn:microsoft.com/office/officeart/2005/8/layout/vList3"/>
    <dgm:cxn modelId="{DD8780F2-729E-4A79-87CF-C851F815AEF2}" type="presOf" srcId="{A2A4516F-14F5-43D9-A322-89CAAABD865F}" destId="{B8CF5077-D659-40EF-9B51-5FF7EA518122}" srcOrd="0" destOrd="0" presId="urn:microsoft.com/office/officeart/2005/8/layout/vList3"/>
    <dgm:cxn modelId="{0AB93522-C9A5-4F2F-A17C-A41D5A81725A}" type="presParOf" srcId="{B8CF5077-D659-40EF-9B51-5FF7EA518122}" destId="{1F4B3028-6953-4CDB-83D5-F8A0FDB7ACF9}" srcOrd="0" destOrd="0" presId="urn:microsoft.com/office/officeart/2005/8/layout/vList3"/>
    <dgm:cxn modelId="{943E941B-2C52-465B-B4AB-41FDBDD579EF}" type="presParOf" srcId="{1F4B3028-6953-4CDB-83D5-F8A0FDB7ACF9}" destId="{ADC16539-1EAD-46A0-9319-37BDB968970F}" srcOrd="0" destOrd="0" presId="urn:microsoft.com/office/officeart/2005/8/layout/vList3"/>
    <dgm:cxn modelId="{CBE8F71B-2170-4262-B71E-30BE85B8F519}"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dgm:style>
          <a:lnRef idx="3">
            <a:schemeClr val="lt1"/>
          </a:lnRef>
          <a:fillRef idx="1">
            <a:schemeClr val="accent1"/>
          </a:fillRef>
          <a:effectRef idx="1">
            <a:schemeClr val="accent1"/>
          </a:effectRef>
          <a:fontRef idx="minor">
            <a:schemeClr val="lt1"/>
          </a:fontRef>
        </dgm:style>
      </dgm:prSet>
      <dgm:spPr>
        <a:xfrm>
          <a:off x="186666" y="304798"/>
          <a:ext cx="1482185" cy="533402"/>
        </a:xfrm>
        <a:prstGeom prst="homePlate">
          <a:avLst/>
        </a:prstGeom>
        <a:solidFill>
          <a:srgbClr val="4F81BD"/>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EG" b="1">
              <a:solidFill>
                <a:sysClr val="window" lastClr="FFFFFF"/>
              </a:solidFill>
              <a:latin typeface="Calibri" panose="020F0502020204030204"/>
              <a:ea typeface="+mn-ea"/>
              <a:cs typeface="Arial"/>
            </a:rPr>
            <a:t>مجموعات</a:t>
          </a:r>
          <a:endParaRPr lang="en-US"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val="rev"/>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custLinFactNeighborY="2303"/>
      <dgm:spPr>
        <a:xfrm>
          <a:off x="1295519" y="215363"/>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71438">
        <dgm:presLayoutVars>
          <dgm:bulletEnabled val="1"/>
        </dgm:presLayoutVars>
      </dgm:prSet>
      <dgm:spPr>
        <a:xfrm>
          <a:off x="186666" y="331517"/>
          <a:ext cx="1482185" cy="746664"/>
        </a:xfrm>
        <a:prstGeom prst="homePlate">
          <a:avLst/>
        </a:prstGeom>
      </dgm:spPr>
      <dgm:t>
        <a:bodyPr/>
        <a:lstStyle/>
        <a:p>
          <a:pPr rtl="1"/>
          <a:endParaRPr lang="ar-SA"/>
        </a:p>
      </dgm:t>
    </dgm:pt>
  </dgm:ptLst>
  <dgm:cxnLst>
    <dgm:cxn modelId="{BFA484D1-61D1-4E07-AC07-8D0E746CA8DA}" srcId="{A2A4516F-14F5-43D9-A322-89CAAABD865F}" destId="{7EC9CC68-72AB-4D14-BBC6-B126BF274413}" srcOrd="0" destOrd="0" parTransId="{AF2E0C07-4C05-4F71-859D-867114518A2E}" sibTransId="{40598CC8-C264-4532-81C7-90C850482CAF}"/>
    <dgm:cxn modelId="{410BFA7F-0039-401B-8795-76B703B7B5FD}" type="presOf" srcId="{7EC9CC68-72AB-4D14-BBC6-B126BF274413}" destId="{96AFD1C2-1A16-4C5E-82F0-AB2C721F0364}" srcOrd="0" destOrd="0" presId="urn:microsoft.com/office/officeart/2005/8/layout/vList3"/>
    <dgm:cxn modelId="{C03CB639-CF81-48F0-B7F8-2E0E2E9D0AB1}" type="presOf" srcId="{A2A4516F-14F5-43D9-A322-89CAAABD865F}" destId="{B8CF5077-D659-40EF-9B51-5FF7EA518122}" srcOrd="0" destOrd="0" presId="urn:microsoft.com/office/officeart/2005/8/layout/vList3"/>
    <dgm:cxn modelId="{D76C3CC4-FBB0-4D56-856D-AAF33AB893CA}" type="presParOf" srcId="{B8CF5077-D659-40EF-9B51-5FF7EA518122}" destId="{1F4B3028-6953-4CDB-83D5-F8A0FDB7ACF9}" srcOrd="0" destOrd="0" presId="urn:microsoft.com/office/officeart/2005/8/layout/vList3"/>
    <dgm:cxn modelId="{373B1909-240C-4178-99C5-6F6BE2E60214}" type="presParOf" srcId="{1F4B3028-6953-4CDB-83D5-F8A0FDB7ACF9}" destId="{ADC16539-1EAD-46A0-9319-37BDB968970F}" srcOrd="0" destOrd="0" presId="urn:microsoft.com/office/officeart/2005/8/layout/vList3"/>
    <dgm:cxn modelId="{372EC620-1355-4B1A-A504-7381C9BD5555}"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2"/>
          </a:fillRef>
          <a:effectRef idx="1">
            <a:schemeClr val="accent2"/>
          </a:effectRef>
          <a:fontRef idx="minor">
            <a:schemeClr val="lt1"/>
          </a:fontRef>
        </dgm:style>
      </dgm:prSet>
      <dgm:spPr>
        <a:xfrm>
          <a:off x="186666" y="161923"/>
          <a:ext cx="1482185" cy="504827"/>
        </a:xfr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EG" sz="1800" b="1">
              <a:solidFill>
                <a:sysClr val="window" lastClr="FFFFFF"/>
              </a:solidFill>
              <a:latin typeface="Calibri" panose="020F0502020204030204"/>
              <a:ea typeface="+mn-ea"/>
              <a:cs typeface="Arial"/>
            </a:rPr>
            <a:t>مجموعات</a:t>
          </a:r>
          <a:endParaRPr lang="en-US" sz="18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val="rev"/>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295519" y="410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67611">
        <dgm:presLayoutVars>
          <dgm:bulletEnabled val="1"/>
        </dgm:presLayoutVars>
      </dgm:prSet>
      <dgm:spPr>
        <a:prstGeom prst="homePlate">
          <a:avLst/>
        </a:prstGeom>
      </dgm:spPr>
      <dgm:t>
        <a:bodyPr/>
        <a:lstStyle/>
        <a:p>
          <a:pPr rtl="1"/>
          <a:endParaRPr lang="ar-SA"/>
        </a:p>
      </dgm:t>
    </dgm:pt>
  </dgm:ptLst>
  <dgm:cxnLst>
    <dgm:cxn modelId="{1CA61D62-6316-4ECB-8A2B-FAB2AE30AC3F}" type="presOf" srcId="{7EC9CC68-72AB-4D14-BBC6-B126BF274413}" destId="{96AFD1C2-1A16-4C5E-82F0-AB2C721F0364}" srcOrd="0" destOrd="0" presId="urn:microsoft.com/office/officeart/2005/8/layout/vList3"/>
    <dgm:cxn modelId="{CCA081EB-7996-4BBE-A5FE-AC29C3FFA1D5}" type="presOf" srcId="{A2A4516F-14F5-43D9-A322-89CAAABD865F}" destId="{B8CF5077-D659-40EF-9B51-5FF7EA518122}"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1E397D7B-52DD-49C9-824F-326BCC118FFB}" type="presParOf" srcId="{B8CF5077-D659-40EF-9B51-5FF7EA518122}" destId="{1F4B3028-6953-4CDB-83D5-F8A0FDB7ACF9}" srcOrd="0" destOrd="0" presId="urn:microsoft.com/office/officeart/2005/8/layout/vList3"/>
    <dgm:cxn modelId="{167AB660-C069-415A-8A95-0F887AC82395}" type="presParOf" srcId="{1F4B3028-6953-4CDB-83D5-F8A0FDB7ACF9}" destId="{ADC16539-1EAD-46A0-9319-37BDB968970F}" srcOrd="0" destOrd="0" presId="urn:microsoft.com/office/officeart/2005/8/layout/vList3"/>
    <dgm:cxn modelId="{70D3E2AE-127B-44B6-8416-A967C4A9B9E9}"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5"/>
          </a:fillRef>
          <a:effectRef idx="1">
            <a:schemeClr val="accent5"/>
          </a:effectRef>
          <a:fontRef idx="minor">
            <a:schemeClr val="lt1"/>
          </a:fontRef>
        </dgm:style>
      </dgm:prSet>
      <dgm:spPr>
        <a:xfrm rot="10800000">
          <a:off x="746664" y="295058"/>
          <a:ext cx="1482185" cy="438583"/>
        </a:xfr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SA" sz="1800" b="1">
              <a:solidFill>
                <a:sysClr val="window" lastClr="FFFFFF"/>
              </a:solidFill>
              <a:latin typeface="Calibri" panose="020F0502020204030204"/>
              <a:ea typeface="+mn-ea"/>
              <a:cs typeface="Arial"/>
            </a:rPr>
            <a:t>ورشة عمل</a:t>
          </a:r>
          <a:endParaRPr lang="en-US" sz="18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86666" y="83867"/>
          <a:ext cx="746664" cy="746664"/>
        </a:xfrm>
        <a:prstGeom prst="ellipse">
          <a:avLst/>
        </a:prstGeom>
        <a:blipFill rotWithShape="1">
          <a:blip xmlns:r="http://schemas.openxmlformats.org/officeDocument/2006/relationships" r:embed="rId1"/>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58739" custLinFactNeighborX="12594" custLinFactNeighborY="7654">
        <dgm:presLayoutVars>
          <dgm:bulletEnabled val="1"/>
        </dgm:presLayoutVars>
      </dgm:prSet>
      <dgm:spPr>
        <a:prstGeom prst="homePlate">
          <a:avLst/>
        </a:prstGeom>
      </dgm:spPr>
      <dgm:t>
        <a:bodyPr/>
        <a:lstStyle/>
        <a:p>
          <a:pPr rtl="1"/>
          <a:endParaRPr lang="ar-SA"/>
        </a:p>
      </dgm:t>
    </dgm:pt>
  </dgm:ptLst>
  <dgm:cxnLst>
    <dgm:cxn modelId="{7232D393-0B72-4846-BEC9-F928DC67A3D5}" type="presOf" srcId="{7EC9CC68-72AB-4D14-BBC6-B126BF274413}" destId="{96AFD1C2-1A16-4C5E-82F0-AB2C721F0364}"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3833F4D0-31FA-4390-A63B-AE1A0190928C}" type="presOf" srcId="{A2A4516F-14F5-43D9-A322-89CAAABD865F}" destId="{B8CF5077-D659-40EF-9B51-5FF7EA518122}" srcOrd="0" destOrd="0" presId="urn:microsoft.com/office/officeart/2005/8/layout/vList3"/>
    <dgm:cxn modelId="{52E9C735-457C-4476-A237-4287741939D6}" type="presParOf" srcId="{B8CF5077-D659-40EF-9B51-5FF7EA518122}" destId="{1F4B3028-6953-4CDB-83D5-F8A0FDB7ACF9}" srcOrd="0" destOrd="0" presId="urn:microsoft.com/office/officeart/2005/8/layout/vList3"/>
    <dgm:cxn modelId="{F08190DB-61C7-4104-B3CC-6ABFBB43CF2A}" type="presParOf" srcId="{1F4B3028-6953-4CDB-83D5-F8A0FDB7ACF9}" destId="{ADC16539-1EAD-46A0-9319-37BDB968970F}" srcOrd="0" destOrd="0" presId="urn:microsoft.com/office/officeart/2005/8/layout/vList3"/>
    <dgm:cxn modelId="{543DABD5-2326-481D-BBF8-8F03A03B1157}"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a:off x="132392" y="428423"/>
          <a:ext cx="1699280" cy="476648"/>
        </a:xfrm>
        <a:prstGeom prst="homePlate">
          <a:avLst/>
        </a:prstGeom>
        <a:solidFill>
          <a:srgbClr val="9BBB59"/>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142240" tIns="76200" rIns="329258" bIns="76200" numCol="1" spcCol="1270" anchor="ctr" anchorCtr="0">
          <a:noAutofit/>
        </a:bodyPr>
        <a:lstStyle/>
        <a:p>
          <a:pPr lvl="0" algn="ctr" defTabSz="889000">
            <a:lnSpc>
              <a:spcPct val="90000"/>
            </a:lnSpc>
            <a:spcBef>
              <a:spcPct val="0"/>
            </a:spcBef>
            <a:spcAft>
              <a:spcPct val="35000"/>
            </a:spcAft>
          </a:pPr>
          <a:r>
            <a:rPr lang="ar-EG" sz="2000" b="1" kern="1200">
              <a:solidFill>
                <a:sysClr val="window" lastClr="FFFFFF"/>
              </a:solidFill>
              <a:latin typeface="Calibri" panose="020F0502020204030204"/>
              <a:ea typeface="+mn-ea"/>
              <a:cs typeface="Arial"/>
            </a:rPr>
            <a:t>مجموعات</a:t>
          </a:r>
          <a:endParaRPr lang="en-US" sz="2000" b="1" kern="1200">
            <a:solidFill>
              <a:sysClr val="window" lastClr="FFFFFF"/>
            </a:solidFill>
            <a:latin typeface="Calibri" panose="020F0502020204030204"/>
            <a:ea typeface="+mn-ea"/>
            <a:cs typeface="+mn-cs"/>
          </a:endParaRPr>
        </a:p>
      </dsp:txBody>
      <dsp:txXfrm>
        <a:off x="132392" y="428423"/>
        <a:ext cx="1580118" cy="476648"/>
      </dsp:txXfrm>
    </dsp:sp>
    <dsp:sp modelId="{ADC16539-1EAD-46A0-9319-37BDB968970F}">
      <dsp:nvSpPr>
        <dsp:cNvPr id="0" name=""/>
        <dsp:cNvSpPr/>
      </dsp:nvSpPr>
      <dsp:spPr>
        <a:xfrm>
          <a:off x="1349792" y="331517"/>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rot="10800000">
          <a:off x="249487" y="466494"/>
          <a:ext cx="1722187" cy="476710"/>
        </a:xfrm>
        <a:prstGeom prst="homePlate">
          <a:avLst/>
        </a:prstGeo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291267" tIns="76200" rIns="142240" bIns="76200" numCol="1" spcCol="1270" anchor="ctr" anchorCtr="0">
          <a:noAutofit/>
        </a:bodyPr>
        <a:lstStyle/>
        <a:p>
          <a:pPr lvl="0" algn="ctr" defTabSz="889000">
            <a:lnSpc>
              <a:spcPct val="90000"/>
            </a:lnSpc>
            <a:spcBef>
              <a:spcPct val="0"/>
            </a:spcBef>
            <a:spcAft>
              <a:spcPct val="35000"/>
            </a:spcAft>
          </a:pPr>
          <a:r>
            <a:rPr lang="ar-EG" sz="2000" b="1" kern="1200">
              <a:solidFill>
                <a:sysClr val="window" lastClr="FFFFFF"/>
              </a:solidFill>
              <a:latin typeface="Calibri" panose="020F0502020204030204"/>
              <a:ea typeface="+mn-ea"/>
              <a:cs typeface="Arial"/>
            </a:rPr>
            <a:t>مناقشة</a:t>
          </a:r>
          <a:endParaRPr lang="en-US" sz="2000" b="1" kern="1200">
            <a:solidFill>
              <a:sysClr val="window" lastClr="FFFFFF"/>
            </a:solidFill>
            <a:latin typeface="Calibri" panose="020F0502020204030204"/>
            <a:ea typeface="+mn-ea"/>
            <a:cs typeface="+mn-cs"/>
          </a:endParaRPr>
        </a:p>
      </dsp:txBody>
      <dsp:txXfrm rot="10800000">
        <a:off x="368664" y="466494"/>
        <a:ext cx="1603010" cy="476710"/>
      </dsp:txXfrm>
    </dsp:sp>
    <dsp:sp modelId="{ADC16539-1EAD-46A0-9319-37BDB968970F}">
      <dsp:nvSpPr>
        <dsp:cNvPr id="0" name=""/>
        <dsp:cNvSpPr/>
      </dsp:nvSpPr>
      <dsp:spPr>
        <a:xfrm>
          <a:off x="62371" y="374594"/>
          <a:ext cx="660511" cy="66051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rot="10800000">
          <a:off x="746294" y="262956"/>
          <a:ext cx="1482555" cy="493261"/>
        </a:xfrm>
        <a:prstGeom prst="homePlate">
          <a:avLst/>
        </a:prstGeom>
        <a:solidFill>
          <a:srgbClr val="F79646"/>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329258" tIns="60960" rIns="113792" bIns="60960" numCol="1" spcCol="1270" anchor="ctr" anchorCtr="0">
          <a:noAutofit/>
        </a:bodyPr>
        <a:lstStyle/>
        <a:p>
          <a:pPr lvl="0" algn="ctr" defTabSz="711200">
            <a:lnSpc>
              <a:spcPct val="90000"/>
            </a:lnSpc>
            <a:spcBef>
              <a:spcPct val="0"/>
            </a:spcBef>
            <a:spcAft>
              <a:spcPct val="35000"/>
            </a:spcAft>
          </a:pPr>
          <a:r>
            <a:rPr lang="ar-EG" sz="1600" b="1" kern="1200">
              <a:solidFill>
                <a:sysClr val="window" lastClr="FFFFFF"/>
              </a:solidFill>
              <a:latin typeface="Calibri" panose="020F0502020204030204"/>
              <a:ea typeface="+mn-ea"/>
              <a:cs typeface="Arial"/>
            </a:rPr>
            <a:t>مناقشات</a:t>
          </a:r>
          <a:endParaRPr lang="en-US" sz="1600" b="1" kern="1200">
            <a:solidFill>
              <a:sysClr val="window" lastClr="FFFFFF"/>
            </a:solidFill>
            <a:latin typeface="Calibri" panose="020F0502020204030204"/>
            <a:ea typeface="+mn-ea"/>
            <a:cs typeface="+mn-cs"/>
          </a:endParaRPr>
        </a:p>
      </dsp:txBody>
      <dsp:txXfrm rot="10800000">
        <a:off x="869609" y="262956"/>
        <a:ext cx="1359240" cy="493261"/>
      </dsp:txXfrm>
    </dsp:sp>
    <dsp:sp modelId="{ADC16539-1EAD-46A0-9319-37BDB968970F}">
      <dsp:nvSpPr>
        <dsp:cNvPr id="0" name=""/>
        <dsp:cNvSpPr/>
      </dsp:nvSpPr>
      <dsp:spPr>
        <a:xfrm>
          <a:off x="186573" y="791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a:off x="186666" y="304798"/>
          <a:ext cx="1482185" cy="533402"/>
        </a:xfrm>
        <a:prstGeom prst="homePlate">
          <a:avLst/>
        </a:prstGeom>
        <a:solidFill>
          <a:srgbClr val="4F81BD"/>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149352" tIns="80010" rIns="329258" bIns="80010" numCol="1" spcCol="1270" anchor="ctr" anchorCtr="0">
          <a:noAutofit/>
        </a:bodyPr>
        <a:lstStyle/>
        <a:p>
          <a:pPr lvl="0" algn="ctr" defTabSz="933450">
            <a:lnSpc>
              <a:spcPct val="90000"/>
            </a:lnSpc>
            <a:spcBef>
              <a:spcPct val="0"/>
            </a:spcBef>
            <a:spcAft>
              <a:spcPct val="35000"/>
            </a:spcAft>
          </a:pPr>
          <a:r>
            <a:rPr lang="ar-EG" sz="2100" b="1" kern="1200">
              <a:solidFill>
                <a:sysClr val="window" lastClr="FFFFFF"/>
              </a:solidFill>
              <a:latin typeface="Calibri" panose="020F0502020204030204"/>
              <a:ea typeface="+mn-ea"/>
              <a:cs typeface="Arial"/>
            </a:rPr>
            <a:t>مجموعات</a:t>
          </a:r>
          <a:endParaRPr lang="en-US" sz="2100" b="1" kern="1200">
            <a:solidFill>
              <a:sysClr val="window" lastClr="FFFFFF"/>
            </a:solidFill>
            <a:latin typeface="Calibri" panose="020F0502020204030204"/>
            <a:ea typeface="+mn-ea"/>
            <a:cs typeface="+mn-cs"/>
          </a:endParaRPr>
        </a:p>
      </dsp:txBody>
      <dsp:txXfrm>
        <a:off x="186666" y="304798"/>
        <a:ext cx="1348835" cy="533402"/>
      </dsp:txXfrm>
    </dsp:sp>
    <dsp:sp modelId="{ADC16539-1EAD-46A0-9319-37BDB968970F}">
      <dsp:nvSpPr>
        <dsp:cNvPr id="0" name=""/>
        <dsp:cNvSpPr/>
      </dsp:nvSpPr>
      <dsp:spPr>
        <a:xfrm>
          <a:off x="1295519" y="215363"/>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a:off x="186666" y="161923"/>
          <a:ext cx="1482185" cy="504827"/>
        </a:xfrm>
        <a:prstGeom prst="homePlate">
          <a:avLst/>
        </a:prstGeo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128016" tIns="68580" rIns="329258" bIns="68580" numCol="1" spcCol="1270" anchor="ctr" anchorCtr="0">
          <a:noAutofit/>
        </a:bodyPr>
        <a:lstStyle/>
        <a:p>
          <a:pPr lvl="0" algn="ctr" defTabSz="800100">
            <a:lnSpc>
              <a:spcPct val="90000"/>
            </a:lnSpc>
            <a:spcBef>
              <a:spcPct val="0"/>
            </a:spcBef>
            <a:spcAft>
              <a:spcPct val="35000"/>
            </a:spcAft>
          </a:pPr>
          <a:r>
            <a:rPr lang="ar-EG" sz="1800" b="1" kern="1200">
              <a:solidFill>
                <a:sysClr val="window" lastClr="FFFFFF"/>
              </a:solidFill>
              <a:latin typeface="Calibri" panose="020F0502020204030204"/>
              <a:ea typeface="+mn-ea"/>
              <a:cs typeface="Arial"/>
            </a:rPr>
            <a:t>مجموعات</a:t>
          </a:r>
          <a:endParaRPr lang="en-US" sz="1800" b="1" kern="1200">
            <a:solidFill>
              <a:sysClr val="window" lastClr="FFFFFF"/>
            </a:solidFill>
            <a:latin typeface="Calibri" panose="020F0502020204030204"/>
            <a:ea typeface="+mn-ea"/>
            <a:cs typeface="+mn-cs"/>
          </a:endParaRPr>
        </a:p>
      </dsp:txBody>
      <dsp:txXfrm>
        <a:off x="186666" y="161923"/>
        <a:ext cx="1355978" cy="504827"/>
      </dsp:txXfrm>
    </dsp:sp>
    <dsp:sp modelId="{ADC16539-1EAD-46A0-9319-37BDB968970F}">
      <dsp:nvSpPr>
        <dsp:cNvPr id="0" name=""/>
        <dsp:cNvSpPr/>
      </dsp:nvSpPr>
      <dsp:spPr>
        <a:xfrm>
          <a:off x="1295519" y="410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rot="10800000">
          <a:off x="746664" y="295058"/>
          <a:ext cx="1482185" cy="438583"/>
        </a:xfrm>
        <a:prstGeom prst="homePlate">
          <a:avLst/>
        </a:prstGeo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329258" tIns="68580" rIns="128016" bIns="68580" numCol="1" spcCol="1270" anchor="ctr" anchorCtr="0">
          <a:noAutofit/>
        </a:bodyPr>
        <a:lstStyle/>
        <a:p>
          <a:pPr lvl="0" algn="ctr" defTabSz="800100">
            <a:lnSpc>
              <a:spcPct val="90000"/>
            </a:lnSpc>
            <a:spcBef>
              <a:spcPct val="0"/>
            </a:spcBef>
            <a:spcAft>
              <a:spcPct val="35000"/>
            </a:spcAft>
          </a:pPr>
          <a:r>
            <a:rPr lang="ar-SA" sz="1800" b="1" kern="1200">
              <a:solidFill>
                <a:sysClr val="window" lastClr="FFFFFF"/>
              </a:solidFill>
              <a:latin typeface="Calibri" panose="020F0502020204030204"/>
              <a:ea typeface="+mn-ea"/>
              <a:cs typeface="Arial"/>
            </a:rPr>
            <a:t>ورشة عمل</a:t>
          </a:r>
          <a:endParaRPr lang="en-US" sz="1800" b="1" kern="1200">
            <a:solidFill>
              <a:sysClr val="window" lastClr="FFFFFF"/>
            </a:solidFill>
            <a:latin typeface="Calibri" panose="020F0502020204030204"/>
            <a:ea typeface="+mn-ea"/>
            <a:cs typeface="+mn-cs"/>
          </a:endParaRPr>
        </a:p>
      </dsp:txBody>
      <dsp:txXfrm rot="10800000">
        <a:off x="856310" y="295058"/>
        <a:ext cx="1372539" cy="438583"/>
      </dsp:txXfrm>
    </dsp:sp>
    <dsp:sp modelId="{ADC16539-1EAD-46A0-9319-37BDB968970F}">
      <dsp:nvSpPr>
        <dsp:cNvPr id="0" name=""/>
        <dsp:cNvSpPr/>
      </dsp:nvSpPr>
      <dsp:spPr>
        <a:xfrm>
          <a:off x="186666" y="83867"/>
          <a:ext cx="746664" cy="746664"/>
        </a:xfrm>
        <a:prstGeom prst="ellipse">
          <a:avLst/>
        </a:prstGeom>
        <a:blipFill rotWithShape="1">
          <a:blip xmlns:r="http://schemas.openxmlformats.org/officeDocument/2006/relationships" r:embed="rId1"/>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7" name="Rectangle 6"/>
          <p:cNvSpPr/>
          <p:nvPr userDrawn="1"/>
        </p:nvSpPr>
        <p:spPr>
          <a:xfrm>
            <a:off x="0" y="0"/>
            <a:ext cx="9144000" cy="6858000"/>
          </a:xfrm>
          <a:prstGeom prst="rect">
            <a:avLst/>
          </a:prstGeom>
          <a:blipFill dpi="0" rotWithShape="1">
            <a:blip r:embed="rId13">
              <a:extLst>
                <a:ext uri="{28A0092B-C50C-407E-A947-70E740481C1C}">
                  <a14:useLocalDpi xmlns:a14="http://schemas.microsoft.com/office/drawing/2010/main" val="0"/>
                </a:ext>
              </a:extLst>
            </a:blip>
            <a:srcRect/>
            <a:stretch>
              <a:fillRect/>
            </a:stretch>
          </a:blip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23.jpeg"/><Relationship Id="rId3" Type="http://schemas.microsoft.com/office/2007/relationships/hdphoto" Target="../media/hdphoto2.wdp"/><Relationship Id="rId7" Type="http://schemas.openxmlformats.org/officeDocument/2006/relationships/image" Target="http://zu7l.com/upfiles/yhg36029.gif" TargetMode="External"/><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2.png"/><Relationship Id="rId5" Type="http://schemas.microsoft.com/office/2007/relationships/hdphoto" Target="../media/hdphoto3.wdp"/><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23.jpeg"/><Relationship Id="rId3" Type="http://schemas.microsoft.com/office/2007/relationships/hdphoto" Target="../media/hdphoto2.wdp"/><Relationship Id="rId7" Type="http://schemas.openxmlformats.org/officeDocument/2006/relationships/image" Target="http://zu7l.com/upfiles/yhg36029.gif" TargetMode="External"/><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2.png"/><Relationship Id="rId5" Type="http://schemas.microsoft.com/office/2007/relationships/hdphoto" Target="../media/hdphoto3.wdp"/><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23.jpeg"/><Relationship Id="rId3" Type="http://schemas.microsoft.com/office/2007/relationships/hdphoto" Target="../media/hdphoto2.wdp"/><Relationship Id="rId7" Type="http://schemas.openxmlformats.org/officeDocument/2006/relationships/image" Target="http://zu7l.com/upfiles/yhg36029.gif" TargetMode="External"/><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2.png"/><Relationship Id="rId5" Type="http://schemas.microsoft.com/office/2007/relationships/hdphoto" Target="../media/hdphoto3.wdp"/><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8.jp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23.jpeg"/><Relationship Id="rId3" Type="http://schemas.microsoft.com/office/2007/relationships/hdphoto" Target="../media/hdphoto2.wdp"/><Relationship Id="rId7" Type="http://schemas.openxmlformats.org/officeDocument/2006/relationships/image" Target="http://zu7l.com/upfiles/yhg36029.gif" TargetMode="External"/><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2.png"/><Relationship Id="rId5" Type="http://schemas.microsoft.com/office/2007/relationships/hdphoto" Target="../media/hdphoto3.wdp"/><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51.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25.png"/><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5" name="Rounded Rectangle 4"/>
          <p:cNvSpPr/>
          <p:nvPr/>
        </p:nvSpPr>
        <p:spPr>
          <a:xfrm>
            <a:off x="304800" y="228600"/>
            <a:ext cx="32004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400" b="1" dirty="0" smtClean="0"/>
              <a:t>الصحة النفسية</a:t>
            </a:r>
            <a:endParaRPr lang="ar-EG" sz="4400" b="1" dirty="0"/>
          </a:p>
        </p:txBody>
      </p:sp>
    </p:spTree>
    <p:extLst>
      <p:ext uri="{BB962C8B-B14F-4D97-AF65-F5344CB8AC3E}">
        <p14:creationId xmlns:p14="http://schemas.microsoft.com/office/powerpoint/2010/main" val="226413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14377"/>
            <a:ext cx="9144000" cy="6796177"/>
            <a:chOff x="0" y="-14377"/>
            <a:chExt cx="9144000" cy="6796177"/>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9144000" cy="6781800"/>
            </a:xfrm>
            <a:prstGeom prst="rect">
              <a:avLst/>
            </a:prstGeom>
          </p:spPr>
        </p:pic>
        <p:pic>
          <p:nvPicPr>
            <p:cNvPr id="7" name="صورة 135744"/>
            <p:cNvPicPr/>
            <p:nvPr/>
          </p:nvPicPr>
          <p:blipFill>
            <a:blip r:embed="rId4" cstate="print">
              <a:extLst>
                <a:ext uri="{28A0092B-C50C-407E-A947-70E740481C1C}">
                  <a14:useLocalDpi xmlns:a14="http://schemas.microsoft.com/office/drawing/2010/main" val="0"/>
                </a:ext>
              </a:extLst>
            </a:blip>
            <a:stretch>
              <a:fillRect/>
            </a:stretch>
          </p:blipFill>
          <p:spPr>
            <a:xfrm>
              <a:off x="304800" y="-14377"/>
              <a:ext cx="1718945" cy="1718945"/>
            </a:xfrm>
            <a:prstGeom prst="rect">
              <a:avLst/>
            </a:prstGeom>
          </p:spPr>
        </p:pic>
        <p:sp>
          <p:nvSpPr>
            <p:cNvPr id="8" name="Rectangle 7"/>
            <p:cNvSpPr/>
            <p:nvPr/>
          </p:nvSpPr>
          <p:spPr>
            <a:xfrm>
              <a:off x="1752600" y="1371600"/>
              <a:ext cx="6248400" cy="3279231"/>
            </a:xfrm>
            <a:prstGeom prst="rect">
              <a:avLst/>
            </a:prstGeom>
          </p:spPr>
          <p:txBody>
            <a:bodyPr wrap="square">
              <a:spAutoFit/>
            </a:bodyPr>
            <a:lstStyle/>
            <a:p>
              <a:pPr algn="r" rtl="1">
                <a:lnSpc>
                  <a:spcPct val="150000"/>
                </a:lnSpc>
                <a:spcAft>
                  <a:spcPts val="0"/>
                </a:spcAft>
              </a:pPr>
              <a:r>
                <a:rPr lang="ar-EG" sz="3200" b="1" dirty="0">
                  <a:solidFill>
                    <a:srgbClr val="2F5496"/>
                  </a:solidFill>
                  <a:latin typeface="Times New Roman"/>
                  <a:ea typeface="Calibri"/>
                </a:rPr>
                <a:t> </a:t>
              </a:r>
              <a:r>
                <a:rPr lang="ar-EG" b="1" dirty="0">
                  <a:solidFill>
                    <a:schemeClr val="tx1">
                      <a:lumMod val="95000"/>
                      <a:lumOff val="5000"/>
                    </a:schemeClr>
                  </a:solidFill>
                  <a:latin typeface="Times New Roman"/>
                  <a:ea typeface="Calibri"/>
                </a:rPr>
                <a:t>فتلك هي مقدمتي القاصرة في الصحة النفسية أحبو بها بجوار أساتذة وأطباء وعلماء يعرف القاصي والداني قدرهم، أقف بها متخبطا حائرا بينهم وأنا ذلك المسكين بينهم فبارك الله فيهم ونفعنا </a:t>
              </a:r>
              <a:r>
                <a:rPr lang="ar-EG" b="1" dirty="0" smtClean="0">
                  <a:solidFill>
                    <a:schemeClr val="tx1">
                      <a:lumMod val="95000"/>
                      <a:lumOff val="5000"/>
                    </a:schemeClr>
                  </a:solidFill>
                  <a:latin typeface="Times New Roman"/>
                  <a:ea typeface="Calibri"/>
                </a:rPr>
                <a:t>بعلمهم. فما </a:t>
              </a:r>
              <a:r>
                <a:rPr lang="ar-EG" b="1" dirty="0">
                  <a:solidFill>
                    <a:schemeClr val="tx1">
                      <a:lumMod val="95000"/>
                      <a:lumOff val="5000"/>
                    </a:schemeClr>
                  </a:solidFill>
                  <a:latin typeface="Times New Roman"/>
                  <a:ea typeface="Calibri"/>
                </a:rPr>
                <a:t>كان في مقدمتي القاصرة من نقص فذلك من نفسي الجاهلة التي لا ترتقي إلى منزلة الأكابر من العلماء، وما كان فيها من خير فذلك من فضل الله -سبحانه وتعالى-وأخيرا غفر الله لمن علمنا وفهمنا وجعله الله سببا في هدايتنا وغفر الله لنا ولكم وللناس أجمعين وصلى اللهم وسلم على سيدنا ومولانا محمد وعلى آله وصحبه أجمعين.</a:t>
              </a:r>
              <a:endParaRPr lang="en-US" sz="1050" b="1" dirty="0">
                <a:solidFill>
                  <a:schemeClr val="tx1">
                    <a:lumMod val="95000"/>
                    <a:lumOff val="5000"/>
                  </a:schemeClr>
                </a:solidFill>
                <a:ea typeface="Calibri"/>
              </a:endParaRPr>
            </a:p>
          </p:txBody>
        </p:sp>
      </p:grpSp>
      <p:sp>
        <p:nvSpPr>
          <p:cNvPr id="2" name="Rectangle 1"/>
          <p:cNvSpPr/>
          <p:nvPr/>
        </p:nvSpPr>
        <p:spPr>
          <a:xfrm>
            <a:off x="5273203" y="596628"/>
            <a:ext cx="1045478" cy="854080"/>
          </a:xfrm>
          <a:prstGeom prst="rect">
            <a:avLst/>
          </a:prstGeom>
        </p:spPr>
        <p:txBody>
          <a:bodyPr wrap="none">
            <a:spAutoFit/>
          </a:bodyPr>
          <a:lstStyle/>
          <a:p>
            <a:pPr algn="ctr" rtl="1" fontAlgn="base" hangingPunct="0">
              <a:lnSpc>
                <a:spcPct val="150000"/>
              </a:lnSpc>
              <a:spcBef>
                <a:spcPts val="600"/>
              </a:spcBef>
              <a:spcAft>
                <a:spcPts val="0"/>
              </a:spcAft>
              <a:tabLst>
                <a:tab pos="1214755" algn="l"/>
                <a:tab pos="2637155" algn="ctr"/>
              </a:tabLst>
            </a:pPr>
            <a:r>
              <a:rPr lang="ar-SA" sz="3600" b="1" u="sng" dirty="0">
                <a:solidFill>
                  <a:srgbClr val="002060"/>
                </a:solidFill>
                <a:ea typeface="Times New Roman"/>
                <a:cs typeface="Traditional Arabic"/>
              </a:rPr>
              <a:t>مقدمة:</a:t>
            </a:r>
            <a:endParaRPr lang="en-US" sz="1200" dirty="0">
              <a:solidFill>
                <a:srgbClr val="002060"/>
              </a:solidFill>
              <a:ea typeface="Calibri"/>
              <a:cs typeface="Arial"/>
            </a:endParaRPr>
          </a:p>
        </p:txBody>
      </p:sp>
    </p:spTree>
    <p:extLst>
      <p:ext uri="{BB962C8B-B14F-4D97-AF65-F5344CB8AC3E}">
        <p14:creationId xmlns:p14="http://schemas.microsoft.com/office/powerpoint/2010/main" val="1734166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خلفيات بوربوينت مجانية 2020 • تطبيق رفي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7"/>
            <a:ext cx="9144000" cy="68500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71600" y="762000"/>
            <a:ext cx="6629400" cy="4862870"/>
          </a:xfrm>
          <a:prstGeom prst="rect">
            <a:avLst/>
          </a:prstGeom>
        </p:spPr>
        <p:txBody>
          <a:bodyPr wrap="square">
            <a:spAutoFit/>
          </a:bodyPr>
          <a:lstStyle/>
          <a:p>
            <a:pPr algn="just" rtl="1" fontAlgn="base" hangingPunct="0">
              <a:lnSpc>
                <a:spcPct val="150000"/>
              </a:lnSpc>
              <a:spcBef>
                <a:spcPts val="600"/>
              </a:spcBef>
              <a:spcAft>
                <a:spcPts val="0"/>
              </a:spcAft>
              <a:tabLst>
                <a:tab pos="1214755" algn="l"/>
                <a:tab pos="2637155" algn="ctr"/>
              </a:tabLst>
            </a:pPr>
            <a:r>
              <a:rPr lang="ar-SA" sz="2000" b="1" dirty="0">
                <a:solidFill>
                  <a:srgbClr val="0D0D0D"/>
                </a:solidFill>
                <a:ea typeface="Times New Roman"/>
                <a:cs typeface="Traditional Arabic"/>
              </a:rPr>
              <a:t>وقد كانت تلك مقدمتي في الصحة النفسية فقد استفتحتها بما يلي: </a:t>
            </a:r>
            <a:endParaRPr lang="en-US" sz="1050" dirty="0">
              <a:ea typeface="Calibri"/>
              <a:cs typeface="Arial"/>
            </a:endParaRPr>
          </a:p>
          <a:p>
            <a:pPr marL="342900" lvl="0" indent="-342900" algn="just" rtl="1" fontAlgn="base" hangingPunct="0">
              <a:lnSpc>
                <a:spcPct val="150000"/>
              </a:lnSpc>
              <a:spcBef>
                <a:spcPts val="600"/>
              </a:spcBef>
              <a:spcAft>
                <a:spcPts val="0"/>
              </a:spcAft>
              <a:buClr>
                <a:srgbClr val="FF0000"/>
              </a:buClr>
              <a:buSzPts val="2000"/>
              <a:buFont typeface="Wingdings"/>
              <a:buChar char=""/>
              <a:tabLst>
                <a:tab pos="1214755" algn="l"/>
                <a:tab pos="2637155" algn="ctr"/>
              </a:tabLst>
            </a:pPr>
            <a:r>
              <a:rPr lang="ar-SA" sz="2000" b="1" dirty="0">
                <a:solidFill>
                  <a:srgbClr val="0D0D0D"/>
                </a:solidFill>
                <a:ea typeface="Times New Roman"/>
                <a:cs typeface="Traditional Arabic"/>
              </a:rPr>
              <a:t>الفصل الأول: أنماط الشخصية وكيفية التعامل مع كل نمط.</a:t>
            </a:r>
            <a:endParaRPr lang="en-US" sz="1050" dirty="0">
              <a:ea typeface="Calibri"/>
              <a:cs typeface="Arial"/>
            </a:endParaRPr>
          </a:p>
          <a:p>
            <a:pPr marL="342900" lvl="0" indent="-342900" algn="just" rtl="1" fontAlgn="base" hangingPunct="0">
              <a:lnSpc>
                <a:spcPct val="150000"/>
              </a:lnSpc>
              <a:spcBef>
                <a:spcPts val="600"/>
              </a:spcBef>
              <a:spcAft>
                <a:spcPts val="0"/>
              </a:spcAft>
              <a:buClr>
                <a:srgbClr val="FF0000"/>
              </a:buClr>
              <a:buSzPts val="2000"/>
              <a:buFont typeface="Wingdings"/>
              <a:buChar char=""/>
              <a:tabLst>
                <a:tab pos="1214755" algn="l"/>
                <a:tab pos="2637155" algn="ctr"/>
              </a:tabLst>
            </a:pPr>
            <a:r>
              <a:rPr lang="ar-SA" sz="2000" b="1" dirty="0">
                <a:solidFill>
                  <a:srgbClr val="0D0D0D"/>
                </a:solidFill>
                <a:ea typeface="Times New Roman"/>
                <a:cs typeface="Traditional Arabic"/>
              </a:rPr>
              <a:t>الفصل الثاني: الفرق بين الاضطراب النفسي واضطراب الشخصية.</a:t>
            </a:r>
            <a:endParaRPr lang="en-US" sz="1050" dirty="0">
              <a:ea typeface="Calibri"/>
              <a:cs typeface="Arial"/>
            </a:endParaRPr>
          </a:p>
          <a:p>
            <a:pPr marL="342900" lvl="0" indent="-342900" algn="just" rtl="1" fontAlgn="base" hangingPunct="0">
              <a:lnSpc>
                <a:spcPct val="150000"/>
              </a:lnSpc>
              <a:spcBef>
                <a:spcPts val="600"/>
              </a:spcBef>
              <a:spcAft>
                <a:spcPts val="0"/>
              </a:spcAft>
              <a:buClr>
                <a:srgbClr val="FF0000"/>
              </a:buClr>
              <a:buSzPts val="2000"/>
              <a:buFont typeface="Wingdings"/>
              <a:buChar char=""/>
              <a:tabLst>
                <a:tab pos="1214755" algn="l"/>
                <a:tab pos="2637155" algn="ctr"/>
              </a:tabLst>
            </a:pPr>
            <a:r>
              <a:rPr lang="ar-SA" sz="2000" b="1" dirty="0">
                <a:solidFill>
                  <a:srgbClr val="0D0D0D"/>
                </a:solidFill>
                <a:ea typeface="Times New Roman"/>
                <a:cs typeface="Traditional Arabic"/>
              </a:rPr>
              <a:t>الفصل الثالث: الوسواس القهري: ما هي أعراضه وطرق علاجه؟</a:t>
            </a:r>
            <a:endParaRPr lang="en-US" sz="1050" dirty="0">
              <a:ea typeface="Calibri"/>
              <a:cs typeface="Arial"/>
            </a:endParaRPr>
          </a:p>
          <a:p>
            <a:pPr marL="342900" lvl="0" indent="-342900" algn="just" rtl="1" fontAlgn="base" hangingPunct="0">
              <a:lnSpc>
                <a:spcPct val="150000"/>
              </a:lnSpc>
              <a:spcBef>
                <a:spcPts val="600"/>
              </a:spcBef>
              <a:spcAft>
                <a:spcPts val="0"/>
              </a:spcAft>
              <a:buClr>
                <a:srgbClr val="FF0000"/>
              </a:buClr>
              <a:buSzPts val="2000"/>
              <a:buFont typeface="Wingdings"/>
              <a:buChar char=""/>
              <a:tabLst>
                <a:tab pos="1214755" algn="l"/>
                <a:tab pos="2637155" algn="ctr"/>
              </a:tabLst>
            </a:pPr>
            <a:r>
              <a:rPr lang="ar-SA" sz="2000" b="1" dirty="0">
                <a:solidFill>
                  <a:srgbClr val="0D0D0D"/>
                </a:solidFill>
                <a:ea typeface="Times New Roman"/>
                <a:cs typeface="Traditional Arabic"/>
              </a:rPr>
              <a:t>الفصل الرابع: الصحة النفسية.</a:t>
            </a:r>
            <a:endParaRPr lang="en-US" sz="1050" dirty="0">
              <a:ea typeface="Calibri"/>
              <a:cs typeface="Arial"/>
            </a:endParaRPr>
          </a:p>
          <a:p>
            <a:pPr marL="342900" lvl="0" indent="-342900" algn="just" rtl="1" fontAlgn="base" hangingPunct="0">
              <a:lnSpc>
                <a:spcPct val="150000"/>
              </a:lnSpc>
              <a:spcBef>
                <a:spcPts val="600"/>
              </a:spcBef>
              <a:spcAft>
                <a:spcPts val="0"/>
              </a:spcAft>
              <a:buClr>
                <a:srgbClr val="FF0000"/>
              </a:buClr>
              <a:buSzPts val="2000"/>
              <a:buFont typeface="Wingdings"/>
              <a:buChar char=""/>
              <a:tabLst>
                <a:tab pos="1214755" algn="l"/>
                <a:tab pos="2637155" algn="ctr"/>
              </a:tabLst>
            </a:pPr>
            <a:r>
              <a:rPr lang="ar-SA" sz="2000" b="1" dirty="0">
                <a:solidFill>
                  <a:srgbClr val="0D0D0D"/>
                </a:solidFill>
                <a:ea typeface="Times New Roman"/>
                <a:cs typeface="Traditional Arabic"/>
              </a:rPr>
              <a:t>الفصل الخامس: مدخل الى نظريات الصحة النفسية.</a:t>
            </a:r>
            <a:endParaRPr lang="en-US" sz="1050" dirty="0">
              <a:ea typeface="Calibri"/>
              <a:cs typeface="Arial"/>
            </a:endParaRPr>
          </a:p>
          <a:p>
            <a:pPr marL="342900" lvl="0" indent="-342900" algn="just" rtl="1" fontAlgn="base" hangingPunct="0">
              <a:lnSpc>
                <a:spcPct val="150000"/>
              </a:lnSpc>
              <a:spcBef>
                <a:spcPts val="600"/>
              </a:spcBef>
              <a:spcAft>
                <a:spcPts val="0"/>
              </a:spcAft>
              <a:buClr>
                <a:srgbClr val="FF0000"/>
              </a:buClr>
              <a:buSzPts val="2000"/>
              <a:buFont typeface="Wingdings"/>
              <a:buChar char=""/>
              <a:tabLst>
                <a:tab pos="1214755" algn="l"/>
                <a:tab pos="2637155" algn="ctr"/>
              </a:tabLst>
            </a:pPr>
            <a:r>
              <a:rPr lang="ar-SA" sz="2000" b="1" dirty="0">
                <a:solidFill>
                  <a:srgbClr val="0D0D0D"/>
                </a:solidFill>
                <a:ea typeface="Times New Roman"/>
                <a:cs typeface="Traditional Arabic"/>
              </a:rPr>
              <a:t>الفصل السادس: نظريات الصحة النفسية.</a:t>
            </a:r>
            <a:endParaRPr lang="en-US" sz="1050" dirty="0">
              <a:ea typeface="Calibri"/>
              <a:cs typeface="Arial"/>
            </a:endParaRPr>
          </a:p>
          <a:p>
            <a:pPr marL="342900" lvl="0" indent="-342900" algn="just" rtl="1" fontAlgn="base" hangingPunct="0">
              <a:lnSpc>
                <a:spcPct val="150000"/>
              </a:lnSpc>
              <a:spcBef>
                <a:spcPts val="600"/>
              </a:spcBef>
              <a:spcAft>
                <a:spcPts val="0"/>
              </a:spcAft>
              <a:buClr>
                <a:srgbClr val="FF0000"/>
              </a:buClr>
              <a:buSzPts val="2000"/>
              <a:buFont typeface="Wingdings"/>
              <a:buChar char=""/>
              <a:tabLst>
                <a:tab pos="1214755" algn="l"/>
                <a:tab pos="2637155" algn="ctr"/>
              </a:tabLst>
            </a:pPr>
            <a:r>
              <a:rPr lang="ar-SA" sz="2000" b="1" dirty="0">
                <a:solidFill>
                  <a:srgbClr val="0D0D0D"/>
                </a:solidFill>
                <a:ea typeface="Times New Roman"/>
                <a:cs typeface="Traditional Arabic"/>
              </a:rPr>
              <a:t>الفصل السابع: الصحة النفسية ودلالاتها.</a:t>
            </a:r>
            <a:endParaRPr lang="en-US" sz="1050" dirty="0">
              <a:ea typeface="Calibri"/>
              <a:cs typeface="Arial"/>
            </a:endParaRPr>
          </a:p>
          <a:p>
            <a:pPr marL="342900" lvl="0" indent="-342900" algn="just" rtl="1" fontAlgn="base" hangingPunct="0">
              <a:lnSpc>
                <a:spcPct val="150000"/>
              </a:lnSpc>
              <a:spcBef>
                <a:spcPts val="600"/>
              </a:spcBef>
              <a:spcAft>
                <a:spcPts val="0"/>
              </a:spcAft>
              <a:buClr>
                <a:srgbClr val="FF0000"/>
              </a:buClr>
              <a:buSzPts val="2000"/>
              <a:buFont typeface="Wingdings"/>
              <a:buChar char=""/>
              <a:tabLst>
                <a:tab pos="1214755" algn="l"/>
                <a:tab pos="2637155" algn="ctr"/>
              </a:tabLst>
            </a:pPr>
            <a:r>
              <a:rPr lang="ar-SA" sz="2000" b="1" dirty="0">
                <a:solidFill>
                  <a:srgbClr val="0D0D0D"/>
                </a:solidFill>
                <a:ea typeface="Times New Roman"/>
                <a:cs typeface="Traditional Arabic"/>
              </a:rPr>
              <a:t>الفصل الثامن: مناهج الصحة النفسية.</a:t>
            </a:r>
            <a:endParaRPr lang="en-US" sz="1050" dirty="0">
              <a:ea typeface="Calibri"/>
              <a:cs typeface="Arial"/>
            </a:endParaRPr>
          </a:p>
        </p:txBody>
      </p:sp>
    </p:spTree>
    <p:extLst>
      <p:ext uri="{BB962C8B-B14F-4D97-AF65-F5344CB8AC3E}">
        <p14:creationId xmlns:p14="http://schemas.microsoft.com/office/powerpoint/2010/main" val="1452087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1712913"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الأولي</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5" name="Text Box 9"/>
          <p:cNvSpPr txBox="1"/>
          <p:nvPr/>
        </p:nvSpPr>
        <p:spPr>
          <a:xfrm>
            <a:off x="3733800" y="3907766"/>
            <a:ext cx="5189220" cy="1066800"/>
          </a:xfrm>
          <a:prstGeom prst="rect">
            <a:avLst/>
          </a:prstGeom>
          <a:noFill/>
          <a:ln>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algn="ctr" rtl="1" fontAlgn="base" hangingPunct="0">
              <a:lnSpc>
                <a:spcPct val="150000"/>
              </a:lnSpc>
              <a:spcBef>
                <a:spcPts val="600"/>
              </a:spcBef>
              <a:spcAft>
                <a:spcPts val="0"/>
              </a:spcAft>
              <a:tabLst>
                <a:tab pos="1214755" algn="l"/>
                <a:tab pos="2637155" algn="ctr"/>
              </a:tabLst>
            </a:pPr>
            <a:r>
              <a:rPr lang="ar-SA" sz="3200" b="1"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a:ea typeface="Times New Roman"/>
                <a:cs typeface="Traditional Arabic"/>
              </a:rPr>
              <a:t>أنماط الشخصية وكيفية التعامل مع كل نمط.</a:t>
            </a:r>
            <a:endParaRPr lang="en-US" sz="800" dirty="0">
              <a:effectLst/>
              <a:latin typeface="Calibri"/>
              <a:ea typeface="Calibri"/>
              <a:cs typeface="Arial"/>
            </a:endParaRPr>
          </a:p>
        </p:txBody>
      </p:sp>
    </p:spTree>
    <p:extLst>
      <p:ext uri="{BB962C8B-B14F-4D97-AF65-F5344CB8AC3E}">
        <p14:creationId xmlns:p14="http://schemas.microsoft.com/office/powerpoint/2010/main" val="36290912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458200" cy="4832092"/>
          </a:xfrm>
          <a:prstGeom prst="rect">
            <a:avLst/>
          </a:prstGeom>
        </p:spPr>
        <p:txBody>
          <a:bodyPr wrap="square">
            <a:spAutoFit/>
          </a:bodyPr>
          <a:lstStyle/>
          <a:p>
            <a:pPr algn="ctr" rtl="1" fontAlgn="base" hangingPunct="0">
              <a:lnSpc>
                <a:spcPct val="150000"/>
              </a:lnSpc>
              <a:spcBef>
                <a:spcPts val="600"/>
              </a:spcBef>
              <a:spcAft>
                <a:spcPts val="0"/>
              </a:spcAft>
              <a:tabLst>
                <a:tab pos="1214755" algn="l"/>
                <a:tab pos="2637155" algn="ctr"/>
              </a:tabLst>
            </a:pPr>
            <a:r>
              <a:rPr lang="ar-SA" sz="2400" b="1" u="dbl" dirty="0">
                <a:solidFill>
                  <a:srgbClr val="0070C0"/>
                </a:solidFill>
                <a:ea typeface="Times New Roman"/>
                <a:cs typeface="Traditional Arabic"/>
              </a:rPr>
              <a:t>أنماط الشخصية وكيفية التعامل مع كل نمط</a:t>
            </a:r>
            <a:endParaRPr lang="en-US" sz="2400" dirty="0">
              <a:ea typeface="Calibri"/>
              <a:cs typeface="Arial"/>
            </a:endParaRPr>
          </a:p>
          <a:p>
            <a:pPr algn="ctr" rtl="1" fontAlgn="base" hangingPunct="0">
              <a:lnSpc>
                <a:spcPct val="150000"/>
              </a:lnSpc>
              <a:spcBef>
                <a:spcPts val="600"/>
              </a:spcBef>
              <a:spcAft>
                <a:spcPts val="0"/>
              </a:spcAft>
            </a:pPr>
            <a:r>
              <a:rPr lang="en-US" sz="2400" b="1" i="1" u="sng" dirty="0">
                <a:solidFill>
                  <a:srgbClr val="0D0D0D"/>
                </a:solidFill>
                <a:latin typeface="Traditional Arabic"/>
                <a:ea typeface="Times New Roman"/>
                <a:cs typeface="Arial"/>
              </a:rPr>
              <a:t>·~-.¸¸,.-~*</a:t>
            </a:r>
            <a:r>
              <a:rPr lang="ar-SA" sz="2400" b="1" i="1" u="sng" dirty="0">
                <a:solidFill>
                  <a:srgbClr val="0D0D0D"/>
                </a:solidFill>
                <a:ea typeface="Times New Roman"/>
                <a:cs typeface="Traditional Arabic"/>
              </a:rPr>
              <a:t>الإنسان الودود ذو الشخصية البسيطة *·~-.¸¸,-~*</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 - هادئ وبشوش وتتميز أعصابه بالاسترخاء -طيب القلب ويرحب بزواره ومقبول من الآخرين -لديه الشعور بالأمان -يثق بالناس ويثق أيضاً بنفسه -يرغب في سماع الإطراء من الآخرين -حسن المعاملة والمعشر وكثير المرح -يتحاشى الحديث حول العمل -يرى نفسه بخير والآخرين بخير أيضا</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FF0000"/>
                </a:solidFill>
                <a:ea typeface="Times New Roman"/>
                <a:cs typeface="Traditional Arabic"/>
              </a:rPr>
              <a:t>كيف نتعامل معه؟ </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 قابله باحترام وحافظ على الإصغاء الجيد -المحافظة على مناقشة الموضوع المطروح وعدم الخروج عنه -حاول العمل على توجيه الحديث إلى الهدف المنشود -تصرّف بجدية عند الحاجة</a:t>
            </a:r>
            <a:endParaRPr lang="en-US" sz="2400" dirty="0">
              <a:ea typeface="Calibri"/>
              <a:cs typeface="Aria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5004620"/>
            <a:ext cx="3181350" cy="1714500"/>
          </a:xfrm>
          <a:prstGeom prst="ellipse">
            <a:avLst/>
          </a:prstGeom>
          <a:ln>
            <a:noFill/>
          </a:ln>
          <a:effectLst>
            <a:softEdge rad="112500"/>
          </a:effectLst>
        </p:spPr>
      </p:pic>
    </p:spTree>
    <p:extLst>
      <p:ext uri="{BB962C8B-B14F-4D97-AF65-F5344CB8AC3E}">
        <p14:creationId xmlns:p14="http://schemas.microsoft.com/office/powerpoint/2010/main" val="204558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9626" y="228600"/>
            <a:ext cx="8382000" cy="4755148"/>
          </a:xfrm>
          <a:prstGeom prst="rect">
            <a:avLst/>
          </a:prstGeom>
        </p:spPr>
        <p:txBody>
          <a:bodyPr wrap="square">
            <a:spAutoFit/>
          </a:bodyPr>
          <a:lstStyle/>
          <a:p>
            <a:pPr algn="ctr" rtl="1" fontAlgn="base" hangingPunct="0">
              <a:lnSpc>
                <a:spcPct val="150000"/>
              </a:lnSpc>
              <a:spcBef>
                <a:spcPts val="600"/>
              </a:spcBef>
              <a:spcAft>
                <a:spcPts val="0"/>
              </a:spcAft>
            </a:pPr>
            <a:r>
              <a:rPr lang="en-US" sz="2400" b="1" i="1" u="sng" dirty="0">
                <a:solidFill>
                  <a:srgbClr val="31849B"/>
                </a:solidFill>
                <a:latin typeface="Traditional Arabic"/>
                <a:ea typeface="Times New Roman"/>
                <a:cs typeface="Arial"/>
              </a:rPr>
              <a:t>·~-.¸¸,.-~*</a:t>
            </a:r>
            <a:r>
              <a:rPr lang="ar-SA" sz="2400" b="1" i="1" u="sng" dirty="0">
                <a:solidFill>
                  <a:srgbClr val="31849B"/>
                </a:solidFill>
                <a:ea typeface="Times New Roman"/>
                <a:cs typeface="Traditional Arabic"/>
              </a:rPr>
              <a:t>الشخص المتردد *·~-.¸¸,.-~*</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 يفتقر إلى الثقة بنفسه -تظهر عليه علامات الخجل والقلق -تتصف مواقفه غالباً بالتردد -يجد صعوبة في اتخاذ القرار -يضيع وسط البدائل العديدة -يميل للاعتماد على اللوائح والأنظمة -كثير الوعود ولا يهتم بالوقت -يطلب المزيد من المعلومات والتأكيدات -يرى نفسه أنه ليس بخير والآخرين بخير </a:t>
            </a:r>
            <a:r>
              <a:rPr lang="ar-EG" sz="2400" b="1" dirty="0" smtClean="0">
                <a:solidFill>
                  <a:srgbClr val="0D0D0D"/>
                </a:solidFill>
                <a:ea typeface="Times New Roman"/>
                <a:cs typeface="Traditional Arabic"/>
              </a:rPr>
              <a:t>.</a:t>
            </a:r>
            <a:endParaRPr lang="en-US" sz="2400" dirty="0">
              <a:ea typeface="Calibri"/>
              <a:cs typeface="Arial"/>
            </a:endParaRPr>
          </a:p>
          <a:p>
            <a:pPr algn="ctr" rtl="1" fontAlgn="base" hangingPunct="0">
              <a:lnSpc>
                <a:spcPct val="150000"/>
              </a:lnSpc>
              <a:spcBef>
                <a:spcPts val="600"/>
              </a:spcBef>
              <a:spcAft>
                <a:spcPts val="0"/>
              </a:spcAft>
            </a:pPr>
            <a:r>
              <a:rPr lang="en-US" sz="2400" b="1" i="1" u="sng" dirty="0" smtClean="0">
                <a:solidFill>
                  <a:srgbClr val="31849B"/>
                </a:solidFill>
                <a:latin typeface="Traditional Arabic"/>
                <a:ea typeface="Times New Roman"/>
                <a:cs typeface="Arial"/>
              </a:rPr>
              <a:t>·~-.¸¸,.-~*</a:t>
            </a:r>
            <a:r>
              <a:rPr lang="ar-SA" sz="2400" b="1" i="1" u="sng" dirty="0">
                <a:solidFill>
                  <a:srgbClr val="31849B"/>
                </a:solidFill>
                <a:ea typeface="Times New Roman"/>
                <a:cs typeface="Traditional Arabic"/>
              </a:rPr>
              <a:t>الشخص العنيد *·~-.¸¸,.-~*</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 يتجاهل وجهة نظرك ولا يرغب في الاستماع إليها -يرفض الحقائق الثابتة ليظهر درجة عناده -صلب، قاس في تعامله -ليس لديه احترام للآخرين ويحاول </a:t>
            </a:r>
            <a:r>
              <a:rPr lang="ar-SA" sz="2400" b="1" dirty="0" smtClean="0">
                <a:solidFill>
                  <a:srgbClr val="0D0D0D"/>
                </a:solidFill>
                <a:ea typeface="Times New Roman"/>
                <a:cs typeface="Traditional Arabic"/>
              </a:rPr>
              <a:t>النيل</a:t>
            </a:r>
            <a:r>
              <a:rPr lang="ar-EG" sz="2400" dirty="0" smtClean="0">
                <a:ea typeface="Times New Roman"/>
                <a:cs typeface="Arial"/>
              </a:rPr>
              <a:t>.</a:t>
            </a:r>
            <a:endParaRPr lang="en-US" sz="24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4800600"/>
            <a:ext cx="2466975" cy="18478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45583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6238" y="228600"/>
            <a:ext cx="8305800" cy="5309146"/>
          </a:xfrm>
          <a:prstGeom prst="rect">
            <a:avLst/>
          </a:prstGeom>
        </p:spPr>
        <p:txBody>
          <a:bodyPr wrap="square">
            <a:spAutoFit/>
          </a:bodyPr>
          <a:lstStyle/>
          <a:p>
            <a:pPr algn="ctr" rtl="1" fontAlgn="base" hangingPunct="0">
              <a:lnSpc>
                <a:spcPct val="150000"/>
              </a:lnSpc>
              <a:spcBef>
                <a:spcPts val="600"/>
              </a:spcBef>
              <a:spcAft>
                <a:spcPts val="0"/>
              </a:spcAft>
            </a:pPr>
            <a:r>
              <a:rPr lang="en-US" sz="2400" b="1" i="1" u="sng" dirty="0">
                <a:solidFill>
                  <a:srgbClr val="31849B"/>
                </a:solidFill>
                <a:latin typeface="Traditional Arabic"/>
                <a:ea typeface="Times New Roman"/>
                <a:cs typeface="Arial"/>
              </a:rPr>
              <a:t>·~-.¸¸,.-~*</a:t>
            </a:r>
            <a:r>
              <a:rPr lang="ar-SA" sz="2400" b="1" i="1" u="sng" dirty="0">
                <a:solidFill>
                  <a:srgbClr val="31849B"/>
                </a:solidFill>
                <a:ea typeface="Times New Roman"/>
                <a:cs typeface="Traditional Arabic"/>
              </a:rPr>
              <a:t>الشخص الخشن *·~-.¸¸,.-~*</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 قاسي في تعامله حتى أنه يقسو على نفسه أحياناً -لا يحاول تفهم مشاعر الآخرين لأنه لا يثق بهم -يكثر من مقاطعة الآخرين بطريقة تظهر تصلبه برأيه - يحاول أن يترك لدى الآخرين انطباعا بأهميته - مغرور في نفسه لدرجة أن الآخرين لا يقبلوه - لديه القدرة على المناقشة مع التصميم على وجهة نظره - يرى نفسه أنه بخير و لكن الآخرين ليسوا </a:t>
            </a:r>
            <a:r>
              <a:rPr lang="ar-SA" sz="2400" b="1" dirty="0" smtClean="0">
                <a:solidFill>
                  <a:srgbClr val="0D0D0D"/>
                </a:solidFill>
                <a:ea typeface="Times New Roman"/>
                <a:cs typeface="Traditional Arabic"/>
              </a:rPr>
              <a:t>بخير</a:t>
            </a:r>
            <a:endParaRPr lang="en-US" sz="2400" dirty="0">
              <a:ea typeface="Calibri"/>
              <a:cs typeface="Arial"/>
            </a:endParaRPr>
          </a:p>
          <a:p>
            <a:pPr algn="ctr" rtl="1" fontAlgn="base" hangingPunct="0">
              <a:lnSpc>
                <a:spcPct val="150000"/>
              </a:lnSpc>
              <a:spcBef>
                <a:spcPts val="600"/>
              </a:spcBef>
              <a:spcAft>
                <a:spcPts val="0"/>
              </a:spcAft>
            </a:pPr>
            <a:r>
              <a:rPr lang="en-US" sz="2400" b="1" i="1" u="sng" dirty="0">
                <a:solidFill>
                  <a:srgbClr val="31849B"/>
                </a:solidFill>
                <a:latin typeface="Traditional Arabic"/>
                <a:ea typeface="Times New Roman"/>
                <a:cs typeface="Arial"/>
              </a:rPr>
              <a:t>·~-.¸¸,.-~*</a:t>
            </a:r>
            <a:r>
              <a:rPr lang="ar-SA" sz="2400" b="1" i="1" u="sng" dirty="0">
                <a:solidFill>
                  <a:srgbClr val="31849B"/>
                </a:solidFill>
                <a:ea typeface="Times New Roman"/>
                <a:cs typeface="Traditional Arabic"/>
              </a:rPr>
              <a:t>الشخص الثرثار *·~-.¸¸,.-~*</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 كثير الكلام و يتحدث عن كل شيء و في كل شيء - يعتقد أنه مهم - يمكن ملاحظة رغبته في التعالي إلا أنه أضعف مما تتوقع - يتكلم عن كل شيء باستثناء الموضوع المطروح للبحث - يقع في الأخطاء العديدة - واسع الخيال ليثبت وجهة </a:t>
            </a:r>
            <a:r>
              <a:rPr lang="ar-SA" sz="2400" b="1" dirty="0" smtClean="0">
                <a:solidFill>
                  <a:srgbClr val="0D0D0D"/>
                </a:solidFill>
                <a:ea typeface="Times New Roman"/>
                <a:cs typeface="Traditional Arabic"/>
              </a:rPr>
              <a:t>نظره</a:t>
            </a:r>
            <a:endParaRPr lang="en-US" sz="24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029200"/>
            <a:ext cx="2600325" cy="1676400"/>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382000" cy="5309146"/>
          </a:xfrm>
          <a:prstGeom prst="rect">
            <a:avLst/>
          </a:prstGeom>
        </p:spPr>
        <p:txBody>
          <a:bodyPr wrap="square">
            <a:spAutoFit/>
          </a:bodyPr>
          <a:lstStyle/>
          <a:p>
            <a:pPr algn="ctr" rtl="1" fontAlgn="base" hangingPunct="0">
              <a:lnSpc>
                <a:spcPct val="150000"/>
              </a:lnSpc>
              <a:spcBef>
                <a:spcPts val="600"/>
              </a:spcBef>
              <a:spcAft>
                <a:spcPts val="0"/>
              </a:spcAft>
            </a:pPr>
            <a:r>
              <a:rPr lang="en-US" sz="2400" b="1" i="1" u="sng" dirty="0">
                <a:solidFill>
                  <a:srgbClr val="31849B"/>
                </a:solidFill>
                <a:latin typeface="Traditional Arabic"/>
                <a:ea typeface="Times New Roman"/>
                <a:cs typeface="Arial"/>
              </a:rPr>
              <a:t>·~-,.-~*</a:t>
            </a:r>
            <a:r>
              <a:rPr lang="ar-SA" sz="2400" b="1" i="1" u="sng" dirty="0">
                <a:solidFill>
                  <a:srgbClr val="31849B"/>
                </a:solidFill>
                <a:ea typeface="Times New Roman"/>
                <a:cs typeface="Traditional Arabic"/>
              </a:rPr>
              <a:t>الشخص الذي تتصف ردود فعله بالبطء و البرود *·.-~*</a:t>
            </a:r>
            <a:r>
              <a:rPr lang="ar-SA" sz="2400" b="1" dirty="0">
                <a:solidFill>
                  <a:srgbClr val="31849B"/>
                </a:solidFill>
                <a:ea typeface="Times New Roman"/>
                <a:cs typeface="Traditional Arabic"/>
              </a:rPr>
              <a:t> </a:t>
            </a:r>
            <a:endParaRPr lang="en-US" sz="2400" b="1" dirty="0" smtClean="0">
              <a:solidFill>
                <a:srgbClr val="31849B"/>
              </a:solidFill>
              <a:ea typeface="Times New Roman"/>
              <a:cs typeface="Traditional Arabic"/>
            </a:endParaRPr>
          </a:p>
          <a:p>
            <a:pPr algn="just" rtl="1" fontAlgn="base" hangingPunct="0">
              <a:lnSpc>
                <a:spcPct val="150000"/>
              </a:lnSpc>
              <a:spcBef>
                <a:spcPts val="600"/>
              </a:spcBef>
              <a:spcAft>
                <a:spcPts val="0"/>
              </a:spcAft>
            </a:pPr>
            <a:r>
              <a:rPr lang="ar-SA" sz="2400" b="1" dirty="0" smtClean="0">
                <a:solidFill>
                  <a:srgbClr val="0D0D0D"/>
                </a:solidFill>
                <a:ea typeface="Times New Roman"/>
                <a:cs typeface="Traditional Arabic"/>
              </a:rPr>
              <a:t>يتميز </a:t>
            </a:r>
            <a:r>
              <a:rPr lang="ar-SA" sz="2400" b="1" dirty="0">
                <a:solidFill>
                  <a:srgbClr val="0D0D0D"/>
                </a:solidFill>
                <a:ea typeface="Times New Roman"/>
                <a:cs typeface="Traditional Arabic"/>
              </a:rPr>
              <a:t>بالبرود و يصعب التفاهم معه - يتميز بدرجة عالية من الإصغاء و يتفهم المعلومات - لا يرغب في الإعتراض على الأفكار المعروضة - يتهرب من الإجابة على الأسئلة الموجهة إليه - لا يميل للآخرين فهو غير عاطفي</a:t>
            </a:r>
            <a:endParaRPr lang="en-US" sz="2400" dirty="0">
              <a:ea typeface="Calibri"/>
              <a:cs typeface="Arial"/>
            </a:endParaRPr>
          </a:p>
          <a:p>
            <a:pPr algn="ctr" rtl="1" fontAlgn="base" hangingPunct="0">
              <a:lnSpc>
                <a:spcPct val="150000"/>
              </a:lnSpc>
              <a:spcBef>
                <a:spcPts val="600"/>
              </a:spcBef>
              <a:spcAft>
                <a:spcPts val="0"/>
              </a:spcAft>
            </a:pPr>
            <a:r>
              <a:rPr lang="en-US" sz="2400" b="1" i="1" u="sng" dirty="0" smtClean="0">
                <a:solidFill>
                  <a:srgbClr val="31849B"/>
                </a:solidFill>
                <a:latin typeface="Traditional Arabic"/>
                <a:ea typeface="Times New Roman"/>
                <a:cs typeface="Arial"/>
              </a:rPr>
              <a:t>·~-.¸¸,.-~*</a:t>
            </a:r>
            <a:r>
              <a:rPr lang="ar-SA" sz="2400" b="1" i="1" u="sng" dirty="0">
                <a:solidFill>
                  <a:srgbClr val="31849B"/>
                </a:solidFill>
                <a:ea typeface="Times New Roman"/>
                <a:cs typeface="Traditional Arabic"/>
              </a:rPr>
              <a:t>الشخصية المعارضة دائما *·~-.¸¸,.-~*</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لا يبالي بالآخرين لدرجة أنه يترك أثراً سيئاً لديهم - يفتقر إلى الثقة لذا تجده سلبياً في طرح وجهات نظره - تقليدي و لا تغريه الأفكار الجديدة و يصعب حثه على ذلك - لا مكان للخيال عنده فهو شخصية غير مجددة - عنيد ، صلب ، يضع الكثير من الإعتراضات - يذكر كثيراً تاريخه الماضي - يلتزم باللوائح و الأنظمة المرعية نصاً لا روحاً - لا يميل للمخاطرة خوفاً من الفشل</a:t>
            </a:r>
            <a:endParaRPr lang="en-US" sz="24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5334000"/>
            <a:ext cx="2800350" cy="1387828"/>
          </a:xfrm>
          <a:prstGeom prst="rect">
            <a:avLst/>
          </a:prstGeom>
          <a:ln>
            <a:noFill/>
          </a:ln>
          <a:effectLst>
            <a:softEdge rad="112500"/>
          </a:effectLst>
        </p:spPr>
      </p:pic>
    </p:spTree>
    <p:extLst>
      <p:ext uri="{BB962C8B-B14F-4D97-AF65-F5344CB8AC3E}">
        <p14:creationId xmlns:p14="http://schemas.microsoft.com/office/powerpoint/2010/main" val="2045583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143" y="228600"/>
            <a:ext cx="8001000" cy="4755148"/>
          </a:xfrm>
          <a:prstGeom prst="rect">
            <a:avLst/>
          </a:prstGeom>
        </p:spPr>
        <p:txBody>
          <a:bodyPr wrap="square">
            <a:spAutoFit/>
          </a:bodyPr>
          <a:lstStyle/>
          <a:p>
            <a:pPr algn="ctr" rtl="1" fontAlgn="base" hangingPunct="0">
              <a:lnSpc>
                <a:spcPct val="150000"/>
              </a:lnSpc>
              <a:spcBef>
                <a:spcPts val="600"/>
              </a:spcBef>
              <a:spcAft>
                <a:spcPts val="0"/>
              </a:spcAft>
            </a:pPr>
            <a:r>
              <a:rPr lang="en-US" sz="2400" b="1" i="1" u="sng" dirty="0">
                <a:solidFill>
                  <a:srgbClr val="31849B"/>
                </a:solidFill>
                <a:latin typeface="Traditional Arabic"/>
                <a:ea typeface="Times New Roman"/>
                <a:cs typeface="Arial"/>
              </a:rPr>
              <a:t>·~-.¸¸,.-~*</a:t>
            </a:r>
            <a:r>
              <a:rPr lang="ar-SA" sz="2400" b="1" i="1" u="sng" dirty="0">
                <a:solidFill>
                  <a:srgbClr val="31849B"/>
                </a:solidFill>
                <a:ea typeface="Times New Roman"/>
                <a:cs typeface="Traditional Arabic"/>
              </a:rPr>
              <a:t>الشخص مدعي المعرفة*·~-.¸¸,.-~*</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 لا يصدق كلام الآخرين و يبدي دائماً اعتراضه - متعالي ، و يحب السيطرة الكلامية و يميل إلى السخرية - عنيد ، رافض ، و متمسك برأيه - يفتخر و يتحدث عن نفسه طيلة الوقت - شكاك ، و يرتاب بداوفع الآخرين - يحاول أن يعلمك حتى عن عملك أنت</a:t>
            </a:r>
            <a:endParaRPr lang="en-US" sz="2400" dirty="0">
              <a:ea typeface="Calibri"/>
              <a:cs typeface="Arial"/>
            </a:endParaRPr>
          </a:p>
          <a:p>
            <a:pPr algn="ctr" rtl="1" fontAlgn="base" hangingPunct="0">
              <a:lnSpc>
                <a:spcPct val="150000"/>
              </a:lnSpc>
              <a:spcBef>
                <a:spcPts val="600"/>
              </a:spcBef>
              <a:spcAft>
                <a:spcPts val="0"/>
              </a:spcAft>
            </a:pPr>
            <a:r>
              <a:rPr lang="en-US" sz="2400" b="1" i="1" u="sng" dirty="0" smtClean="0">
                <a:solidFill>
                  <a:srgbClr val="31849B"/>
                </a:solidFill>
                <a:latin typeface="Traditional Arabic"/>
                <a:ea typeface="Times New Roman"/>
                <a:cs typeface="Arial"/>
              </a:rPr>
              <a:t>·~-.¸¸,.-~*</a:t>
            </a:r>
            <a:r>
              <a:rPr lang="ar-SA" sz="2400" b="1" i="1" u="sng" dirty="0">
                <a:solidFill>
                  <a:srgbClr val="31849B"/>
                </a:solidFill>
                <a:ea typeface="Times New Roman"/>
                <a:cs typeface="Traditional Arabic"/>
              </a:rPr>
              <a:t>الشخص المتعالي *·~-.¸¸,.-~*</a:t>
            </a:r>
            <a:endParaRPr lang="en-US" sz="2400" dirty="0">
              <a:ea typeface="Calibri"/>
              <a:cs typeface="Arial"/>
            </a:endParaRPr>
          </a:p>
          <a:p>
            <a:pPr algn="just" rtl="1" fontAlgn="base" hangingPunct="0">
              <a:lnSpc>
                <a:spcPct val="150000"/>
              </a:lnSpc>
              <a:spcBef>
                <a:spcPts val="600"/>
              </a:spcBef>
              <a:spcAft>
                <a:spcPts val="0"/>
              </a:spcAft>
            </a:pPr>
            <a:r>
              <a:rPr lang="ar-SA" sz="2400" b="1" dirty="0">
                <a:solidFill>
                  <a:srgbClr val="0D0D0D"/>
                </a:solidFill>
                <a:ea typeface="Times New Roman"/>
                <a:cs typeface="Traditional Arabic"/>
              </a:rPr>
              <a:t>- يعتقد أن مكانه وسط المجموعة لا يمثل المكانة التي يستحقها و أن ذلك يمثل مستوى أقل بكثير مما يستحق - يحاول تصيد السلبيات لدى الآخرين و يحاول إيصالهم إلى المواقف الحرجة - يعامل الآخرين بتعال لاعتقاده أنه فوق </a:t>
            </a:r>
            <a:r>
              <a:rPr lang="ar-SA" sz="2400" b="1" dirty="0" smtClean="0">
                <a:solidFill>
                  <a:srgbClr val="0D0D0D"/>
                </a:solidFill>
                <a:ea typeface="Times New Roman"/>
                <a:cs typeface="Traditional Arabic"/>
              </a:rPr>
              <a:t>الجميع</a:t>
            </a:r>
            <a:endParaRPr lang="en-US" sz="24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5105400"/>
            <a:ext cx="3105150" cy="1476375"/>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3510915" y="1676652"/>
            <a:ext cx="2122170" cy="640715"/>
          </a:xfrm>
          <a:prstGeom prst="roundRect">
            <a:avLst>
              <a:gd name="adj" fmla="val 16667"/>
            </a:avLst>
          </a:prstGeom>
          <a:solidFill>
            <a:srgbClr val="00206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2400" dirty="0">
                <a:solidFill>
                  <a:schemeClr val="bg1"/>
                </a:solidFill>
                <a:effectLst/>
                <a:latin typeface="Calibri"/>
                <a:ea typeface="Calibri"/>
                <a:cs typeface="Arial"/>
              </a:rPr>
              <a:t>كسر الجليد</a:t>
            </a:r>
            <a:endParaRPr lang="en-US" sz="1100" dirty="0">
              <a:solidFill>
                <a:schemeClr val="bg1"/>
              </a:solidFill>
              <a:effectLst/>
              <a:latin typeface="Calibri"/>
              <a:ea typeface="Calibri"/>
              <a:cs typeface="Arial"/>
            </a:endParaRPr>
          </a:p>
        </p:txBody>
      </p:sp>
      <p:sp>
        <p:nvSpPr>
          <p:cNvPr id="3" name="Rounded Rectangle 2"/>
          <p:cNvSpPr>
            <a:spLocks noChangeArrowheads="1"/>
          </p:cNvSpPr>
          <p:nvPr/>
        </p:nvSpPr>
        <p:spPr bwMode="auto">
          <a:xfrm>
            <a:off x="6281249" y="3698238"/>
            <a:ext cx="2390775" cy="600075"/>
          </a:xfrm>
          <a:prstGeom prst="roundRect">
            <a:avLst>
              <a:gd name="adj" fmla="val 16667"/>
            </a:avLst>
          </a:prstGeom>
          <a:solidFill>
            <a:srgbClr val="FF330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1600">
                <a:solidFill>
                  <a:srgbClr val="FFFFFF"/>
                </a:solidFill>
                <a:effectLst/>
                <a:latin typeface="Calibri"/>
                <a:ea typeface="Calibri"/>
                <a:cs typeface="AL-Mohanad Bold"/>
              </a:rPr>
              <a:t>ما هي أنماط الشخصية</a:t>
            </a:r>
            <a:endParaRPr lang="en-US" sz="1100">
              <a:effectLst/>
              <a:latin typeface="Calibri"/>
              <a:ea typeface="Calibri"/>
              <a:cs typeface="Arial"/>
            </a:endParaRPr>
          </a:p>
        </p:txBody>
      </p:sp>
      <p:sp>
        <p:nvSpPr>
          <p:cNvPr id="4" name="Rounded Rectangle 3"/>
          <p:cNvSpPr>
            <a:spLocks noChangeArrowheads="1"/>
          </p:cNvSpPr>
          <p:nvPr/>
        </p:nvSpPr>
        <p:spPr bwMode="auto">
          <a:xfrm>
            <a:off x="1684655" y="2726923"/>
            <a:ext cx="5638800" cy="485775"/>
          </a:xfrm>
          <a:prstGeom prst="roundRect">
            <a:avLst>
              <a:gd name="adj" fmla="val 16667"/>
            </a:avLst>
          </a:prstGeom>
          <a:solidFill>
            <a:srgbClr val="FFFFFF"/>
          </a:solidFill>
          <a:ln w="31750">
            <a:solidFill>
              <a:srgbClr val="70AD47"/>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ctr" rtl="1">
              <a:lnSpc>
                <a:spcPct val="115000"/>
              </a:lnSpc>
              <a:spcAft>
                <a:spcPts val="1000"/>
              </a:spcAft>
            </a:pPr>
            <a:r>
              <a:rPr lang="ar-EG" sz="2000" b="1">
                <a:effectLst/>
                <a:latin typeface="Calibri"/>
                <a:ea typeface="Calibri"/>
                <a:cs typeface="Arial"/>
              </a:rPr>
              <a:t>قم عزيزي المشارك بالإجابة عن الأسئلة التالية:</a:t>
            </a:r>
            <a:endParaRPr lang="en-US" sz="1100">
              <a:effectLst/>
              <a:latin typeface="Calibri"/>
              <a:ea typeface="Calibri"/>
              <a:cs typeface="Arial"/>
            </a:endParaRPr>
          </a:p>
        </p:txBody>
      </p:sp>
      <p:sp>
        <p:nvSpPr>
          <p:cNvPr id="5" name="Rounded Rectangle 4"/>
          <p:cNvSpPr>
            <a:spLocks noChangeArrowheads="1"/>
          </p:cNvSpPr>
          <p:nvPr/>
        </p:nvSpPr>
        <p:spPr bwMode="auto">
          <a:xfrm>
            <a:off x="640080" y="3317239"/>
            <a:ext cx="4257675" cy="1362075"/>
          </a:xfrm>
          <a:prstGeom prst="roundRect">
            <a:avLst>
              <a:gd name="adj" fmla="val 16667"/>
            </a:avLst>
          </a:prstGeom>
          <a:solidFill>
            <a:srgbClr val="FFFFFF"/>
          </a:solidFill>
          <a:ln w="28575">
            <a:solidFill>
              <a:srgbClr val="002060"/>
            </a:solidFill>
            <a:round/>
            <a:headEnd/>
            <a:tailEnd/>
          </a:ln>
        </p:spPr>
        <p:txBody>
          <a:bodyPr rot="0" vert="horz" wrap="square" lIns="91440" tIns="45720" rIns="91440" bIns="45720" anchor="t" anchorCtr="0" upright="1">
            <a:noAutofit/>
          </a:bodyPr>
          <a:lstStyle/>
          <a:p>
            <a:pPr algn="r" rtl="1">
              <a:lnSpc>
                <a:spcPct val="115000"/>
              </a:lnSpc>
              <a:spcAft>
                <a:spcPts val="1000"/>
              </a:spcAft>
            </a:pPr>
            <a:r>
              <a:rPr lang="ar-EG" sz="1100">
                <a:effectLst/>
                <a:latin typeface="Calibri"/>
                <a:ea typeface="Calibri"/>
                <a:cs typeface="Arial"/>
              </a:rPr>
              <a:t>..............................................................................................................................................................................................................................................................................................................................................................................................................................................................................................................................................................................................................................</a:t>
            </a:r>
            <a:endParaRPr lang="en-US" sz="1100">
              <a:effectLst/>
              <a:latin typeface="Calibri"/>
              <a:ea typeface="Calibri"/>
              <a:cs typeface="Arial"/>
            </a:endParaRPr>
          </a:p>
        </p:txBody>
      </p:sp>
      <p:sp>
        <p:nvSpPr>
          <p:cNvPr id="6" name="Rounded Rectangle 5"/>
          <p:cNvSpPr>
            <a:spLocks noChangeArrowheads="1"/>
          </p:cNvSpPr>
          <p:nvPr/>
        </p:nvSpPr>
        <p:spPr bwMode="auto">
          <a:xfrm>
            <a:off x="6400800" y="5175567"/>
            <a:ext cx="2390775" cy="962025"/>
          </a:xfrm>
          <a:prstGeom prst="roundRect">
            <a:avLst>
              <a:gd name="adj" fmla="val 16667"/>
            </a:avLst>
          </a:prstGeom>
          <a:solidFill>
            <a:srgbClr val="FF330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1600">
                <a:solidFill>
                  <a:srgbClr val="FFFFFF"/>
                </a:solidFill>
                <a:effectLst/>
                <a:latin typeface="Calibri"/>
                <a:ea typeface="Calibri"/>
                <a:cs typeface="AL-Mohanad Bold"/>
              </a:rPr>
              <a:t>كيفية التعامل مع أنماط الشخصية</a:t>
            </a:r>
            <a:endParaRPr lang="en-US" sz="1100">
              <a:effectLst/>
              <a:latin typeface="Calibri"/>
              <a:ea typeface="Calibri"/>
              <a:cs typeface="Arial"/>
            </a:endParaRPr>
          </a:p>
        </p:txBody>
      </p:sp>
      <p:sp>
        <p:nvSpPr>
          <p:cNvPr id="7" name="Rounded Rectangle 6"/>
          <p:cNvSpPr>
            <a:spLocks noChangeArrowheads="1"/>
          </p:cNvSpPr>
          <p:nvPr/>
        </p:nvSpPr>
        <p:spPr bwMode="auto">
          <a:xfrm>
            <a:off x="640080" y="5105400"/>
            <a:ext cx="4257675" cy="1362075"/>
          </a:xfrm>
          <a:prstGeom prst="roundRect">
            <a:avLst>
              <a:gd name="adj" fmla="val 16667"/>
            </a:avLst>
          </a:prstGeom>
          <a:solidFill>
            <a:srgbClr val="FFFFFF"/>
          </a:solidFill>
          <a:ln w="28575">
            <a:solidFill>
              <a:srgbClr val="002060"/>
            </a:solidFill>
            <a:round/>
            <a:headEnd/>
            <a:tailEnd/>
          </a:ln>
        </p:spPr>
        <p:txBody>
          <a:bodyPr rot="0" vert="horz" wrap="square" lIns="91440" tIns="45720" rIns="91440" bIns="45720" anchor="t" anchorCtr="0" upright="1">
            <a:noAutofit/>
          </a:bodyPr>
          <a:lstStyle/>
          <a:p>
            <a:pPr algn="r" rtl="1">
              <a:lnSpc>
                <a:spcPct val="115000"/>
              </a:lnSpc>
              <a:spcAft>
                <a:spcPts val="1000"/>
              </a:spcAft>
            </a:pPr>
            <a:r>
              <a:rPr lang="ar-EG" sz="1100">
                <a:effectLst/>
                <a:latin typeface="Calibri"/>
                <a:ea typeface="Calibri"/>
                <a:cs typeface="Arial"/>
              </a:rPr>
              <a:t>..............................................................................................................................................................................................................................................................................................................................................................................................................................................................................................................................................................................................................................</a:t>
            </a:r>
            <a:endParaRPr lang="en-US" sz="1100">
              <a:effectLst/>
              <a:latin typeface="Calibri"/>
              <a:ea typeface="Calibri"/>
              <a:cs typeface="Arial"/>
            </a:endParaRPr>
          </a:p>
        </p:txBody>
      </p:sp>
      <p:grpSp>
        <p:nvGrpSpPr>
          <p:cNvPr id="10" name="Group 9"/>
          <p:cNvGrpSpPr>
            <a:grpSpLocks/>
          </p:cNvGrpSpPr>
          <p:nvPr/>
        </p:nvGrpSpPr>
        <p:grpSpPr bwMode="auto">
          <a:xfrm>
            <a:off x="1283652" y="1400427"/>
            <a:ext cx="6440805" cy="1057275"/>
            <a:chOff x="285" y="1617"/>
            <a:chExt cx="11415" cy="1665"/>
          </a:xfrm>
        </p:grpSpPr>
        <p:sp>
          <p:nvSpPr>
            <p:cNvPr id="11" name="Oval 10"/>
            <p:cNvSpPr>
              <a:spLocks noChangeArrowheads="1"/>
            </p:cNvSpPr>
            <p:nvPr/>
          </p:nvSpPr>
          <p:spPr bwMode="auto">
            <a:xfrm>
              <a:off x="8460" y="1707"/>
              <a:ext cx="1395" cy="1575"/>
            </a:xfrm>
            <a:prstGeom prst="ellipse">
              <a:avLst/>
            </a:prstGeom>
            <a:solidFill>
              <a:srgbClr val="FFFFFF"/>
            </a:solidFill>
            <a:ln w="31750">
              <a:solidFill>
                <a:srgbClr val="4472C4"/>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ctr" rtl="1">
                <a:lnSpc>
                  <a:spcPct val="115000"/>
                </a:lnSpc>
                <a:spcAft>
                  <a:spcPts val="0"/>
                </a:spcAft>
              </a:pPr>
              <a:r>
                <a:rPr lang="ar-EG" sz="1400" dirty="0">
                  <a:effectLst/>
                  <a:latin typeface="Calibri"/>
                  <a:ea typeface="Calibri"/>
                  <a:cs typeface="AL-Mateen"/>
                </a:rPr>
                <a:t>نشاط فردي</a:t>
              </a:r>
              <a:endParaRPr lang="en-US" sz="1100" dirty="0">
                <a:effectLst/>
                <a:latin typeface="Calibri"/>
                <a:ea typeface="Calibri"/>
                <a:cs typeface="Arial"/>
              </a:endParaRPr>
            </a:p>
          </p:txBody>
        </p:sp>
        <p:pic>
          <p:nvPicPr>
            <p:cNvPr id="12" name="Picture 11" descr="kak-stat-individualnim-predprinimatelem-v-rossii-poshagovaya-instrukciya-2"/>
            <p:cNvPicPr>
              <a:picLocks noChangeAspect="1" noChangeArrowheads="1"/>
            </p:cNvPicPr>
            <p:nvPr/>
          </p:nvPicPr>
          <p:blipFill>
            <a:blip r:embed="rId2" cstate="print">
              <a:extLst>
                <a:ext uri="{28A0092B-C50C-407E-A947-70E740481C1C}">
                  <a14:useLocalDpi xmlns:a14="http://schemas.microsoft.com/office/drawing/2010/main" val="0"/>
                </a:ext>
              </a:extLst>
            </a:blip>
            <a:srcRect b="10146"/>
            <a:stretch>
              <a:fillRect/>
            </a:stretch>
          </p:blipFill>
          <p:spPr bwMode="auto">
            <a:xfrm>
              <a:off x="10005" y="1617"/>
              <a:ext cx="1695"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3"/>
            <p:cNvSpPr>
              <a:spLocks noChangeArrowheads="1"/>
            </p:cNvSpPr>
            <p:nvPr/>
          </p:nvSpPr>
          <p:spPr bwMode="auto">
            <a:xfrm>
              <a:off x="285" y="2052"/>
              <a:ext cx="1890" cy="720"/>
            </a:xfrm>
            <a:prstGeom prst="roundRect">
              <a:avLst>
                <a:gd name="adj" fmla="val 16667"/>
              </a:avLst>
            </a:prstGeom>
            <a:solidFill>
              <a:srgbClr val="FFFFFF"/>
            </a:solidFill>
            <a:ln w="31750">
              <a:solidFill>
                <a:srgbClr val="ED7D31"/>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r" rtl="1">
                <a:lnSpc>
                  <a:spcPct val="115000"/>
                </a:lnSpc>
                <a:spcAft>
                  <a:spcPts val="1000"/>
                </a:spcAft>
              </a:pPr>
              <a:r>
                <a:rPr lang="ar-EG" sz="1400">
                  <a:effectLst/>
                  <a:latin typeface="Calibri"/>
                  <a:ea typeface="Calibri"/>
                  <a:cs typeface="AL-Mateen"/>
                </a:rPr>
                <a:t>الزمن: 15 دقيقه</a:t>
              </a:r>
              <a:endParaRPr lang="en-US" sz="1100">
                <a:effectLst/>
                <a:latin typeface="Calibri"/>
                <a:ea typeface="Calibri"/>
                <a:cs typeface="Arial"/>
              </a:endParaRPr>
            </a:p>
          </p:txBody>
        </p:sp>
        <p:sp>
          <p:nvSpPr>
            <p:cNvPr id="14" name="AutoShape 14" descr="3d31c4c0-7ae3-423c-9fbe-a8cfaa30e9ec"/>
            <p:cNvSpPr>
              <a:spLocks noChangeArrowheads="1"/>
            </p:cNvSpPr>
            <p:nvPr/>
          </p:nvSpPr>
          <p:spPr bwMode="auto">
            <a:xfrm>
              <a:off x="2460" y="1707"/>
              <a:ext cx="1560" cy="1560"/>
            </a:xfrm>
            <a:prstGeom prst="roundRect">
              <a:avLst>
                <a:gd name="adj" fmla="val 16667"/>
              </a:avLst>
            </a:prstGeom>
            <a:blipFill dpi="0" rotWithShape="0">
              <a:blip r:embed="rId3"/>
              <a:srcRect/>
              <a:stretch>
                <a:fillRect/>
              </a:stretch>
            </a:blipFill>
            <a:ln w="9525">
              <a:solidFill>
                <a:srgbClr val="000000"/>
              </a:solidFill>
              <a:round/>
              <a:headEnd/>
              <a:tailEnd/>
            </a:ln>
          </p:spPr>
          <p:txBody>
            <a:bodyPr rot="0" vert="horz" wrap="square" lIns="91440" tIns="45720" rIns="91440" bIns="45720" anchor="t" anchorCtr="0" upright="1">
              <a:noAutofit/>
            </a:bodyPr>
            <a:lstStyle/>
            <a:p>
              <a:endParaRPr lang="ar-SA"/>
            </a:p>
          </p:txBody>
        </p:sp>
      </p:grpSp>
      <p:sp>
        <p:nvSpPr>
          <p:cNvPr id="15" name="Rounded Rectangle 14"/>
          <p:cNvSpPr>
            <a:spLocks noChangeArrowheads="1"/>
          </p:cNvSpPr>
          <p:nvPr/>
        </p:nvSpPr>
        <p:spPr bwMode="auto">
          <a:xfrm>
            <a:off x="3362325" y="381000"/>
            <a:ext cx="2419350" cy="895350"/>
          </a:xfrm>
          <a:prstGeom prst="roundRect">
            <a:avLst>
              <a:gd name="adj" fmla="val 16667"/>
            </a:avLst>
          </a:prstGeom>
          <a:solidFill>
            <a:srgbClr val="FFFFFF"/>
          </a:solidFill>
          <a:ln w="31750">
            <a:solidFill>
              <a:srgbClr val="ED7D31"/>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ctr" rtl="1">
              <a:lnSpc>
                <a:spcPct val="115000"/>
              </a:lnSpc>
              <a:spcAft>
                <a:spcPts val="1000"/>
              </a:spcAft>
            </a:pPr>
            <a:r>
              <a:rPr lang="ar-EG" sz="2400">
                <a:effectLst/>
                <a:latin typeface="Calibri"/>
                <a:ea typeface="Calibri"/>
                <a:cs typeface="AL-Mateen"/>
              </a:rPr>
              <a:t>نشاط (1/1)</a:t>
            </a:r>
            <a:endParaRPr lang="en-US" sz="1100">
              <a:effectLst/>
              <a:latin typeface="Calibri"/>
              <a:ea typeface="Calibri"/>
              <a:cs typeface="Arial"/>
            </a:endParaRPr>
          </a:p>
        </p:txBody>
      </p:sp>
      <p:sp>
        <p:nvSpPr>
          <p:cNvPr id="16" name="Rectangle 1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a:p>
        </p:txBody>
      </p:sp>
      <p:sp>
        <p:nvSpPr>
          <p:cNvPr id="17" name="Rectangle 27"/>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a:r>
            <a:br>
              <a:rPr kumimoji="0" lang="ar-SA" sz="11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b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45583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2028825"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الثانية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6" name="Text Box 14"/>
          <p:cNvSpPr txBox="1"/>
          <p:nvPr/>
        </p:nvSpPr>
        <p:spPr>
          <a:xfrm>
            <a:off x="3352800" y="3886200"/>
            <a:ext cx="5769634" cy="914400"/>
          </a:xfrm>
          <a:prstGeom prst="rect">
            <a:avLst/>
          </a:prstGeom>
          <a:noFill/>
          <a:ln>
            <a:noFill/>
          </a:ln>
          <a:effectLst/>
        </p:spPr>
        <p:txBody>
          <a:bodyPr rot="0" spcFirstLastPara="0" vert="horz" wrap="square" lIns="91440" tIns="45720" rIns="91440" bIns="45720" numCol="1" spcCol="0" rtlCol="1" fromWordArt="0" anchor="t" anchorCtr="0" forceAA="0" compatLnSpc="1">
            <a:prstTxWarp prst="textNoShape">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1" fontAlgn="base" hangingPunct="0">
              <a:lnSpc>
                <a:spcPct val="150000"/>
              </a:lnSpc>
              <a:spcBef>
                <a:spcPts val="600"/>
              </a:spcBef>
              <a:spcAft>
                <a:spcPts val="0"/>
              </a:spcAft>
            </a:pPr>
            <a:r>
              <a:rPr lang="ar-SA" sz="3200" b="1" dirty="0">
                <a:ln>
                  <a:noFill/>
                </a:ln>
                <a:gradFill>
                  <a:gsLst>
                    <a:gs pos="0">
                      <a:srgbClr val="FC7B79"/>
                    </a:gs>
                    <a:gs pos="75000">
                      <a:srgbClr val="CF2C28"/>
                    </a:gs>
                    <a:gs pos="100000">
                      <a:srgbClr val="C90000"/>
                    </a:gs>
                  </a:gsLst>
                  <a:lin ang="5400000" scaled="0"/>
                </a:gradFill>
                <a:effectLst>
                  <a:outerShdw blurRad="50800" dist="39002" dir="5460000" algn="tl">
                    <a:srgbClr val="000000">
                      <a:alpha val="38000"/>
                    </a:srgbClr>
                  </a:outerShdw>
                </a:effectLst>
                <a:latin typeface="Calibri"/>
                <a:ea typeface="Times New Roman"/>
                <a:cs typeface="Traditional Arabic"/>
              </a:rPr>
              <a:t>الفرق بين الاضطراب النفسي واضطراب الشخصية</a:t>
            </a:r>
            <a:endParaRPr lang="en-US" sz="800" dirty="0">
              <a:effectLst/>
              <a:latin typeface="Calibri"/>
              <a:ea typeface="Calibri"/>
              <a:cs typeface="Arial"/>
            </a:endParaRPr>
          </a:p>
        </p:txBody>
      </p:sp>
    </p:spTree>
    <p:extLst>
      <p:ext uri="{BB962C8B-B14F-4D97-AF65-F5344CB8AC3E}">
        <p14:creationId xmlns:p14="http://schemas.microsoft.com/office/powerpoint/2010/main" val="36978374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297174" cy="5555367"/>
          </a:xfrm>
          <a:prstGeom prst="rect">
            <a:avLst/>
          </a:prstGeom>
        </p:spPr>
        <p:txBody>
          <a:bodyPr wrap="square">
            <a:spAutoFit/>
          </a:bodyPr>
          <a:lstStyle/>
          <a:p>
            <a:pPr algn="just" rtl="1" fontAlgn="base" hangingPunct="0">
              <a:lnSpc>
                <a:spcPct val="150000"/>
              </a:lnSpc>
              <a:spcBef>
                <a:spcPts val="600"/>
              </a:spcBef>
              <a:spcAft>
                <a:spcPts val="0"/>
              </a:spcAft>
            </a:pPr>
            <a:r>
              <a:rPr lang="ar-SA" sz="2000" b="1" i="1" u="sng" dirty="0">
                <a:solidFill>
                  <a:srgbClr val="C00000"/>
                </a:solidFill>
                <a:ea typeface="Times New Roman"/>
                <a:cs typeface="Traditional Arabic"/>
              </a:rPr>
              <a:t>أولا: الاضطراب (المرض) النفسي</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هو مجموعة من الأعراض المحددة، والتي تستمر لمدة زمنية لا تقل عن ستة أشهر. تلك الأعراض التي تظهر على المريض وتسبب تغيرا واضحا في حياته وتفاعلاته مع الآخرين، وأيضا عدم القدرة على التكيف مع محيطه وقد كان قبل ظهورها يمارس حياته بشكل </a:t>
            </a:r>
            <a:r>
              <a:rPr lang="ar-SA" sz="2000" b="1" dirty="0" smtClean="0">
                <a:solidFill>
                  <a:srgbClr val="0D0D0D"/>
                </a:solidFill>
                <a:ea typeface="Times New Roman"/>
                <a:cs typeface="Traditional Arabic"/>
              </a:rPr>
              <a:t>طبيعي.</a:t>
            </a:r>
            <a:endParaRPr lang="en-US" sz="1050" dirty="0">
              <a:ea typeface="Calibri"/>
              <a:cs typeface="Arial"/>
            </a:endParaRPr>
          </a:p>
          <a:p>
            <a:pPr algn="just" rtl="1" fontAlgn="base" hangingPunct="0">
              <a:lnSpc>
                <a:spcPct val="150000"/>
              </a:lnSpc>
              <a:spcBef>
                <a:spcPts val="600"/>
              </a:spcBef>
              <a:spcAft>
                <a:spcPts val="0"/>
              </a:spcAft>
            </a:pPr>
            <a:r>
              <a:rPr lang="ar-SA" sz="2000" b="1" i="1" u="sng" dirty="0">
                <a:solidFill>
                  <a:srgbClr val="C00000"/>
                </a:solidFill>
                <a:ea typeface="Times New Roman"/>
                <a:cs typeface="Traditional Arabic"/>
              </a:rPr>
              <a:t>أسباب الأمراض النفسية:</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1-الأسباب الوراثية: وهي انتقال الجينات المسببة للمرض للأبناء، ولكن تظل الجينات هي مجرد محفزات للمرض في حين وجود بيئة مناسبة لنمو المرض</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2-الأسباب البيئية: وتعد البيئة الأولى للإنسان – وهي الأسرة – هي نواة الأمراض النفسية، وفيها تنشأ الاستعدادات </a:t>
            </a:r>
            <a:r>
              <a:rPr lang="ar-SA" sz="2000" b="1" dirty="0" smtClean="0">
                <a:solidFill>
                  <a:srgbClr val="0D0D0D"/>
                </a:solidFill>
                <a:ea typeface="Times New Roman"/>
                <a:cs typeface="Traditional Arabic"/>
              </a:rPr>
              <a:t>المرضية.</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3-الخلل الوظيفي في المخ: وذلك بسبب تغير نسبة المواد الكيميائية مثل “الدوبامين والسيروتونين” الموصلة بين الأعصاب.</a:t>
            </a:r>
            <a:endParaRPr lang="en-US" sz="105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5257800"/>
            <a:ext cx="2752725" cy="1481137"/>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4570482"/>
          </a:xfrm>
          <a:prstGeom prst="rect">
            <a:avLst/>
          </a:prstGeom>
        </p:spPr>
        <p:txBody>
          <a:bodyPr wrap="square">
            <a:spAutoFit/>
          </a:bodyPr>
          <a:lstStyle/>
          <a:p>
            <a:pPr algn="just" rtl="1" fontAlgn="base" hangingPunct="0">
              <a:lnSpc>
                <a:spcPct val="150000"/>
              </a:lnSpc>
              <a:spcBef>
                <a:spcPts val="600"/>
              </a:spcBef>
              <a:spcAft>
                <a:spcPts val="0"/>
              </a:spcAft>
            </a:pPr>
            <a:r>
              <a:rPr lang="ar-SA" sz="2000" b="1" i="1" dirty="0">
                <a:solidFill>
                  <a:srgbClr val="FF0000"/>
                </a:solidFill>
                <a:ea typeface="Times New Roman"/>
                <a:cs typeface="Traditional Arabic"/>
              </a:rPr>
              <a:t>أمثلة للأمراض النفسية:</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1-الاكتئاب: وهذا يتنوع في صوره ومدته الزمنية وشدته كذلك، ويندرج تحت مرض الاكتئاب الأساسي، الاكتئاب المزمن، الاكتئاب الموسمي</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2-القلق: ويتنوع القلق من حيث اتجاهه ومثيراته فنجد القلق المعمم، القلق الاجتماعي، الفوبيا، الهلع، الوسواس القهري، كرب ما بعد الصدمة.</a:t>
            </a:r>
            <a:endParaRPr lang="en-US" sz="1050" dirty="0">
              <a:ea typeface="Calibri"/>
              <a:cs typeface="Arial"/>
            </a:endParaRPr>
          </a:p>
          <a:p>
            <a:pPr algn="just" rtl="1" fontAlgn="base" hangingPunct="0">
              <a:lnSpc>
                <a:spcPct val="150000"/>
              </a:lnSpc>
              <a:spcBef>
                <a:spcPts val="600"/>
              </a:spcBef>
              <a:spcAft>
                <a:spcPts val="0"/>
              </a:spcAft>
            </a:pPr>
            <a:r>
              <a:rPr lang="ar-SA" sz="2400" b="1" i="1" u="sng" dirty="0">
                <a:solidFill>
                  <a:srgbClr val="C00000"/>
                </a:solidFill>
                <a:ea typeface="Times New Roman"/>
                <a:cs typeface="Traditional Arabic"/>
              </a:rPr>
              <a:t>ثانيا: اضطراب الشخصية:</a:t>
            </a:r>
            <a:endParaRPr lang="en-US" sz="1050" dirty="0">
              <a:ea typeface="Calibri"/>
              <a:cs typeface="Arial"/>
            </a:endParaRPr>
          </a:p>
          <a:p>
            <a:pPr algn="r" rtl="1">
              <a:lnSpc>
                <a:spcPct val="150000"/>
              </a:lnSpc>
            </a:pPr>
            <a:r>
              <a:rPr lang="ar-SA" sz="2000" b="1" dirty="0">
                <a:solidFill>
                  <a:srgbClr val="0D0D0D"/>
                </a:solidFill>
                <a:ea typeface="Times New Roman"/>
                <a:cs typeface="Traditional Arabic"/>
              </a:rPr>
              <a:t>وهو مجموعة من الصفات أو السمات الثابتة التي يتسم بها الفرد، والتي تنشأ معه منذ الطفولة نتيجة لظروف البيئة التي تربى فيها وأثرت في زرع تلك السمات، والتي تتبلور في سن المراهقة أو بداية مرحلة البلوغ ويكون لدى الفرد قناعة بها، ومن الصعب تغييرها مهما تعرض لصعوبة في المواقف الحياتية أو شكوى الآخرينمن </a:t>
            </a:r>
            <a:r>
              <a:rPr lang="ar-SA" sz="2000" b="1" dirty="0" smtClean="0">
                <a:solidFill>
                  <a:srgbClr val="0D0D0D"/>
                </a:solidFill>
                <a:ea typeface="Times New Roman"/>
                <a:cs typeface="Traditional Arabic"/>
              </a:rPr>
              <a:t>تعاملاته</a:t>
            </a:r>
            <a:r>
              <a:rPr lang="ar-EG" sz="2000" b="1" dirty="0" smtClean="0">
                <a:solidFill>
                  <a:srgbClr val="0D0D0D"/>
                </a:solidFill>
                <a:ea typeface="Times New Roman"/>
                <a:cs typeface="Traditional Arabic"/>
              </a:rPr>
              <a:t>.</a:t>
            </a:r>
            <a:endParaRPr lang="ar-EG"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876800"/>
            <a:ext cx="2009775" cy="1890713"/>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1385" y="304800"/>
            <a:ext cx="8458200" cy="4801314"/>
          </a:xfrm>
          <a:prstGeom prst="rect">
            <a:avLst/>
          </a:prstGeom>
        </p:spPr>
        <p:txBody>
          <a:bodyPr wrap="square">
            <a:spAutoFit/>
          </a:bodyPr>
          <a:lstStyle/>
          <a:p>
            <a:pPr algn="just" rtl="1" fontAlgn="base" hangingPunct="0">
              <a:lnSpc>
                <a:spcPct val="150000"/>
              </a:lnSpc>
              <a:spcBef>
                <a:spcPts val="600"/>
              </a:spcBef>
              <a:spcAft>
                <a:spcPts val="0"/>
              </a:spcAft>
            </a:pPr>
            <a:r>
              <a:rPr lang="ar-SA" sz="2400" b="1" i="1" u="sng" dirty="0">
                <a:solidFill>
                  <a:srgbClr val="C00000"/>
                </a:solidFill>
                <a:ea typeface="Times New Roman"/>
                <a:cs typeface="Traditional Arabic"/>
              </a:rPr>
              <a:t>أسباب اضطرابات الشخصية:</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1-الأسباب الوراثية: تلعب الجينات دورا مهما في الإصابة باضطرابات الشخصية، تماما كما الحال مع الأمراض </a:t>
            </a:r>
            <a:r>
              <a:rPr lang="ar-SA" sz="2000" b="1" dirty="0" smtClean="0">
                <a:solidFill>
                  <a:srgbClr val="0D0D0D"/>
                </a:solidFill>
                <a:ea typeface="Times New Roman"/>
                <a:cs typeface="Traditional Arabic"/>
              </a:rPr>
              <a:t>النفسية.</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2-الأسباب البيئية: وهذا العامل عميق الأثر جدا في تكوين الشخصية، أي </a:t>
            </a:r>
            <a:r>
              <a:rPr lang="ar-SA" sz="2000" b="1" dirty="0" smtClean="0">
                <a:solidFill>
                  <a:srgbClr val="0D0D0D"/>
                </a:solidFill>
                <a:ea typeface="Times New Roman"/>
                <a:cs typeface="Traditional Arabic"/>
              </a:rPr>
              <a:t>شخصية.</a:t>
            </a:r>
            <a:endParaRPr lang="en-US" sz="1050" dirty="0">
              <a:ea typeface="Calibri"/>
              <a:cs typeface="Arial"/>
            </a:endParaRPr>
          </a:p>
          <a:p>
            <a:pPr algn="just" rtl="1" fontAlgn="base" hangingPunct="0">
              <a:lnSpc>
                <a:spcPct val="150000"/>
              </a:lnSpc>
              <a:spcBef>
                <a:spcPts val="600"/>
              </a:spcBef>
              <a:spcAft>
                <a:spcPts val="0"/>
              </a:spcAft>
            </a:pPr>
            <a:r>
              <a:rPr lang="ar-SA" sz="2000" b="1" i="1" u="sng" dirty="0">
                <a:solidFill>
                  <a:srgbClr val="FF0000"/>
                </a:solidFill>
                <a:ea typeface="Times New Roman"/>
                <a:cs typeface="Traditional Arabic"/>
              </a:rPr>
              <a:t>أمثلة لاضطرابات الشخصية:</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1-اضطراب الشخصية المرتابة: ونجد أنفسنا هنا أمام شخص شكاك بشكل غير منطقي، ويفسر دوافع الآخر بصورة سلبية على الدوام.</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2-اضطراب الشخصية الانعزالية: وهذا يتصف بعدم القدرة على التعبير العاطفي، واللامبالاة، والبعد عن العلاقات الاجتماعية.</a:t>
            </a:r>
            <a:endParaRPr lang="en-US" sz="1050" dirty="0">
              <a:ea typeface="Calibri"/>
              <a:cs typeface="Arial"/>
            </a:endParaRPr>
          </a:p>
          <a:p>
            <a:pPr algn="just" rtl="1" fontAlgn="base" hangingPunct="0">
              <a:lnSpc>
                <a:spcPct val="150000"/>
              </a:lnSpc>
              <a:spcBef>
                <a:spcPts val="600"/>
              </a:spcBef>
              <a:spcAft>
                <a:spcPts val="0"/>
              </a:spcAft>
            </a:pPr>
            <a:r>
              <a:rPr lang="ar-SA" sz="2000" b="1" dirty="0">
                <a:solidFill>
                  <a:srgbClr val="0D0D0D"/>
                </a:solidFill>
                <a:ea typeface="Times New Roman"/>
                <a:cs typeface="Traditional Arabic"/>
              </a:rPr>
              <a:t>3-اضطراب الشخصية الفصامية: وفيها يكون الفرد لديه تشوهات في الإدراك</a:t>
            </a:r>
            <a:r>
              <a:rPr lang="ar-SA" sz="2000" b="1" dirty="0" smtClean="0">
                <a:solidFill>
                  <a:srgbClr val="0D0D0D"/>
                </a:solidFill>
                <a:ea typeface="Times New Roman"/>
                <a:cs typeface="Traditional Arabic"/>
              </a:rPr>
              <a:t>.</a:t>
            </a:r>
            <a:endParaRPr lang="en-US" sz="105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384" y="4800600"/>
            <a:ext cx="2638425" cy="1733550"/>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97374"/>
            <a:ext cx="8382000" cy="4185761"/>
          </a:xfrm>
          <a:prstGeom prst="rect">
            <a:avLst/>
          </a:prstGeom>
        </p:spPr>
        <p:txBody>
          <a:bodyPr wrap="square">
            <a:spAutoFit/>
          </a:bodyPr>
          <a:lstStyle/>
          <a:p>
            <a:pPr algn="just" rtl="1" fontAlgn="base" hangingPunct="0">
              <a:lnSpc>
                <a:spcPct val="150000"/>
              </a:lnSpc>
              <a:spcBef>
                <a:spcPts val="600"/>
              </a:spcBef>
              <a:spcAft>
                <a:spcPts val="0"/>
              </a:spcAft>
            </a:pPr>
            <a:r>
              <a:rPr lang="ar-SA" sz="2000" b="1" i="1" u="sng" dirty="0">
                <a:solidFill>
                  <a:srgbClr val="C00000"/>
                </a:solidFill>
                <a:ea typeface="Times New Roman"/>
                <a:cs typeface="Traditional Arabic"/>
              </a:rPr>
              <a:t> الفرق الجوهري بين الاضطراب النفسي واضطراب الشخصية:</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1-المرض النفسي يسبقه فترة من السواء، ثم يليه حدث مفجر للمرض يؤدى إلى ظهور واضح للأعراض، أما اضطراب الشخصية فهو أقرب شيء لنمط يعيش الفرد من خلاله منذ الطفولة أو المراهقة.</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2-المرض النفسي يعاني منه الفرد ويكون على وعى كامل بمشكلته، وهو مايسمى “بالاستبصار بالمرض”، في حين أن المصاب باضطراب الشخصية لا يشعر  أن لديه مشكله، بل يدافع عن نمطه عن قناعة، ولا يدرك أسباب شكوى الآخرين منه.</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هل يمكن أن يتحول الفرد من اضطراب نفسي إلى اضطراب شخصية؟.</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الفيصل هنا هو ما تحدثنا عنه سابقا، وهو قدرة الإنسان على إدراك مشكلته، فمن الممكن أن يعيش صاحب اضطراب الشخصية في سلام دون شكوى، ولكن في حالة ظهور حدث يزيد الأعراض شدة لدرجة تعوق حياته سواء الاجتماعية أو المهنية، يتحول إلى اضطراب نفسي وهنا يدرك الفرد أن هناك مشكلة.</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4876800"/>
            <a:ext cx="2705100" cy="1685925"/>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a:spLocks noChangeArrowheads="1"/>
          </p:cNvSpPr>
          <p:nvPr/>
        </p:nvSpPr>
        <p:spPr bwMode="auto">
          <a:xfrm>
            <a:off x="3362325" y="304800"/>
            <a:ext cx="2419350" cy="685800"/>
          </a:xfrm>
          <a:prstGeom prst="roundRect">
            <a:avLst>
              <a:gd name="adj" fmla="val 16667"/>
            </a:avLst>
          </a:prstGeom>
          <a:solidFill>
            <a:srgbClr val="FFFFFF"/>
          </a:solidFill>
          <a:ln w="31750">
            <a:solidFill>
              <a:srgbClr val="ED7D31"/>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ctr" rtl="1">
              <a:lnSpc>
                <a:spcPct val="115000"/>
              </a:lnSpc>
              <a:spcAft>
                <a:spcPts val="1000"/>
              </a:spcAft>
            </a:pPr>
            <a:r>
              <a:rPr lang="ar-EG" sz="2400">
                <a:effectLst/>
                <a:latin typeface="Calibri"/>
                <a:ea typeface="Calibri"/>
                <a:cs typeface="AL-Mateen"/>
              </a:rPr>
              <a:t>نشاط (1/2)</a:t>
            </a:r>
            <a:endParaRPr lang="en-US" sz="1100">
              <a:effectLst/>
              <a:latin typeface="Calibri"/>
              <a:ea typeface="Calibri"/>
              <a:cs typeface="Arial"/>
            </a:endParaRPr>
          </a:p>
        </p:txBody>
      </p:sp>
      <p:grpSp>
        <p:nvGrpSpPr>
          <p:cNvPr id="12" name="Group 11"/>
          <p:cNvGrpSpPr>
            <a:grpSpLocks/>
          </p:cNvGrpSpPr>
          <p:nvPr/>
        </p:nvGrpSpPr>
        <p:grpSpPr bwMode="auto">
          <a:xfrm>
            <a:off x="1143000" y="1295400"/>
            <a:ext cx="6618604" cy="1057275"/>
            <a:chOff x="285" y="1617"/>
            <a:chExt cx="11415" cy="1665"/>
          </a:xfrm>
        </p:grpSpPr>
        <p:sp>
          <p:nvSpPr>
            <p:cNvPr id="13" name="Oval 12"/>
            <p:cNvSpPr>
              <a:spLocks noChangeArrowheads="1"/>
            </p:cNvSpPr>
            <p:nvPr/>
          </p:nvSpPr>
          <p:spPr bwMode="auto">
            <a:xfrm>
              <a:off x="8460" y="1707"/>
              <a:ext cx="1395" cy="1575"/>
            </a:xfrm>
            <a:prstGeom prst="ellipse">
              <a:avLst/>
            </a:prstGeom>
            <a:solidFill>
              <a:srgbClr val="FFFFFF"/>
            </a:solidFill>
            <a:ln w="31750">
              <a:solidFill>
                <a:srgbClr val="4472C4"/>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marL="0" marR="0" lvl="0" indent="0" algn="ctr" defTabSz="914400" rtl="1" eaLnBrk="1" fontAlgn="auto" latinLnBrk="0" hangingPunct="1">
                <a:lnSpc>
                  <a:spcPct val="115000"/>
                </a:lnSpc>
                <a:spcBef>
                  <a:spcPts val="0"/>
                </a:spcBef>
                <a:spcAft>
                  <a:spcPts val="0"/>
                </a:spcAft>
                <a:buClrTx/>
                <a:buSzTx/>
                <a:buFontTx/>
                <a:buNone/>
                <a:tabLst/>
                <a:defRPr/>
              </a:pPr>
              <a:r>
                <a:rPr kumimoji="0" lang="ar-EG" sz="1400" b="0" i="0" u="none" strike="noStrike" kern="0" cap="none" spc="0" normalizeH="0" baseline="0" noProof="0">
                  <a:ln>
                    <a:noFill/>
                  </a:ln>
                  <a:solidFill>
                    <a:sysClr val="windowText" lastClr="000000"/>
                  </a:solidFill>
                  <a:effectLst/>
                  <a:uLnTx/>
                  <a:uFillTx/>
                  <a:latin typeface="Calibri"/>
                  <a:ea typeface="Calibri"/>
                  <a:cs typeface="AL-Mateen"/>
                </a:rPr>
                <a:t>نشاط فردي</a:t>
              </a:r>
              <a:endParaRPr kumimoji="0" lang="en-US" sz="1100" b="0" i="0" u="none" strike="noStrike" kern="0" cap="none" spc="0" normalizeH="0" baseline="0" noProof="0">
                <a:ln>
                  <a:noFill/>
                </a:ln>
                <a:solidFill>
                  <a:sysClr val="windowText" lastClr="000000"/>
                </a:solidFill>
                <a:effectLst/>
                <a:uLnTx/>
                <a:uFillTx/>
                <a:latin typeface="Calibri"/>
                <a:ea typeface="Calibri"/>
                <a:cs typeface="Arial"/>
              </a:endParaRPr>
            </a:p>
          </p:txBody>
        </p:sp>
        <p:pic>
          <p:nvPicPr>
            <p:cNvPr id="14" name="Picture 13" descr="kak-stat-individualnim-predprinimatelem-v-rossii-poshagovaya-instrukciya-2"/>
            <p:cNvPicPr>
              <a:picLocks noChangeAspect="1" noChangeArrowheads="1"/>
            </p:cNvPicPr>
            <p:nvPr/>
          </p:nvPicPr>
          <p:blipFill>
            <a:blip r:embed="rId2" cstate="print">
              <a:extLst>
                <a:ext uri="{28A0092B-C50C-407E-A947-70E740481C1C}">
                  <a14:useLocalDpi xmlns:a14="http://schemas.microsoft.com/office/drawing/2010/main" val="0"/>
                </a:ext>
              </a:extLst>
            </a:blip>
            <a:srcRect b="10146"/>
            <a:stretch>
              <a:fillRect/>
            </a:stretch>
          </p:blipFill>
          <p:spPr bwMode="auto">
            <a:xfrm>
              <a:off x="10005" y="1617"/>
              <a:ext cx="1695"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20"/>
            <p:cNvSpPr>
              <a:spLocks noChangeArrowheads="1"/>
            </p:cNvSpPr>
            <p:nvPr/>
          </p:nvSpPr>
          <p:spPr bwMode="auto">
            <a:xfrm>
              <a:off x="285" y="2052"/>
              <a:ext cx="1890" cy="720"/>
            </a:xfrm>
            <a:prstGeom prst="roundRect">
              <a:avLst>
                <a:gd name="adj" fmla="val 16667"/>
              </a:avLst>
            </a:prstGeom>
            <a:solidFill>
              <a:srgbClr val="FFFFFF"/>
            </a:solidFill>
            <a:ln w="31750">
              <a:solidFill>
                <a:srgbClr val="ED7D31"/>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EG" sz="1400" b="0" i="0" u="none" strike="noStrike" kern="0" cap="none" spc="0" normalizeH="0" baseline="0" noProof="0">
                  <a:ln>
                    <a:noFill/>
                  </a:ln>
                  <a:solidFill>
                    <a:sysClr val="windowText" lastClr="000000"/>
                  </a:solidFill>
                  <a:effectLst/>
                  <a:uLnTx/>
                  <a:uFillTx/>
                  <a:latin typeface="Calibri"/>
                  <a:ea typeface="Calibri"/>
                  <a:cs typeface="AL-Mateen"/>
                </a:rPr>
                <a:t>الزمن: 10 دقائق</a:t>
              </a:r>
              <a:endParaRPr kumimoji="0" lang="en-US" sz="1100" b="0" i="0" u="none" strike="noStrike" kern="0" cap="none" spc="0" normalizeH="0" baseline="0" noProof="0">
                <a:ln>
                  <a:noFill/>
                </a:ln>
                <a:solidFill>
                  <a:sysClr val="windowText" lastClr="000000"/>
                </a:solidFill>
                <a:effectLst/>
                <a:uLnTx/>
                <a:uFillTx/>
                <a:latin typeface="Calibri"/>
                <a:ea typeface="Calibri"/>
                <a:cs typeface="Arial"/>
              </a:endParaRPr>
            </a:p>
          </p:txBody>
        </p:sp>
        <p:sp>
          <p:nvSpPr>
            <p:cNvPr id="16" name="AutoShape 21" descr="3d31c4c0-7ae3-423c-9fbe-a8cfaa30e9ec"/>
            <p:cNvSpPr>
              <a:spLocks noChangeArrowheads="1"/>
            </p:cNvSpPr>
            <p:nvPr/>
          </p:nvSpPr>
          <p:spPr bwMode="auto">
            <a:xfrm>
              <a:off x="2460" y="1707"/>
              <a:ext cx="1560" cy="1560"/>
            </a:xfrm>
            <a:prstGeom prst="roundRect">
              <a:avLst>
                <a:gd name="adj" fmla="val 16667"/>
              </a:avLst>
            </a:prstGeom>
            <a:blipFill dpi="0" rotWithShape="0">
              <a:blip r:embed="rId3"/>
              <a:srcRect/>
              <a:stretch>
                <a:fillRect/>
              </a:stretch>
            </a:blipFill>
            <a:ln w="9525">
              <a:solidFill>
                <a:srgbClr val="000000"/>
              </a:solidFill>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grpSp>
      <p:sp>
        <p:nvSpPr>
          <p:cNvPr id="17" name="Rounded Rectangle 16"/>
          <p:cNvSpPr>
            <a:spLocks noChangeArrowheads="1"/>
          </p:cNvSpPr>
          <p:nvPr/>
        </p:nvSpPr>
        <p:spPr bwMode="auto">
          <a:xfrm>
            <a:off x="3586162" y="1465579"/>
            <a:ext cx="1971675" cy="676275"/>
          </a:xfrm>
          <a:prstGeom prst="roundRect">
            <a:avLst>
              <a:gd name="adj" fmla="val 16667"/>
            </a:avLst>
          </a:prstGeom>
          <a:solidFill>
            <a:srgbClr val="00206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2400" dirty="0">
                <a:solidFill>
                  <a:schemeClr val="bg1"/>
                </a:solidFill>
                <a:effectLst/>
                <a:latin typeface="Calibri"/>
                <a:ea typeface="Calibri"/>
                <a:cs typeface="AL-Mateen"/>
              </a:rPr>
              <a:t>مناقشة</a:t>
            </a:r>
            <a:endParaRPr lang="en-US" sz="1100" dirty="0">
              <a:solidFill>
                <a:schemeClr val="bg1"/>
              </a:solidFill>
              <a:effectLst/>
              <a:latin typeface="Calibri"/>
              <a:ea typeface="Calibri"/>
              <a:cs typeface="Arial"/>
            </a:endParaRPr>
          </a:p>
        </p:txBody>
      </p:sp>
      <p:sp>
        <p:nvSpPr>
          <p:cNvPr id="18" name="Rectangle 17"/>
          <p:cNvSpPr/>
          <p:nvPr/>
        </p:nvSpPr>
        <p:spPr>
          <a:xfrm>
            <a:off x="533400" y="2667000"/>
            <a:ext cx="8153400" cy="3037755"/>
          </a:xfrm>
          <a:prstGeom prst="rect">
            <a:avLst/>
          </a:prstGeom>
        </p:spPr>
        <p:txBody>
          <a:bodyPr wrap="square">
            <a:spAutoFit/>
          </a:bodyPr>
          <a:lstStyle/>
          <a:p>
            <a:pPr algn="just" rtl="1" fontAlgn="base" hangingPunct="0">
              <a:lnSpc>
                <a:spcPct val="150000"/>
              </a:lnSpc>
              <a:spcBef>
                <a:spcPts val="600"/>
              </a:spcBef>
              <a:spcAft>
                <a:spcPts val="0"/>
              </a:spcAft>
            </a:pPr>
            <a:r>
              <a:rPr lang="ar-EG" sz="2800" b="1" dirty="0">
                <a:ea typeface="Times New Roman"/>
                <a:cs typeface="AL-Mohanad Bold"/>
              </a:rPr>
              <a:t>عزيزي المشارك: ما هو</a:t>
            </a:r>
            <a:r>
              <a:rPr lang="ar-EG" sz="2800" b="1" dirty="0">
                <a:solidFill>
                  <a:srgbClr val="0D0D0D"/>
                </a:solidFill>
                <a:ea typeface="Times New Roman"/>
                <a:cs typeface="AL-Mohanad Bold"/>
              </a:rPr>
              <a:t> </a:t>
            </a:r>
            <a:r>
              <a:rPr lang="ar-SA" sz="3200" b="1" dirty="0">
                <a:solidFill>
                  <a:srgbClr val="0D0D0D"/>
                </a:solidFill>
                <a:ea typeface="Times New Roman"/>
                <a:cs typeface="Traditional Arabic"/>
              </a:rPr>
              <a:t>الفرق الجوهري بين الاضطراب النفسي واضطراب الشخصية</a:t>
            </a:r>
            <a:r>
              <a:rPr lang="ar-EG" sz="2800" b="1" dirty="0">
                <a:ea typeface="Times New Roman"/>
                <a:cs typeface="AL-Mohanad Bold"/>
              </a:rPr>
              <a:t>؟</a:t>
            </a:r>
            <a:endParaRPr lang="en-US" sz="1200" dirty="0">
              <a:ea typeface="Calibri"/>
              <a:cs typeface="Arial"/>
            </a:endParaRPr>
          </a:p>
          <a:p>
            <a:pPr algn="justLow" rtl="1">
              <a:lnSpc>
                <a:spcPct val="115000"/>
              </a:lnSpc>
              <a:spcAft>
                <a:spcPts val="0"/>
              </a:spcAft>
            </a:pPr>
            <a:r>
              <a:rPr lang="ar-EG" dirty="0">
                <a:ea typeface="Times New Roman"/>
                <a:cs typeface="AL-Mohanad Bold"/>
              </a:rPr>
              <a:t>..................................................................................................................................................................................................................</a:t>
            </a:r>
            <a:endParaRPr lang="en-US" sz="1200" dirty="0">
              <a:ea typeface="Calibri"/>
              <a:cs typeface="Arial"/>
            </a:endParaRPr>
          </a:p>
          <a:p>
            <a:pPr algn="r" rtl="1"/>
            <a:r>
              <a:rPr lang="ar-EG" dirty="0">
                <a:ea typeface="Times New Roman"/>
                <a:cs typeface="AL-Mohanad Bold"/>
              </a:rPr>
              <a:t>.................................................................................................................................................................................................................. .........................................................................................................</a:t>
            </a:r>
            <a:endParaRPr lang="ar-EG" dirty="0"/>
          </a:p>
        </p:txBody>
      </p:sp>
    </p:spTree>
    <p:extLst>
      <p:ext uri="{BB962C8B-B14F-4D97-AF65-F5344CB8AC3E}">
        <p14:creationId xmlns:p14="http://schemas.microsoft.com/office/powerpoint/2010/main" val="2045583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2028825"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الثالثة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5" name="Text Box 552"/>
          <p:cNvSpPr txBox="1"/>
          <p:nvPr/>
        </p:nvSpPr>
        <p:spPr>
          <a:xfrm>
            <a:off x="2891203" y="3886200"/>
            <a:ext cx="6209665" cy="990600"/>
          </a:xfrm>
          <a:prstGeom prst="rect">
            <a:avLst/>
          </a:prstGeom>
          <a:noFill/>
          <a:ln>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algn="ctr" rtl="1" fontAlgn="base" hangingPunct="0">
              <a:lnSpc>
                <a:spcPct val="150000"/>
              </a:lnSpc>
              <a:spcBef>
                <a:spcPts val="600"/>
              </a:spcBef>
              <a:spcAft>
                <a:spcPts val="0"/>
              </a:spcAft>
            </a:pPr>
            <a:r>
              <a:rPr lang="ar-SA" sz="3600" b="1"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a:ea typeface="Times New Roman"/>
                <a:cs typeface="Traditional Arabic"/>
              </a:rPr>
              <a:t>الوسواس القهري: ما هي أعراضه وطرق علاجه؟</a:t>
            </a:r>
            <a:endParaRPr lang="en-US" sz="900" dirty="0">
              <a:effectLst/>
              <a:latin typeface="Calibri"/>
              <a:ea typeface="Calibri"/>
              <a:cs typeface="Arial"/>
            </a:endParaRPr>
          </a:p>
        </p:txBody>
      </p:sp>
    </p:spTree>
    <p:extLst>
      <p:ext uri="{BB962C8B-B14F-4D97-AF65-F5344CB8AC3E}">
        <p14:creationId xmlns:p14="http://schemas.microsoft.com/office/powerpoint/2010/main" val="2596415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51207"/>
            <a:ext cx="8382000" cy="4878259"/>
          </a:xfrm>
          <a:prstGeom prst="rect">
            <a:avLst/>
          </a:prstGeom>
        </p:spPr>
        <p:txBody>
          <a:bodyPr wrap="square">
            <a:spAutoFit/>
          </a:bodyPr>
          <a:lstStyle/>
          <a:p>
            <a:pPr algn="ctr" rtl="1" fontAlgn="base" hangingPunct="0">
              <a:lnSpc>
                <a:spcPct val="150000"/>
              </a:lnSpc>
              <a:spcBef>
                <a:spcPts val="600"/>
              </a:spcBef>
              <a:spcAft>
                <a:spcPts val="0"/>
              </a:spcAft>
            </a:pPr>
            <a:r>
              <a:rPr lang="ar-SA" sz="2800" b="1" u="dbl" dirty="0">
                <a:solidFill>
                  <a:srgbClr val="C00000"/>
                </a:solidFill>
                <a:ea typeface="Times New Roman"/>
                <a:cs typeface="Traditional Arabic"/>
              </a:rPr>
              <a:t>الوسواس القهري: ما هي أعراضه وطرق علاجه؟</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تشخيص الوسواس القهري (</a:t>
            </a:r>
            <a:r>
              <a:rPr lang="en-US" b="1" dirty="0">
                <a:solidFill>
                  <a:srgbClr val="0D0D0D"/>
                </a:solidFill>
                <a:latin typeface="Traditional Arabic"/>
                <a:ea typeface="Times New Roman"/>
                <a:cs typeface="Arial"/>
              </a:rPr>
              <a:t>OCD - Obsessive Compulsive Disorder</a:t>
            </a:r>
            <a:r>
              <a:rPr lang="ar-SA" b="1" dirty="0">
                <a:solidFill>
                  <a:srgbClr val="0D0D0D"/>
                </a:solidFill>
                <a:ea typeface="Times New Roman"/>
                <a:cs typeface="Traditional Arabic"/>
              </a:rPr>
              <a:t>)</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يمكن أن يعاني الشخص المصاب بالوسواس القهري من:</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الخوف من العدوى أو المرض الشديد.</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الحرص المفرط في أن يكون كل شيء مرتباً تماماً بطريقة معينة.</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تخيلات رهيبة في الرأس.</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أفكار جنسية أو دينية التي تعتبر غير مقبولة.</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الخوف المبالغ فيه من الحريق أو الفيضان في المنزل، التسبب في اصطدام السيارة، فقدان شيء ما، أو أن يكون مسؤولاً عن إصابة شخص اخر.</a:t>
            </a:r>
            <a:endParaRPr lang="en-US" sz="1000" dirty="0">
              <a:ea typeface="Calibri"/>
              <a:cs typeface="Arial"/>
            </a:endParaRPr>
          </a:p>
          <a:p>
            <a:pPr algn="r" rtl="1"/>
            <a:r>
              <a:rPr lang="ar-SA" b="1" dirty="0">
                <a:solidFill>
                  <a:srgbClr val="0D0D0D"/>
                </a:solidFill>
                <a:ea typeface="Times New Roman"/>
                <a:cs typeface="Traditional Arabic"/>
              </a:rPr>
              <a:t>- الخوف من إيذاء شخص اخر أو أحد أفراد العائلة.</a:t>
            </a:r>
            <a:endParaRPr lang="ar-EG" dirty="0"/>
          </a:p>
        </p:txBody>
      </p:sp>
      <p:sp>
        <p:nvSpPr>
          <p:cNvPr id="3" name="Round Diagonal Corner Rectangle 2"/>
          <p:cNvSpPr/>
          <p:nvPr/>
        </p:nvSpPr>
        <p:spPr>
          <a:xfrm>
            <a:off x="533400" y="5129466"/>
            <a:ext cx="2894330" cy="1369378"/>
          </a:xfrm>
          <a:prstGeom prst="round2DiagRect">
            <a:avLst/>
          </a:prstGeom>
          <a:blipFill dpi="0" rotWithShape="1">
            <a:blip r:embed="rId2">
              <a:extLst>
                <a:ext uri="{28A0092B-C50C-407E-A947-70E740481C1C}">
                  <a14:useLocalDpi xmlns:a14="http://schemas.microsoft.com/office/drawing/2010/main" val="0"/>
                </a:ext>
              </a:extLst>
            </a:blip>
            <a:srcRect/>
            <a:stretch>
              <a:fillRect/>
            </a:stretch>
          </a:blipFill>
          <a:ln w="25400" cap="flat" cmpd="sng" algn="ctr">
            <a:solidFill>
              <a:srgbClr val="4F81BD">
                <a:shade val="50000"/>
              </a:srgbClr>
            </a:solidFill>
            <a:prstDash val="solid"/>
          </a:ln>
          <a:effectLst/>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 lastClr="FFFFFF"/>
              </a:solidFill>
              <a:effectLst/>
              <a:uLnTx/>
              <a:uFillTx/>
              <a:latin typeface="Calibri"/>
              <a:ea typeface="+mn-ea"/>
              <a:cs typeface="Arial"/>
            </a:endParaRPr>
          </a:p>
        </p:txBody>
      </p:sp>
    </p:spTree>
    <p:extLst>
      <p:ext uri="{BB962C8B-B14F-4D97-AF65-F5344CB8AC3E}">
        <p14:creationId xmlns:p14="http://schemas.microsoft.com/office/powerpoint/2010/main" val="2045583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077200" cy="3277820"/>
          </a:xfrm>
          <a:prstGeom prst="rect">
            <a:avLst/>
          </a:prstGeom>
        </p:spPr>
        <p:txBody>
          <a:bodyPr wrap="square">
            <a:spAutoFit/>
          </a:bodyPr>
          <a:lstStyle/>
          <a:p>
            <a:pPr algn="just" rtl="1" fontAlgn="base" hangingPunct="0">
              <a:lnSpc>
                <a:spcPct val="150000"/>
              </a:lnSpc>
              <a:spcBef>
                <a:spcPts val="600"/>
              </a:spcBef>
              <a:spcAft>
                <a:spcPts val="0"/>
              </a:spcAft>
            </a:pPr>
            <a:r>
              <a:rPr lang="ar-SA" sz="2000" b="1" i="1" u="sng" dirty="0">
                <a:solidFill>
                  <a:srgbClr val="C00000"/>
                </a:solidFill>
                <a:ea typeface="Times New Roman"/>
                <a:cs typeface="Traditional Arabic"/>
              </a:rPr>
              <a:t>ما هي العلاجات؟</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ليس كل شخص يعاني من الوسواس القهري يستجيب لنفس النوع من العلاج. إن خيارات العلاج، تشمل العلاج الدوائي، وكذلك العلاجات السلوكية.</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يجب على الأشخاص الذين يعانون من الوسواس القهري مناقشة خيارات العلاج مع معالجيهم. بالنسبة لمعظم الأشخاص، فإن الدمج بين هذين النوعين من العلاج يعطي أفضل النتائج.</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تشير الأبحاث الحديثة إلى أن الأدوية التي تؤثر على مادة كيميائية معينة في الدماغ، سيروتونين (</a:t>
            </a:r>
            <a:r>
              <a:rPr lang="en-US" b="1" dirty="0">
                <a:solidFill>
                  <a:srgbClr val="0D0D0D"/>
                </a:solidFill>
                <a:latin typeface="Traditional Arabic"/>
                <a:ea typeface="Times New Roman"/>
                <a:cs typeface="Arial"/>
              </a:rPr>
              <a:t>Serotonin</a:t>
            </a:r>
            <a:r>
              <a:rPr lang="ar-SA" b="1" dirty="0">
                <a:solidFill>
                  <a:srgbClr val="0D0D0D"/>
                </a:solidFill>
                <a:ea typeface="Times New Roman"/>
                <a:cs typeface="Traditional Arabic"/>
              </a:rPr>
              <a:t>)، مفيدة بشكل خاص لعلاج الوسواس القهري.</a:t>
            </a:r>
            <a:endParaRPr lang="en-US" sz="1000" dirty="0">
              <a:ea typeface="Calibri"/>
              <a:cs typeface="Arial"/>
            </a:endParaRPr>
          </a:p>
        </p:txBody>
      </p:sp>
      <p:sp>
        <p:nvSpPr>
          <p:cNvPr id="3" name="Rectangle 2"/>
          <p:cNvSpPr/>
          <p:nvPr/>
        </p:nvSpPr>
        <p:spPr>
          <a:xfrm>
            <a:off x="609600" y="3733800"/>
            <a:ext cx="8077200" cy="1304203"/>
          </a:xfrm>
          <a:prstGeom prst="rect">
            <a:avLst/>
          </a:prstGeom>
        </p:spPr>
        <p:txBody>
          <a:bodyPr wrap="square">
            <a:spAutoFit/>
          </a:bodyPr>
          <a:lstStyle/>
          <a:p>
            <a:pPr algn="r" rtl="1">
              <a:lnSpc>
                <a:spcPct val="150000"/>
              </a:lnSpc>
            </a:pPr>
            <a:r>
              <a:rPr lang="ar-SA" b="1" dirty="0">
                <a:solidFill>
                  <a:srgbClr val="0D0D0D"/>
                </a:solidFill>
                <a:ea typeface="Times New Roman"/>
                <a:cs typeface="Traditional Arabic"/>
              </a:rPr>
              <a:t>بين أدوية الـ </a:t>
            </a:r>
            <a:r>
              <a:rPr lang="en-US" b="1" dirty="0">
                <a:solidFill>
                  <a:srgbClr val="0D0D0D"/>
                </a:solidFill>
                <a:latin typeface="Traditional Arabic"/>
                <a:ea typeface="Times New Roman"/>
              </a:rPr>
              <a:t>SSRI</a:t>
            </a:r>
            <a:r>
              <a:rPr lang="ar-SA" b="1" dirty="0">
                <a:solidFill>
                  <a:srgbClr val="0D0D0D"/>
                </a:solidFill>
                <a:ea typeface="Times New Roman"/>
                <a:cs typeface="Traditional Arabic"/>
              </a:rPr>
              <a:t> التي وافقت عليها منظمة الأدوية الأمريكية لعلاج الوسواس القهري، وتشمل بروزاك (</a:t>
            </a:r>
            <a:r>
              <a:rPr lang="en-US" b="1" dirty="0">
                <a:solidFill>
                  <a:srgbClr val="0D0D0D"/>
                </a:solidFill>
                <a:latin typeface="Traditional Arabic"/>
                <a:ea typeface="Times New Roman"/>
              </a:rPr>
              <a:t>Prozac</a:t>
            </a:r>
            <a:r>
              <a:rPr lang="ar-SA" b="1" dirty="0">
                <a:solidFill>
                  <a:srgbClr val="0D0D0D"/>
                </a:solidFill>
                <a:ea typeface="Times New Roman"/>
                <a:cs typeface="Traditional Arabic"/>
              </a:rPr>
              <a:t>)، لوبوكس (</a:t>
            </a:r>
            <a:r>
              <a:rPr lang="en-US" b="1" dirty="0" err="1">
                <a:solidFill>
                  <a:srgbClr val="0D0D0D"/>
                </a:solidFill>
                <a:latin typeface="Traditional Arabic"/>
                <a:ea typeface="Times New Roman"/>
              </a:rPr>
              <a:t>Luvox</a:t>
            </a:r>
            <a:r>
              <a:rPr lang="ar-SA" b="1" dirty="0">
                <a:solidFill>
                  <a:srgbClr val="0D0D0D"/>
                </a:solidFill>
                <a:ea typeface="Times New Roman"/>
                <a:cs typeface="Traditional Arabic"/>
              </a:rPr>
              <a:t>) وباكسيل (</a:t>
            </a:r>
            <a:r>
              <a:rPr lang="en-US" b="1" dirty="0">
                <a:solidFill>
                  <a:srgbClr val="0D0D0D"/>
                </a:solidFill>
                <a:latin typeface="Traditional Arabic"/>
                <a:ea typeface="Times New Roman"/>
              </a:rPr>
              <a:t>Paxil</a:t>
            </a:r>
            <a:r>
              <a:rPr lang="ar-SA" b="1" dirty="0">
                <a:solidFill>
                  <a:srgbClr val="0D0D0D"/>
                </a:solidFill>
                <a:ea typeface="Times New Roman"/>
                <a:cs typeface="Traditional Arabic"/>
              </a:rPr>
              <a:t>) (باكسات - </a:t>
            </a:r>
            <a:r>
              <a:rPr lang="en-US" b="1" dirty="0" err="1">
                <a:solidFill>
                  <a:srgbClr val="0D0D0D"/>
                </a:solidFill>
                <a:latin typeface="Traditional Arabic"/>
                <a:ea typeface="Times New Roman"/>
              </a:rPr>
              <a:t>Paxxet</a:t>
            </a:r>
            <a:r>
              <a:rPr lang="ar-SA" b="1" dirty="0">
                <a:solidFill>
                  <a:srgbClr val="0D0D0D"/>
                </a:solidFill>
                <a:ea typeface="Times New Roman"/>
                <a:cs typeface="Traditional Arabic"/>
              </a:rPr>
              <a:t> سروكاست - </a:t>
            </a:r>
            <a:r>
              <a:rPr lang="en-US" b="1" dirty="0" err="1">
                <a:solidFill>
                  <a:srgbClr val="0D0D0D"/>
                </a:solidFill>
                <a:latin typeface="Traditional Arabic"/>
                <a:ea typeface="Times New Roman"/>
              </a:rPr>
              <a:t>Seroxat</a:t>
            </a:r>
            <a:r>
              <a:rPr lang="ar-SA" b="1" dirty="0">
                <a:solidFill>
                  <a:srgbClr val="0D0D0D"/>
                </a:solidFill>
                <a:ea typeface="Times New Roman"/>
                <a:cs typeface="Traditional Arabic"/>
              </a:rPr>
              <a:t>)، وهناك ادوية اخرى لا تزال قيد البحث لهذا الغرض.</a:t>
            </a:r>
            <a:endParaRPr lang="ar-EG"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5257800"/>
            <a:ext cx="2419350" cy="1364762"/>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305800" cy="4693593"/>
          </a:xfrm>
          <a:prstGeom prst="rect">
            <a:avLst/>
          </a:prstGeom>
        </p:spPr>
        <p:txBody>
          <a:bodyPr wrap="square">
            <a:spAutoFit/>
          </a:bodyPr>
          <a:lstStyle/>
          <a:p>
            <a:pPr algn="just" rtl="1" fontAlgn="base" hangingPunct="0">
              <a:lnSpc>
                <a:spcPct val="150000"/>
              </a:lnSpc>
              <a:spcBef>
                <a:spcPts val="600"/>
              </a:spcBef>
              <a:spcAft>
                <a:spcPts val="0"/>
              </a:spcAft>
            </a:pPr>
            <a:r>
              <a:rPr lang="ar-SA" b="1" dirty="0">
                <a:solidFill>
                  <a:srgbClr val="C00000"/>
                </a:solidFill>
                <a:ea typeface="Times New Roman"/>
                <a:cs typeface="Traditional Arabic"/>
              </a:rPr>
              <a:t>نوع قديم من مضادات الاكتئاب</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عامل ثلاثي المراحل (</a:t>
            </a:r>
            <a:r>
              <a:rPr lang="en-US" b="1" dirty="0">
                <a:solidFill>
                  <a:srgbClr val="0D0D0D"/>
                </a:solidFill>
                <a:latin typeface="Traditional Arabic"/>
                <a:ea typeface="Times New Roman"/>
                <a:cs typeface="Arial"/>
              </a:rPr>
              <a:t>TCA</a:t>
            </a:r>
            <a:r>
              <a:rPr lang="ar-SA" b="1" dirty="0">
                <a:solidFill>
                  <a:srgbClr val="0D0D0D"/>
                </a:solidFill>
                <a:ea typeface="Times New Roman"/>
                <a:cs typeface="Traditional Arabic"/>
              </a:rPr>
              <a:t>) وانابرانيل (</a:t>
            </a:r>
            <a:r>
              <a:rPr lang="en-US" b="1" dirty="0" err="1">
                <a:solidFill>
                  <a:srgbClr val="0D0D0D"/>
                </a:solidFill>
                <a:latin typeface="Traditional Arabic"/>
                <a:ea typeface="Times New Roman"/>
                <a:cs typeface="Arial"/>
              </a:rPr>
              <a:t>Anafranil</a:t>
            </a:r>
            <a:r>
              <a:rPr lang="ar-SA" b="1" dirty="0">
                <a:solidFill>
                  <a:srgbClr val="0D0D0D"/>
                </a:solidFill>
                <a:ea typeface="Times New Roman"/>
                <a:cs typeface="Traditional Arabic"/>
              </a:rPr>
              <a:t>) (كلوميفرامين - </a:t>
            </a:r>
            <a:r>
              <a:rPr lang="en-US" b="1" dirty="0">
                <a:solidFill>
                  <a:srgbClr val="0D0D0D"/>
                </a:solidFill>
                <a:latin typeface="Traditional Arabic"/>
                <a:ea typeface="Times New Roman"/>
                <a:cs typeface="Arial"/>
              </a:rPr>
              <a:t>Clomipramine</a:t>
            </a:r>
            <a:r>
              <a:rPr lang="ar-SA" b="1" dirty="0">
                <a:solidFill>
                  <a:srgbClr val="0D0D0D"/>
                </a:solidFill>
                <a:ea typeface="Times New Roman"/>
                <a:cs typeface="Traditional Arabic"/>
              </a:rPr>
              <a:t>) تم الموافقة عليه أيضاً، من قبل منظمة الأدوية الأمريكية، ويستخدم من قبل بعض الأطباء لعلاج الوسواس القهري. يوصي بعض المعالجين باستخدام لوبوكس (فلوفوكسامين -</a:t>
            </a:r>
            <a:r>
              <a:rPr lang="nl-NL" b="1" dirty="0">
                <a:solidFill>
                  <a:srgbClr val="0D0D0D"/>
                </a:solidFill>
                <a:latin typeface="Traditional Arabic"/>
                <a:ea typeface="Times New Roman"/>
                <a:cs typeface="Arial"/>
              </a:rPr>
              <a:t>Fluvoxamine</a:t>
            </a:r>
            <a:r>
              <a:rPr lang="ar-SA" b="1" dirty="0">
                <a:solidFill>
                  <a:srgbClr val="0D0D0D"/>
                </a:solidFill>
                <a:ea typeface="Times New Roman"/>
                <a:cs typeface="Traditional Arabic"/>
              </a:rPr>
              <a:t>) أو انابرانيل (كلوميفرامين) كخط أول للعلاج، في حين أن أدوية الـ </a:t>
            </a:r>
            <a:r>
              <a:rPr lang="en-US" b="1" dirty="0">
                <a:solidFill>
                  <a:srgbClr val="0D0D0D"/>
                </a:solidFill>
                <a:latin typeface="Traditional Arabic"/>
                <a:ea typeface="Times New Roman"/>
                <a:cs typeface="Arial"/>
              </a:rPr>
              <a:t>SSRI</a:t>
            </a:r>
            <a:r>
              <a:rPr lang="ar-SA" b="1" dirty="0">
                <a:solidFill>
                  <a:srgbClr val="0D0D0D"/>
                </a:solidFill>
                <a:ea typeface="Times New Roman"/>
                <a:cs typeface="Traditional Arabic"/>
              </a:rPr>
              <a:t> الأخرى (مثل بروزاك، زولوفت (</a:t>
            </a:r>
            <a:r>
              <a:rPr lang="en-US" b="1" dirty="0">
                <a:solidFill>
                  <a:srgbClr val="0D0D0D"/>
                </a:solidFill>
                <a:latin typeface="Traditional Arabic"/>
                <a:ea typeface="Times New Roman"/>
                <a:cs typeface="Arial"/>
              </a:rPr>
              <a:t>Zoloft</a:t>
            </a:r>
            <a:r>
              <a:rPr lang="ar-SA" b="1" dirty="0">
                <a:solidFill>
                  <a:srgbClr val="0D0D0D"/>
                </a:solidFill>
                <a:ea typeface="Times New Roman"/>
                <a:cs typeface="Traditional Arabic"/>
              </a:rPr>
              <a:t>) أو باكست) ينبغي أن تستخدم كعلاج الخط الثاني في علاج الوسواس القهري.</a:t>
            </a:r>
            <a:endParaRPr lang="en-US" sz="1000" dirty="0">
              <a:ea typeface="Calibri"/>
              <a:cs typeface="Arial"/>
            </a:endParaRPr>
          </a:p>
          <a:p>
            <a:pPr algn="just" rtl="1" fontAlgn="base" hangingPunct="0">
              <a:lnSpc>
                <a:spcPct val="150000"/>
              </a:lnSpc>
              <a:spcBef>
                <a:spcPts val="600"/>
              </a:spcBef>
              <a:spcAft>
                <a:spcPts val="0"/>
              </a:spcAft>
            </a:pPr>
            <a:r>
              <a:rPr lang="ar-SA" sz="2400" b="1" i="1" u="sng" dirty="0">
                <a:solidFill>
                  <a:srgbClr val="C00000"/>
                </a:solidFill>
                <a:ea typeface="Times New Roman"/>
                <a:cs typeface="Traditional Arabic"/>
              </a:rPr>
              <a:t>العلاج النفسي</a:t>
            </a:r>
            <a:endParaRPr lang="en-US" sz="1100" dirty="0">
              <a:solidFill>
                <a:srgbClr val="C00000"/>
              </a:solidFill>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يهدف العلاج النفسي التقليدي إلى مساعدة المرضى على تطوير تفهم مشاكلهم. لا يساعد هذا النهج بحد ذاته، في علاج الوسواس القهري. إن استخدام العلاجات السلوكية المختلفة (على وجه الخصوص العلاج السلوكي المعرفي) يمكن أن يقلل من أعراض الوسواس </a:t>
            </a:r>
            <a:r>
              <a:rPr lang="ar-SA" b="1" dirty="0" smtClean="0">
                <a:solidFill>
                  <a:srgbClr val="0D0D0D"/>
                </a:solidFill>
                <a:ea typeface="Times New Roman"/>
                <a:cs typeface="Traditional Arabic"/>
              </a:rPr>
              <a:t>القهري.</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4648200"/>
            <a:ext cx="2466975" cy="1847850"/>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a:spLocks noChangeArrowheads="1"/>
          </p:cNvSpPr>
          <p:nvPr/>
        </p:nvSpPr>
        <p:spPr bwMode="auto">
          <a:xfrm>
            <a:off x="3505200" y="457199"/>
            <a:ext cx="1905000" cy="600075"/>
          </a:xfrm>
          <a:prstGeom prst="roundRect">
            <a:avLst>
              <a:gd name="adj" fmla="val 16667"/>
            </a:avLst>
          </a:prstGeom>
          <a:solidFill>
            <a:srgbClr val="FFFFFF"/>
          </a:solidFill>
          <a:ln w="31750">
            <a:solidFill>
              <a:srgbClr val="ED7D31"/>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ctr" rtl="1">
              <a:lnSpc>
                <a:spcPct val="115000"/>
              </a:lnSpc>
              <a:spcAft>
                <a:spcPts val="1000"/>
              </a:spcAft>
            </a:pPr>
            <a:r>
              <a:rPr lang="ar-EG" sz="2400">
                <a:effectLst/>
                <a:latin typeface="Calibri"/>
                <a:ea typeface="Calibri"/>
                <a:cs typeface="AL-Mateen"/>
              </a:rPr>
              <a:t>نشاط (3)</a:t>
            </a:r>
            <a:endParaRPr lang="en-US" sz="1100">
              <a:effectLst/>
              <a:latin typeface="Calibri"/>
              <a:ea typeface="Calibri"/>
              <a:cs typeface="Arial"/>
            </a:endParaRPr>
          </a:p>
        </p:txBody>
      </p:sp>
      <p:pic>
        <p:nvPicPr>
          <p:cNvPr id="11" name="Picture 10" descr="download (55)"/>
          <p:cNvPicPr/>
          <p:nvPr/>
        </p:nvPicPr>
        <p:blipFill>
          <a:blip r:embed="rId2">
            <a:extLst>
              <a:ext uri="{28A0092B-C50C-407E-A947-70E740481C1C}">
                <a14:useLocalDpi xmlns:a14="http://schemas.microsoft.com/office/drawing/2010/main" val="0"/>
              </a:ext>
            </a:extLst>
          </a:blip>
          <a:srcRect/>
          <a:stretch>
            <a:fillRect/>
          </a:stretch>
        </p:blipFill>
        <p:spPr bwMode="auto">
          <a:xfrm>
            <a:off x="7280874" y="1219200"/>
            <a:ext cx="1349375" cy="1095375"/>
          </a:xfrm>
          <a:prstGeom prst="rect">
            <a:avLst/>
          </a:prstGeom>
          <a:noFill/>
          <a:ln>
            <a:noFill/>
          </a:ln>
        </p:spPr>
      </p:pic>
      <p:sp>
        <p:nvSpPr>
          <p:cNvPr id="12" name="Oval 11"/>
          <p:cNvSpPr>
            <a:spLocks noChangeArrowheads="1"/>
          </p:cNvSpPr>
          <p:nvPr/>
        </p:nvSpPr>
        <p:spPr bwMode="auto">
          <a:xfrm>
            <a:off x="6400800" y="1266824"/>
            <a:ext cx="885825" cy="1000125"/>
          </a:xfrm>
          <a:prstGeom prst="ellipse">
            <a:avLst/>
          </a:prstGeom>
          <a:solidFill>
            <a:srgbClr val="FFFFFF"/>
          </a:solidFill>
          <a:ln w="31750">
            <a:solidFill>
              <a:srgbClr val="4472C4"/>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ctr" rtl="1">
              <a:lnSpc>
                <a:spcPct val="115000"/>
              </a:lnSpc>
              <a:spcAft>
                <a:spcPts val="0"/>
              </a:spcAft>
            </a:pPr>
            <a:r>
              <a:rPr lang="ar-EG" sz="1400">
                <a:effectLst/>
                <a:latin typeface="Calibri"/>
                <a:ea typeface="Calibri"/>
                <a:cs typeface="AL-Mateen"/>
              </a:rPr>
              <a:t>نشاط جماعي</a:t>
            </a:r>
            <a:endParaRPr lang="en-US" sz="1100">
              <a:effectLst/>
              <a:latin typeface="Calibri"/>
              <a:ea typeface="Calibri"/>
              <a:cs typeface="Arial"/>
            </a:endParaRPr>
          </a:p>
        </p:txBody>
      </p:sp>
      <p:sp>
        <p:nvSpPr>
          <p:cNvPr id="13" name="Rounded Rectangle 12"/>
          <p:cNvSpPr>
            <a:spLocks noChangeArrowheads="1"/>
          </p:cNvSpPr>
          <p:nvPr/>
        </p:nvSpPr>
        <p:spPr bwMode="auto">
          <a:xfrm>
            <a:off x="3657600" y="1476374"/>
            <a:ext cx="1971675" cy="676275"/>
          </a:xfrm>
          <a:prstGeom prst="roundRect">
            <a:avLst>
              <a:gd name="adj" fmla="val 16667"/>
            </a:avLst>
          </a:prstGeom>
          <a:solidFill>
            <a:srgbClr val="002060"/>
          </a:solidFill>
          <a:ln w="9525">
            <a:solidFill>
              <a:srgbClr val="000000"/>
            </a:solidFill>
            <a:round/>
            <a:headEnd/>
            <a:tailEnd/>
          </a:ln>
        </p:spPr>
        <p:txBody>
          <a:bodyPr rot="0" vert="horz" wrap="square" lIns="91440" tIns="45720" rIns="91440" bIns="45720" anchor="t" anchorCtr="0" upright="1">
            <a:noAutofit/>
          </a:bodyPr>
          <a:lstStyle/>
          <a:p>
            <a:pPr algn="ctr" rtl="1">
              <a:lnSpc>
                <a:spcPct val="115000"/>
              </a:lnSpc>
              <a:spcAft>
                <a:spcPts val="1000"/>
              </a:spcAft>
            </a:pPr>
            <a:r>
              <a:rPr lang="ar-EG" sz="2400" dirty="0">
                <a:solidFill>
                  <a:schemeClr val="bg1"/>
                </a:solidFill>
                <a:effectLst/>
                <a:latin typeface="Calibri"/>
                <a:ea typeface="Calibri"/>
                <a:cs typeface="AL-Mateen"/>
              </a:rPr>
              <a:t>دراسة حالة</a:t>
            </a:r>
            <a:endParaRPr lang="en-US" sz="1100" dirty="0">
              <a:solidFill>
                <a:schemeClr val="bg1"/>
              </a:solidFill>
              <a:effectLst/>
              <a:latin typeface="Calibri"/>
              <a:ea typeface="Calibri"/>
              <a:cs typeface="Arial"/>
            </a:endParaRPr>
          </a:p>
        </p:txBody>
      </p:sp>
      <p:sp>
        <p:nvSpPr>
          <p:cNvPr id="14" name="Rounded Rectangle 13" descr="3d31c4c0-7ae3-423c-9fbe-a8cfaa30e9ec"/>
          <p:cNvSpPr>
            <a:spLocks noChangeArrowheads="1"/>
          </p:cNvSpPr>
          <p:nvPr/>
        </p:nvSpPr>
        <p:spPr bwMode="auto">
          <a:xfrm>
            <a:off x="2133600" y="1323975"/>
            <a:ext cx="990600" cy="990600"/>
          </a:xfrm>
          <a:prstGeom prst="roundRect">
            <a:avLst>
              <a:gd name="adj" fmla="val 16667"/>
            </a:avLst>
          </a:prstGeom>
          <a:blipFill dpi="0" rotWithShape="0">
            <a:blip r:embed="rId3"/>
            <a:srcRect/>
            <a:stretch>
              <a:fillRect/>
            </a:stretch>
          </a:blipFill>
          <a:ln w="9525">
            <a:solidFill>
              <a:srgbClr val="000000"/>
            </a:solidFill>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SA" sz="1800" b="0" i="0" u="none" strike="noStrike" kern="0" cap="none" spc="0" normalizeH="0" baseline="0" noProof="0">
              <a:ln>
                <a:noFill/>
              </a:ln>
              <a:solidFill>
                <a:sysClr val="windowText" lastClr="000000"/>
              </a:solidFill>
              <a:effectLst/>
              <a:uLnTx/>
              <a:uFillTx/>
            </a:endParaRPr>
          </a:p>
        </p:txBody>
      </p:sp>
      <p:sp>
        <p:nvSpPr>
          <p:cNvPr id="15" name="Rounded Rectangle 14"/>
          <p:cNvSpPr>
            <a:spLocks noChangeArrowheads="1"/>
          </p:cNvSpPr>
          <p:nvPr/>
        </p:nvSpPr>
        <p:spPr bwMode="auto">
          <a:xfrm>
            <a:off x="609600" y="1538287"/>
            <a:ext cx="1200150" cy="457200"/>
          </a:xfrm>
          <a:prstGeom prst="roundRect">
            <a:avLst>
              <a:gd name="adj" fmla="val 16667"/>
            </a:avLst>
          </a:prstGeom>
          <a:solidFill>
            <a:srgbClr val="FFFFFF"/>
          </a:solidFill>
          <a:ln w="31750">
            <a:solidFill>
              <a:srgbClr val="ED7D31"/>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r" rtl="1">
              <a:lnSpc>
                <a:spcPct val="115000"/>
              </a:lnSpc>
              <a:spcAft>
                <a:spcPts val="1000"/>
              </a:spcAft>
            </a:pPr>
            <a:r>
              <a:rPr lang="ar-EG" sz="1400">
                <a:effectLst/>
                <a:latin typeface="Calibri"/>
                <a:ea typeface="Calibri"/>
                <a:cs typeface="AL-Mateen"/>
              </a:rPr>
              <a:t>الزمن: 15 دقائق</a:t>
            </a:r>
            <a:endParaRPr lang="en-US" sz="1100">
              <a:effectLst/>
              <a:latin typeface="Calibri"/>
              <a:ea typeface="Calibri"/>
              <a:cs typeface="Arial"/>
            </a:endParaRPr>
          </a:p>
        </p:txBody>
      </p:sp>
      <p:sp>
        <p:nvSpPr>
          <p:cNvPr id="9" name="Rectangle 8"/>
          <p:cNvSpPr/>
          <p:nvPr/>
        </p:nvSpPr>
        <p:spPr>
          <a:xfrm>
            <a:off x="533400" y="2438400"/>
            <a:ext cx="8229600" cy="3413755"/>
          </a:xfrm>
          <a:prstGeom prst="rect">
            <a:avLst/>
          </a:prstGeom>
        </p:spPr>
        <p:txBody>
          <a:bodyPr wrap="square">
            <a:spAutoFit/>
          </a:bodyPr>
          <a:lstStyle/>
          <a:p>
            <a:pPr algn="justLow" rtl="1">
              <a:lnSpc>
                <a:spcPct val="115000"/>
              </a:lnSpc>
              <a:spcAft>
                <a:spcPts val="1000"/>
              </a:spcAft>
            </a:pPr>
            <a:r>
              <a:rPr lang="ar-EG" dirty="0">
                <a:ea typeface="Times New Roman"/>
                <a:cs typeface="AL-Mohanad Bold"/>
              </a:rPr>
              <a:t>1-</a:t>
            </a:r>
            <a:r>
              <a:rPr lang="ar-SA" dirty="0">
                <a:solidFill>
                  <a:srgbClr val="000000"/>
                </a:solidFill>
                <a:latin typeface="Dubai"/>
                <a:ea typeface="Times New Roman"/>
                <a:cs typeface="AL-Mohanad Bold"/>
              </a:rPr>
              <a:t>سيده عمرها 32 عاماً وعندها اطفال وزوجها جدا حنون وطيب بس مشكلته عصبيته االزائدة عن الحد ودائم يختلق المشكلات وفي كل مره يشير لزوجته بأنها السبب في الخطأ والمشكلة أثناء عصبيته حتى بدأت تتجاهله ولاتريد الحديث معه ولا حتى مشاركته الطعام بسبب عصبيته على أتفه الأمور حيث أن زوجها يعاني بعضاً من ضغوط العمل والتي يصطحبها معه إلى منزله.</a:t>
            </a:r>
            <a:endParaRPr lang="en-US" sz="1050" dirty="0">
              <a:ea typeface="Calibri"/>
              <a:cs typeface="Arial"/>
            </a:endParaRPr>
          </a:p>
          <a:p>
            <a:pPr algn="justLow" rtl="1">
              <a:lnSpc>
                <a:spcPct val="115000"/>
              </a:lnSpc>
              <a:spcAft>
                <a:spcPts val="0"/>
              </a:spcAft>
            </a:pPr>
            <a:r>
              <a:rPr lang="ar-SA" dirty="0">
                <a:solidFill>
                  <a:srgbClr val="000000"/>
                </a:solidFill>
                <a:latin typeface="Dubai"/>
                <a:ea typeface="Times New Roman"/>
                <a:cs typeface="AL-Mateen"/>
              </a:rPr>
              <a:t>المطلوب:</a:t>
            </a:r>
            <a:endParaRPr lang="en-US" sz="1050" dirty="0">
              <a:ea typeface="Calibri"/>
              <a:cs typeface="Arial"/>
            </a:endParaRPr>
          </a:p>
          <a:p>
            <a:pPr algn="justLow" rtl="1">
              <a:lnSpc>
                <a:spcPct val="115000"/>
              </a:lnSpc>
              <a:spcAft>
                <a:spcPts val="0"/>
              </a:spcAft>
            </a:pPr>
            <a:r>
              <a:rPr lang="ar-SA" dirty="0">
                <a:solidFill>
                  <a:srgbClr val="000000"/>
                </a:solidFill>
                <a:latin typeface="Dubai"/>
                <a:ea typeface="Times New Roman"/>
                <a:cs typeface="AL-Mohanad Bold"/>
              </a:rPr>
              <a:t>من خلال عملك كمتخصص صحة نفسية قم بدراسة هذه الحالة وقم بتحليلها وصياغة خطة مقترحة لحلها.</a:t>
            </a:r>
            <a:endParaRPr lang="en-US" sz="1050" dirty="0">
              <a:ea typeface="Calibri"/>
              <a:cs typeface="Arial"/>
            </a:endParaRPr>
          </a:p>
          <a:p>
            <a:pPr algn="justLow" rtl="1">
              <a:lnSpc>
                <a:spcPct val="115000"/>
              </a:lnSpc>
              <a:spcAft>
                <a:spcPts val="0"/>
              </a:spcAft>
            </a:pPr>
            <a:r>
              <a:rPr lang="ar-EG" sz="1400" dirty="0">
                <a:ea typeface="Times New Roman"/>
                <a:cs typeface="AL-Mohanad Bold"/>
              </a:rPr>
              <a:t>.........................................................................................................</a:t>
            </a:r>
            <a:endParaRPr lang="en-US" sz="1050" dirty="0">
              <a:ea typeface="Calibri"/>
              <a:cs typeface="Arial"/>
            </a:endParaRPr>
          </a:p>
          <a:p>
            <a:pPr algn="justLow" rtl="1">
              <a:lnSpc>
                <a:spcPct val="115000"/>
              </a:lnSpc>
              <a:spcAft>
                <a:spcPts val="0"/>
              </a:spcAft>
            </a:pPr>
            <a:r>
              <a:rPr lang="ar-EG" sz="1400" dirty="0">
                <a:ea typeface="Times New Roman"/>
                <a:cs typeface="AL-Mohanad Bold"/>
              </a:rPr>
              <a:t>........................................................................................................................................................................................................................................................................................................................... </a:t>
            </a:r>
            <a:endParaRPr lang="en-US" sz="1050" dirty="0">
              <a:ea typeface="Calibri"/>
              <a:cs typeface="Arial"/>
            </a:endParaRPr>
          </a:p>
          <a:p>
            <a:pPr algn="ctr" rtl="1" fontAlgn="base" hangingPunct="0">
              <a:lnSpc>
                <a:spcPct val="150000"/>
              </a:lnSpc>
              <a:spcBef>
                <a:spcPts val="600"/>
              </a:spcBef>
              <a:spcAft>
                <a:spcPts val="0"/>
              </a:spcAft>
            </a:pPr>
            <a:r>
              <a:rPr lang="ar-SA" sz="2000" b="1" dirty="0">
                <a:solidFill>
                  <a:srgbClr val="0D0D0D"/>
                </a:solidFill>
                <a:ea typeface="Times New Roman"/>
                <a:cs typeface="Traditional Arabic"/>
              </a:rPr>
              <a:t> </a:t>
            </a:r>
            <a:endParaRPr lang="en-US" sz="1050" dirty="0">
              <a:ea typeface="Calibri"/>
              <a:cs typeface="Arial"/>
            </a:endParaRPr>
          </a:p>
        </p:txBody>
      </p:sp>
    </p:spTree>
    <p:extLst>
      <p:ext uri="{BB962C8B-B14F-4D97-AF65-F5344CB8AC3E}">
        <p14:creationId xmlns:p14="http://schemas.microsoft.com/office/powerpoint/2010/main" val="2045583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2028825"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الرابعة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6" name="Text Box 563"/>
          <p:cNvSpPr txBox="1"/>
          <p:nvPr/>
        </p:nvSpPr>
        <p:spPr>
          <a:xfrm>
            <a:off x="3810000" y="3962400"/>
            <a:ext cx="4903470" cy="2066290"/>
          </a:xfrm>
          <a:prstGeom prst="rect">
            <a:avLst/>
          </a:prstGeom>
          <a:noFill/>
          <a:ln>
            <a:noFill/>
          </a:ln>
          <a:effectLst/>
        </p:spPr>
        <p:txBody>
          <a:bodyPr rot="0" spcFirstLastPara="0" vert="horz" wrap="square" lIns="91440" tIns="45720" rIns="91440" bIns="45720" numCol="1" spcCol="0" rtlCol="1" fromWordArt="0" anchor="t" anchorCtr="0" forceAA="0" compatLnSpc="1">
            <a:prstTxWarp prst="textNoShape">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1" fontAlgn="base" hangingPunct="0">
              <a:lnSpc>
                <a:spcPct val="150000"/>
              </a:lnSpc>
              <a:spcBef>
                <a:spcPts val="600"/>
              </a:spcBef>
              <a:spcAft>
                <a:spcPts val="0"/>
              </a:spcAft>
            </a:pPr>
            <a:r>
              <a:rPr lang="ar-SA" sz="3600" b="1" dirty="0">
                <a:ln>
                  <a:noFill/>
                </a:ln>
                <a:gradFill>
                  <a:gsLst>
                    <a:gs pos="0">
                      <a:srgbClr val="FC7B79"/>
                    </a:gs>
                    <a:gs pos="75000">
                      <a:srgbClr val="CF2C28"/>
                    </a:gs>
                    <a:gs pos="100000">
                      <a:srgbClr val="C90000"/>
                    </a:gs>
                  </a:gsLst>
                  <a:lin ang="5400000" scaled="0"/>
                </a:gradFill>
                <a:effectLst>
                  <a:outerShdw blurRad="50800" dist="39002" dir="5460000" algn="tl">
                    <a:srgbClr val="000000">
                      <a:alpha val="38000"/>
                    </a:srgbClr>
                  </a:outerShdw>
                </a:effectLst>
                <a:latin typeface="Calibri"/>
                <a:ea typeface="Times New Roman"/>
                <a:cs typeface="Traditional Arabic"/>
              </a:rPr>
              <a:t>الصحة النفسية</a:t>
            </a:r>
            <a:endParaRPr lang="en-US" sz="1100" dirty="0">
              <a:effectLst/>
              <a:latin typeface="Calibri"/>
              <a:ea typeface="Calibri"/>
              <a:cs typeface="Arial"/>
            </a:endParaRPr>
          </a:p>
          <a:p>
            <a:pPr algn="ctr" rtl="1" fontAlgn="base" hangingPunct="0">
              <a:lnSpc>
                <a:spcPct val="150000"/>
              </a:lnSpc>
              <a:spcBef>
                <a:spcPts val="600"/>
              </a:spcBef>
              <a:spcAft>
                <a:spcPts val="0"/>
              </a:spcAft>
            </a:pPr>
            <a:r>
              <a:rPr lang="nl-NL" sz="3600" b="1" dirty="0">
                <a:ln>
                  <a:noFill/>
                </a:ln>
                <a:gradFill>
                  <a:gsLst>
                    <a:gs pos="0">
                      <a:srgbClr val="FC7B79"/>
                    </a:gs>
                    <a:gs pos="75000">
                      <a:srgbClr val="CF2C28"/>
                    </a:gs>
                    <a:gs pos="100000">
                      <a:srgbClr val="C90000"/>
                    </a:gs>
                  </a:gsLst>
                  <a:lin ang="5400000" scaled="0"/>
                </a:gradFill>
                <a:effectLst>
                  <a:outerShdw blurRad="50800" dist="39002" dir="5460000" algn="tl">
                    <a:srgbClr val="000000">
                      <a:alpha val="38000"/>
                    </a:srgbClr>
                  </a:outerShdw>
                </a:effectLst>
                <a:latin typeface="Traditional Arabic"/>
                <a:ea typeface="Times New Roman"/>
                <a:cs typeface="Arial"/>
              </a:rPr>
              <a:t>Mental Health</a:t>
            </a:r>
            <a:endParaRPr lang="en-US" sz="1100" dirty="0">
              <a:effectLst/>
              <a:latin typeface="Calibri"/>
              <a:ea typeface="Calibri"/>
              <a:cs typeface="Arial"/>
            </a:endParaRPr>
          </a:p>
        </p:txBody>
      </p:sp>
    </p:spTree>
    <p:extLst>
      <p:ext uri="{BB962C8B-B14F-4D97-AF65-F5344CB8AC3E}">
        <p14:creationId xmlns:p14="http://schemas.microsoft.com/office/powerpoint/2010/main" val="1320150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458200" cy="4216539"/>
          </a:xfrm>
          <a:prstGeom prst="rect">
            <a:avLst/>
          </a:prstGeom>
        </p:spPr>
        <p:txBody>
          <a:bodyPr wrap="square">
            <a:spAutoFit/>
          </a:bodyPr>
          <a:lstStyle/>
          <a:p>
            <a:pPr algn="ctr" rtl="1" fontAlgn="base" hangingPunct="0">
              <a:lnSpc>
                <a:spcPct val="150000"/>
              </a:lnSpc>
              <a:spcBef>
                <a:spcPts val="600"/>
              </a:spcBef>
              <a:spcAft>
                <a:spcPts val="0"/>
              </a:spcAft>
            </a:pPr>
            <a:r>
              <a:rPr lang="ar-SA" sz="2800" b="1" u="dbl" dirty="0">
                <a:solidFill>
                  <a:srgbClr val="0070C0"/>
                </a:solidFill>
                <a:ea typeface="Times New Roman"/>
                <a:cs typeface="Traditional Arabic"/>
              </a:rPr>
              <a:t>نبذة تاريخية عن الصحة النفسية</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الصحة النفسية من المتغيرات التي حظيت بالاهتمام منذ أقدم العصور، وإن كان ذلك ليس بالمصطلح المعروف اليوم، فقد عرف الإنسان المرض النفسي منذ أن وجد على أرض المعمورة، وقد ألقى الكهنة والفلاسفة والمفكرون والأطباء ورجال الدين على مر العصور بدلوهم في فهم وتشخيص وعلاج المرض النفسي والعقلي.</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وقد مرَّ تطور الصحة النفسية بتأريخ طويل يرجع الى نحو خمسة آلاف عام ، وقديماً عدَّ المرض النفسي عقوبة تسلطها الآلهة على البشر جرّاء آثامهم ، ونسبه القدماء أيضاً إلى سيطرة الأرواح الشريرة على النفس البشرية ، وتعود الجذور التاريخية لما يوجد الآن من فكر عن الصحة النفسية والأمراض النفسية والعلاج النفسي الى الحضارة المصرية والحضارة البابلية والحضارة الصينية والحضارة الهندية والحضارة السومرية ، وقد احتوت أوراق البردي المصرية القديمة على بعض الإشارات للاضطرابات العقلية، ففي نحو سنة (1500 ق. م) ذكرت في تلك الأوراق ملاحظات عن تغيرات مرحلة الشيخوخة تتضمن الاكتئاب وضعف الذاكرة.</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495800"/>
            <a:ext cx="2743200" cy="2133600"/>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124"/>
            <a:ext cx="8305800" cy="3908762"/>
          </a:xfrm>
          <a:prstGeom prst="rect">
            <a:avLst/>
          </a:prstGeom>
        </p:spPr>
        <p:txBody>
          <a:bodyPr wrap="square">
            <a:spAutoFit/>
          </a:bodyPr>
          <a:lstStyle/>
          <a:p>
            <a:pPr algn="r" rtl="1" fontAlgn="base" hangingPunct="0">
              <a:lnSpc>
                <a:spcPct val="150000"/>
              </a:lnSpc>
              <a:spcBef>
                <a:spcPts val="600"/>
              </a:spcBef>
              <a:spcAft>
                <a:spcPts val="0"/>
              </a:spcAft>
            </a:pPr>
            <a:r>
              <a:rPr lang="ar-SA" b="1" dirty="0">
                <a:solidFill>
                  <a:srgbClr val="0D0D0D"/>
                </a:solidFill>
                <a:ea typeface="Times New Roman"/>
                <a:cs typeface="Traditional Arabic"/>
              </a:rPr>
              <a:t>وفي أوائل عصر النهضة ظهر في الغرب رجال تحررت عقولهم من ظلمة الجهل التي كانت مخيمة عليهم، وبدأوا يولون عنايتهم نحو البحث في أسباب الاضطرابات النفسية والعقلية، وكان الفيلسوف الأسباني جوان لويس فيف </a:t>
            </a:r>
            <a:r>
              <a:rPr lang="nl-NL" b="1" dirty="0">
                <a:solidFill>
                  <a:srgbClr val="0D0D0D"/>
                </a:solidFill>
                <a:latin typeface="Traditional Arabic"/>
                <a:ea typeface="Times New Roman"/>
                <a:cs typeface="Arial"/>
              </a:rPr>
              <a:t>(Juan Luis Vives)</a:t>
            </a:r>
            <a:r>
              <a:rPr lang="ar-SA" b="1" dirty="0">
                <a:solidFill>
                  <a:srgbClr val="0D0D0D"/>
                </a:solidFill>
                <a:ea typeface="Times New Roman"/>
                <a:cs typeface="Traditional Arabic"/>
              </a:rPr>
              <a:t> من رجال النهضة الأوائل الذين عنوا بدراسة دوافع السلوك الإنساني.</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وذهب بارسيليوس </a:t>
            </a:r>
            <a:r>
              <a:rPr lang="nl-NL" b="1" dirty="0">
                <a:solidFill>
                  <a:srgbClr val="0D0D0D"/>
                </a:solidFill>
                <a:latin typeface="Traditional Arabic"/>
                <a:ea typeface="Times New Roman"/>
                <a:cs typeface="Arial"/>
              </a:rPr>
              <a:t>(Paracolsus)</a:t>
            </a:r>
            <a:r>
              <a:rPr lang="ar-SA" b="1" dirty="0">
                <a:solidFill>
                  <a:srgbClr val="0D0D0D"/>
                </a:solidFill>
                <a:ea typeface="Times New Roman"/>
                <a:cs typeface="Traditional Arabic"/>
              </a:rPr>
              <a:t> (1493-1541م) وهو طبيب معاصر لجوان فيف الى أن للاضطرابات النفسية والعقلية أسباباً نفسية ، وقال بوجود قوة مغناطيسية في الجسم ، وهذا هو أساس ما جاء به مسمر </a:t>
            </a:r>
            <a:r>
              <a:rPr lang="nl-NL" b="1" dirty="0">
                <a:solidFill>
                  <a:srgbClr val="0D0D0D"/>
                </a:solidFill>
                <a:latin typeface="Traditional Arabic"/>
                <a:ea typeface="Times New Roman"/>
                <a:cs typeface="Arial"/>
              </a:rPr>
              <a:t>(Mesmer)</a:t>
            </a:r>
            <a:r>
              <a:rPr lang="ar-SA" b="1" dirty="0">
                <a:solidFill>
                  <a:srgbClr val="0D0D0D"/>
                </a:solidFill>
                <a:ea typeface="Times New Roman"/>
                <a:cs typeface="Traditional Arabic"/>
              </a:rPr>
              <a:t> فيما بعد، ولم يستطع الكثير من الأطباء أن يهتدي الى وجود علل عضوية يمكن أن تفسر الاضطرابات النفسية والعقلية ، ومن ثم أبتدأ عدد من الأطباء يرون أن أغلب الاضطرابات النفسية والعقلية إنما ترجع الى أسباب نفسية لا عضوية ، وقد مهّد هذا لظهور المدرسة النفسية التي يرجع تأريخها الى آنتون مسمر</a:t>
            </a:r>
            <a:r>
              <a:rPr lang="nl-NL" b="1" dirty="0">
                <a:solidFill>
                  <a:srgbClr val="0D0D0D"/>
                </a:solidFill>
                <a:latin typeface="Traditional Arabic"/>
                <a:ea typeface="Times New Roman"/>
                <a:cs typeface="Arial"/>
              </a:rPr>
              <a:t>(Anton Mesmer) </a:t>
            </a:r>
            <a:r>
              <a:rPr lang="ar-SA" b="1" dirty="0">
                <a:solidFill>
                  <a:srgbClr val="0D0D0D"/>
                </a:solidFill>
                <a:ea typeface="Times New Roman"/>
                <a:cs typeface="Traditional Arabic"/>
              </a:rPr>
              <a:t> (1734-1815م) الطبيب النمساوي الذي نادى بوجود مادة مغناطيسية سماها (المغناطيسية الحيوانية).  </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940" y="4876800"/>
            <a:ext cx="2800350" cy="1628775"/>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001000" cy="3416320"/>
          </a:xfrm>
          <a:prstGeom prst="rect">
            <a:avLst/>
          </a:prstGeom>
        </p:spPr>
        <p:txBody>
          <a:bodyPr wrap="square">
            <a:spAutoFit/>
          </a:bodyPr>
          <a:lstStyle/>
          <a:p>
            <a:pPr algn="r" rtl="1">
              <a:lnSpc>
                <a:spcPct val="150000"/>
              </a:lnSpc>
            </a:pPr>
            <a:r>
              <a:rPr lang="ar-SA" b="1" dirty="0">
                <a:solidFill>
                  <a:srgbClr val="0D0D0D"/>
                </a:solidFill>
                <a:ea typeface="Times New Roman"/>
                <a:cs typeface="Traditional Arabic"/>
              </a:rPr>
              <a:t> وكان جيمس بريد </a:t>
            </a:r>
            <a:r>
              <a:rPr lang="nl-NL" b="1" dirty="0">
                <a:solidFill>
                  <a:srgbClr val="0D0D0D"/>
                </a:solidFill>
                <a:latin typeface="Traditional Arabic"/>
                <a:ea typeface="Times New Roman"/>
                <a:cs typeface="Arial"/>
              </a:rPr>
              <a:t>(James Braid)</a:t>
            </a:r>
            <a:r>
              <a:rPr lang="ar-SA" b="1" dirty="0">
                <a:solidFill>
                  <a:srgbClr val="0D0D0D"/>
                </a:solidFill>
                <a:ea typeface="Times New Roman"/>
                <a:cs typeface="Traditional Arabic"/>
              </a:rPr>
              <a:t> (1795-1860م) الطبيب الإنجليزي أول من أكتشف أن التنويم المغناطيسي ظاهرة نفسية بحته يمكن إحداثها من دون استخدام المغناطيس أو أي مادة طبيعية أخرى ، وتمكن الطبيبان ليبولت </a:t>
            </a:r>
            <a:r>
              <a:rPr lang="nl-NL" b="1" dirty="0">
                <a:solidFill>
                  <a:srgbClr val="0D0D0D"/>
                </a:solidFill>
                <a:latin typeface="Traditional Arabic"/>
                <a:ea typeface="Times New Roman"/>
                <a:cs typeface="Arial"/>
              </a:rPr>
              <a:t>(Liebault)</a:t>
            </a:r>
            <a:r>
              <a:rPr lang="ar-SA" b="1" dirty="0">
                <a:solidFill>
                  <a:srgbClr val="0D0D0D"/>
                </a:solidFill>
                <a:ea typeface="Times New Roman"/>
                <a:cs typeface="Traditional Arabic"/>
              </a:rPr>
              <a:t> (1825-1904) وبرنهايم </a:t>
            </a:r>
            <a:r>
              <a:rPr lang="nl-NL" b="1" dirty="0">
                <a:solidFill>
                  <a:srgbClr val="0D0D0D"/>
                </a:solidFill>
                <a:latin typeface="Traditional Arabic"/>
                <a:ea typeface="Times New Roman"/>
                <a:cs typeface="Arial"/>
              </a:rPr>
              <a:t>(Bernheim)</a:t>
            </a:r>
            <a:r>
              <a:rPr lang="ar-SA" b="1" dirty="0">
                <a:solidFill>
                  <a:srgbClr val="0D0D0D"/>
                </a:solidFill>
                <a:ea typeface="Times New Roman"/>
                <a:cs typeface="Traditional Arabic"/>
              </a:rPr>
              <a:t> (1837-1919) من أن يكتشفا العلاقة بين الهستيريا والتنويم ، ويكونا نظرية تقول بأن الهستيريا والتنويم يحدثان نتيجة الإيحاء ، كما أرجع بيير جانيه </a:t>
            </a:r>
            <a:r>
              <a:rPr lang="nl-NL" b="1" dirty="0">
                <a:solidFill>
                  <a:srgbClr val="0D0D0D"/>
                </a:solidFill>
                <a:latin typeface="Traditional Arabic"/>
                <a:ea typeface="Times New Roman"/>
                <a:cs typeface="Arial"/>
              </a:rPr>
              <a:t>(Pierre Janet)</a:t>
            </a:r>
            <a:r>
              <a:rPr lang="ar-SA" b="1" dirty="0">
                <a:solidFill>
                  <a:srgbClr val="0D0D0D"/>
                </a:solidFill>
                <a:ea typeface="Times New Roman"/>
                <a:cs typeface="Traditional Arabic"/>
              </a:rPr>
              <a:t> (1859-1947) الهستيريا الى التجارب الخاصة التي يتعرض لها المريض في حياته السابقة وقد أهتمت المدرسة الفرنسية على وجه عام بالعوامل النفسية المسببة للهستيريا وأعطت الاستعدادات المزاجية دوراً أكبر مما تستحق، وأقصرت بحثها على الصدمات النفسية التي تحدث في مراحل الشباب. إن البحث في الصحة النفسية ودراستها لم يصبح بحثاً علمياً سليماً حتى أواخر القرن التاسع عشر إذ انصرف الكثير من العلماء إلى استخدام أساليب البحث العلمي من ملاحظة وتجريب في دراسة الظواهر النفسية.</a:t>
            </a:r>
            <a:endParaRPr lang="ar-E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648200"/>
            <a:ext cx="2705100" cy="1685925"/>
          </a:xfrm>
          <a:prstGeom prst="rect">
            <a:avLst/>
          </a:prstGeom>
        </p:spPr>
      </p:pic>
    </p:spTree>
    <p:extLst>
      <p:ext uri="{BB962C8B-B14F-4D97-AF65-F5344CB8AC3E}">
        <p14:creationId xmlns:p14="http://schemas.microsoft.com/office/powerpoint/2010/main" val="2045583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1754" y="228600"/>
            <a:ext cx="2629246" cy="507831"/>
          </a:xfrm>
          <a:prstGeom prst="rect">
            <a:avLst/>
          </a:prstGeom>
        </p:spPr>
        <p:txBody>
          <a:bodyPr wrap="none">
            <a:spAutoFit/>
          </a:bodyPr>
          <a:lstStyle/>
          <a:p>
            <a:pPr algn="ctr" rtl="1" fontAlgn="base" hangingPunct="0">
              <a:lnSpc>
                <a:spcPct val="150000"/>
              </a:lnSpc>
              <a:spcBef>
                <a:spcPts val="600"/>
              </a:spcBef>
              <a:spcAft>
                <a:spcPts val="0"/>
              </a:spcAft>
            </a:pPr>
            <a:r>
              <a:rPr lang="ar-SA" dirty="0">
                <a:solidFill>
                  <a:srgbClr val="FF0000"/>
                </a:solidFill>
                <a:ea typeface="Times New Roman"/>
              </a:rPr>
              <a:t>استقصاء :   تعرف إلى شخصيتك</a:t>
            </a:r>
            <a:endParaRPr lang="en-US" sz="1000" dirty="0">
              <a:ea typeface="Calibri"/>
              <a:cs typeface="Arial"/>
            </a:endParaRPr>
          </a:p>
        </p:txBody>
      </p:sp>
      <p:graphicFrame>
        <p:nvGraphicFramePr>
          <p:cNvPr id="3" name="Table 2"/>
          <p:cNvGraphicFramePr>
            <a:graphicFrameLocks noGrp="1"/>
          </p:cNvGraphicFramePr>
          <p:nvPr>
            <p:extLst>
              <p:ext uri="{D42A27DB-BD31-4B8C-83A1-F6EECF244321}">
                <p14:modId xmlns:p14="http://schemas.microsoft.com/office/powerpoint/2010/main" val="1285086637"/>
              </p:ext>
            </p:extLst>
          </p:nvPr>
        </p:nvGraphicFramePr>
        <p:xfrm>
          <a:off x="228600" y="736431"/>
          <a:ext cx="8458199" cy="4525963"/>
        </p:xfrm>
        <a:graphic>
          <a:graphicData uri="http://schemas.openxmlformats.org/drawingml/2006/table">
            <a:tbl>
              <a:tblPr rtl="1" firstRow="1" firstCol="1" lastRow="1" lastCol="1" bandRow="1" bandCol="1"/>
              <a:tblGrid>
                <a:gridCol w="5883922"/>
                <a:gridCol w="1033676"/>
                <a:gridCol w="1033676"/>
                <a:gridCol w="506925"/>
              </a:tblGrid>
              <a:tr h="196781">
                <a:tc rowSpan="2">
                  <a:txBody>
                    <a:bodyPr/>
                    <a:lstStyle/>
                    <a:p>
                      <a:pPr algn="ctr" rtl="1">
                        <a:lnSpc>
                          <a:spcPct val="115000"/>
                        </a:lnSpc>
                        <a:spcAft>
                          <a:spcPts val="0"/>
                        </a:spcAft>
                      </a:pPr>
                      <a:r>
                        <a:rPr lang="ar-SA" sz="1100" dirty="0">
                          <a:effectLst/>
                          <a:latin typeface="Calibri"/>
                          <a:ea typeface="Times New Roman"/>
                          <a:cs typeface="Arial"/>
                        </a:rPr>
                        <a:t>العبارات          هل لديك ؟</a:t>
                      </a:r>
                      <a:endParaRPr lang="en-US" sz="600" dirty="0">
                        <a:effectLst/>
                        <a:latin typeface="Calibri"/>
                        <a:ea typeface="Calibri"/>
                        <a:cs typeface="Arial"/>
                      </a:endParaRPr>
                    </a:p>
                  </a:txBody>
                  <a:tcPr marL="38501" marR="38501"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rtl="1">
                        <a:lnSpc>
                          <a:spcPct val="115000"/>
                        </a:lnSpc>
                        <a:spcAft>
                          <a:spcPts val="0"/>
                        </a:spcAft>
                      </a:pPr>
                      <a:r>
                        <a:rPr lang="ar-SA" sz="1100">
                          <a:effectLst/>
                          <a:latin typeface="Calibri"/>
                          <a:ea typeface="Times New Roman"/>
                          <a:cs typeface="Arial"/>
                        </a:rPr>
                        <a:t>نعم</a:t>
                      </a:r>
                      <a:endParaRPr lang="en-US" sz="600">
                        <a:effectLst/>
                        <a:latin typeface="Calibri"/>
                        <a:ea typeface="Calibri"/>
                        <a:cs typeface="Arial"/>
                      </a:endParaRPr>
                    </a:p>
                  </a:txBody>
                  <a:tcPr marL="38501" marR="38501"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rtl="1">
                        <a:lnSpc>
                          <a:spcPct val="115000"/>
                        </a:lnSpc>
                        <a:spcAft>
                          <a:spcPts val="0"/>
                        </a:spcAft>
                      </a:pPr>
                      <a:r>
                        <a:rPr lang="ar-SA" sz="1100">
                          <a:effectLst/>
                          <a:latin typeface="Calibri"/>
                          <a:ea typeface="Times New Roman"/>
                          <a:cs typeface="Arial"/>
                        </a:rPr>
                        <a:t>إلى حد ما</a:t>
                      </a:r>
                      <a:endParaRPr lang="en-US" sz="600">
                        <a:effectLst/>
                        <a:latin typeface="Calibri"/>
                        <a:ea typeface="Calibri"/>
                        <a:cs typeface="Arial"/>
                      </a:endParaRPr>
                    </a:p>
                  </a:txBody>
                  <a:tcPr marL="38501" marR="385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rtl="1">
                        <a:lnSpc>
                          <a:spcPct val="115000"/>
                        </a:lnSpc>
                        <a:spcAft>
                          <a:spcPts val="0"/>
                        </a:spcAft>
                      </a:pPr>
                      <a:r>
                        <a:rPr lang="ar-SA" sz="1100">
                          <a:effectLst/>
                          <a:latin typeface="Calibri"/>
                          <a:ea typeface="Times New Roman"/>
                          <a:cs typeface="Arial"/>
                        </a:rPr>
                        <a:t>لا</a:t>
                      </a:r>
                      <a:endParaRPr lang="en-US" sz="600">
                        <a:effectLst/>
                        <a:latin typeface="Calibri"/>
                        <a:ea typeface="Calibri"/>
                        <a:cs typeface="Arial"/>
                      </a:endParaRPr>
                    </a:p>
                  </a:txBody>
                  <a:tcPr marL="38501" marR="385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r>
              <a:tr h="196781">
                <a:tc vMerge="1">
                  <a:txBody>
                    <a:bodyPr/>
                    <a:lstStyle/>
                    <a:p>
                      <a:pPr rtl="1"/>
                      <a:endParaRPr lang="ar-EG"/>
                    </a:p>
                  </a:txBody>
                  <a:tcPr/>
                </a:tc>
                <a:tc>
                  <a:txBody>
                    <a:bodyPr/>
                    <a:lstStyle/>
                    <a:p>
                      <a:pPr algn="ctr" rtl="1">
                        <a:lnSpc>
                          <a:spcPct val="115000"/>
                        </a:lnSpc>
                        <a:spcAft>
                          <a:spcPts val="0"/>
                        </a:spcAft>
                      </a:pPr>
                      <a:r>
                        <a:rPr lang="ar-SA" sz="1100">
                          <a:effectLst/>
                          <a:latin typeface="Calibri"/>
                          <a:ea typeface="Times New Roman"/>
                          <a:cs typeface="Arial"/>
                        </a:rPr>
                        <a:t>2</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rtl="1">
                        <a:lnSpc>
                          <a:spcPct val="115000"/>
                        </a:lnSpc>
                        <a:spcAft>
                          <a:spcPts val="0"/>
                        </a:spcAft>
                      </a:pPr>
                      <a:r>
                        <a:rPr lang="ar-SA" sz="1100">
                          <a:effectLst/>
                          <a:latin typeface="Calibri"/>
                          <a:ea typeface="Times New Roman"/>
                          <a:cs typeface="Arial"/>
                        </a:rPr>
                        <a:t>1</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rtl="1">
                        <a:lnSpc>
                          <a:spcPct val="115000"/>
                        </a:lnSpc>
                        <a:spcAft>
                          <a:spcPts val="0"/>
                        </a:spcAft>
                      </a:pPr>
                      <a:r>
                        <a:rPr lang="ar-SA" sz="1100">
                          <a:effectLst/>
                          <a:latin typeface="Calibri"/>
                          <a:ea typeface="Times New Roman"/>
                          <a:cs typeface="Arial"/>
                        </a:rPr>
                        <a:t>0</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التفكير السليم والمنطقي؟</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ترتيب الأفكار وترابطها؟</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التعلم من الخبرة؟</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إقناع الآخرين؟</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التأثير في الآخرين؟</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تحقيق الاتزان الانفعالي؟</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تحقيق أهداف واقعية في الحياة؟</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توسعة الأفق والإلمام بالثقافة العامة؟</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إجراء اتصال فعال مع الآخرين؟</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درجة معقولة من تقويم الذات (استبصار)؟</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الموضوعية في الحكم على الأشخاص؟</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قدرة الحكم على الأمور؟</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شعور كاف بالأمن؟</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562">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رغبات جسدية غير مبالغ فيها. مع القدرة على إشباعها في صورة مقبولة.</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القدرة على التخطيط السليم  لمعظم الأمور؟</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قدرة على تحمل المسؤوليات؟</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قدرة إتقان تنفيذ المهام المطلوبة؟</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الرؤية المتكاملة للأشياء (النظرة متعددة الأبعاد)؟</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a:effectLst/>
                          <a:latin typeface="Calibri"/>
                          <a:ea typeface="Times New Roman"/>
                          <a:cs typeface="Arial"/>
                        </a:rPr>
                        <a:t>قدرة التصرف المناسب في المواقف المختلفة؟</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781">
                <a:tc>
                  <a:txBody>
                    <a:bodyPr/>
                    <a:lstStyle/>
                    <a:p>
                      <a:pPr marL="342900" marR="457200" lvl="0" indent="-342900" algn="justLow" rtl="1">
                        <a:lnSpc>
                          <a:spcPct val="115000"/>
                        </a:lnSpc>
                        <a:spcAft>
                          <a:spcPts val="0"/>
                        </a:spcAft>
                        <a:buFont typeface="+mj-lt"/>
                        <a:buAutoNum type="arabicPeriod"/>
                        <a:tabLst>
                          <a:tab pos="457200" algn="l"/>
                        </a:tabLst>
                      </a:pPr>
                      <a:r>
                        <a:rPr lang="ar-SA" sz="1100" dirty="0">
                          <a:effectLst/>
                          <a:latin typeface="Calibri"/>
                          <a:ea typeface="Times New Roman"/>
                          <a:cs typeface="Arial"/>
                        </a:rPr>
                        <a:t>قدرة الطلاقة في الحديث ؟</a:t>
                      </a:r>
                      <a:endParaRPr lang="en-US" sz="600" dirty="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a:effectLst/>
                          <a:latin typeface="Calibri"/>
                          <a:ea typeface="Times New Roman"/>
                          <a:cs typeface="Arial"/>
                        </a:rPr>
                        <a:t> </a:t>
                      </a:r>
                      <a:endParaRPr lang="en-US" sz="60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115000"/>
                        </a:lnSpc>
                        <a:spcAft>
                          <a:spcPts val="0"/>
                        </a:spcAft>
                      </a:pPr>
                      <a:r>
                        <a:rPr lang="ar-SA" sz="1100" dirty="0">
                          <a:effectLst/>
                          <a:latin typeface="Calibri"/>
                          <a:ea typeface="Times New Roman"/>
                          <a:cs typeface="Arial"/>
                        </a:rPr>
                        <a:t> </a:t>
                      </a:r>
                      <a:endParaRPr lang="en-US" sz="600" dirty="0">
                        <a:effectLst/>
                        <a:latin typeface="Calibri"/>
                        <a:ea typeface="Calibri"/>
                        <a:cs typeface="Arial"/>
                      </a:endParaRPr>
                    </a:p>
                  </a:txBody>
                  <a:tcPr marL="38501" marR="385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3271754" y="5334000"/>
            <a:ext cx="5643646" cy="1408078"/>
          </a:xfrm>
          <a:prstGeom prst="rect">
            <a:avLst/>
          </a:prstGeom>
        </p:spPr>
        <p:txBody>
          <a:bodyPr wrap="square">
            <a:spAutoFit/>
          </a:bodyPr>
          <a:lstStyle/>
          <a:p>
            <a:pPr algn="justLow" rtl="1">
              <a:lnSpc>
                <a:spcPct val="115000"/>
              </a:lnSpc>
              <a:spcAft>
                <a:spcPts val="0"/>
              </a:spcAft>
            </a:pPr>
            <a:r>
              <a:rPr lang="ar-SA" dirty="0">
                <a:ea typeface="Times New Roman"/>
              </a:rPr>
              <a:t>التعليمات : </a:t>
            </a:r>
            <a:endParaRPr lang="en-US" sz="1050" dirty="0">
              <a:ea typeface="Calibri"/>
              <a:cs typeface="Arial"/>
            </a:endParaRPr>
          </a:p>
          <a:p>
            <a:pPr marL="342900" marR="791845" lvl="0" indent="-342900" algn="r" rtl="1">
              <a:lnSpc>
                <a:spcPct val="90000"/>
              </a:lnSpc>
              <a:spcAft>
                <a:spcPts val="0"/>
              </a:spcAft>
              <a:buFont typeface="+mj-lt"/>
              <a:buAutoNum type="arabicPeriod"/>
              <a:tabLst>
                <a:tab pos="768985" algn="l"/>
                <a:tab pos="3819525" algn="l"/>
              </a:tabLst>
            </a:pPr>
            <a:r>
              <a:rPr lang="ar-SA" dirty="0">
                <a:ea typeface="Times New Roman"/>
              </a:rPr>
              <a:t>أعط لكل إجابة بـ(إلى حد ما) درجة واحدة.</a:t>
            </a:r>
            <a:r>
              <a:rPr lang="en-US" dirty="0">
                <a:latin typeface="Arial"/>
                <a:ea typeface="Times New Roman"/>
                <a:cs typeface="Arial"/>
              </a:rPr>
              <a:t>	</a:t>
            </a:r>
            <a:endParaRPr lang="en-US" sz="1050" dirty="0">
              <a:ea typeface="Calibri"/>
              <a:cs typeface="Arial"/>
            </a:endParaRPr>
          </a:p>
          <a:p>
            <a:pPr marL="342900" marR="791845" lvl="0" indent="-342900" algn="r" rtl="1">
              <a:lnSpc>
                <a:spcPct val="90000"/>
              </a:lnSpc>
              <a:spcAft>
                <a:spcPts val="0"/>
              </a:spcAft>
              <a:buFont typeface="+mj-lt"/>
              <a:buAutoNum type="arabicPeriod"/>
              <a:tabLst>
                <a:tab pos="768985" algn="l"/>
                <a:tab pos="3819525" algn="l"/>
              </a:tabLst>
            </a:pPr>
            <a:r>
              <a:rPr lang="ar-SA" dirty="0">
                <a:ea typeface="Times New Roman"/>
              </a:rPr>
              <a:t>أعط لكل إجابة بـ(نعم) درجتين.</a:t>
            </a:r>
            <a:endParaRPr lang="en-US" sz="1050" dirty="0">
              <a:ea typeface="Calibri"/>
              <a:cs typeface="Arial"/>
            </a:endParaRPr>
          </a:p>
          <a:p>
            <a:pPr marL="342900" marR="791845" lvl="0" indent="-342900" algn="r" rtl="1">
              <a:lnSpc>
                <a:spcPct val="90000"/>
              </a:lnSpc>
              <a:spcAft>
                <a:spcPts val="0"/>
              </a:spcAft>
              <a:buFont typeface="+mj-lt"/>
              <a:buAutoNum type="arabicPeriod"/>
              <a:tabLst>
                <a:tab pos="768985" algn="l"/>
                <a:tab pos="3819525" algn="l"/>
              </a:tabLst>
            </a:pPr>
            <a:r>
              <a:rPr lang="ar-SA" dirty="0">
                <a:ea typeface="Times New Roman"/>
              </a:rPr>
              <a:t>أجمع درجاتك.</a:t>
            </a:r>
            <a:r>
              <a:rPr lang="en-US" dirty="0">
                <a:latin typeface="Arial"/>
                <a:ea typeface="Times New Roman"/>
                <a:cs typeface="Arial"/>
              </a:rPr>
              <a:t>	</a:t>
            </a:r>
            <a:endParaRPr lang="en-US" sz="1050" dirty="0">
              <a:ea typeface="Calibri"/>
              <a:cs typeface="Arial"/>
            </a:endParaRPr>
          </a:p>
          <a:p>
            <a:pPr marL="342900" marR="791845" lvl="0" indent="-342900" algn="r" rtl="1">
              <a:lnSpc>
                <a:spcPct val="90000"/>
              </a:lnSpc>
              <a:spcAft>
                <a:spcPts val="0"/>
              </a:spcAft>
              <a:buFont typeface="+mj-lt"/>
              <a:buAutoNum type="arabicPeriod"/>
              <a:tabLst>
                <a:tab pos="768985" algn="l"/>
                <a:tab pos="3819525" algn="l"/>
              </a:tabLst>
            </a:pPr>
            <a:r>
              <a:rPr lang="ar-SA" dirty="0">
                <a:ea typeface="Times New Roman"/>
              </a:rPr>
              <a:t>أعط لكل إجابة بـ(لا) صفرا.</a:t>
            </a:r>
            <a:endParaRPr lang="en-US" sz="1050" dirty="0">
              <a:ea typeface="Calibri"/>
              <a:cs typeface="Arial"/>
            </a:endParaRPr>
          </a:p>
        </p:txBody>
      </p:sp>
    </p:spTree>
    <p:extLst>
      <p:ext uri="{BB962C8B-B14F-4D97-AF65-F5344CB8AC3E}">
        <p14:creationId xmlns:p14="http://schemas.microsoft.com/office/powerpoint/2010/main" val="1009473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
            <a:ext cx="8458200" cy="5515356"/>
          </a:xfrm>
          <a:prstGeom prst="rect">
            <a:avLst/>
          </a:prstGeom>
        </p:spPr>
        <p:txBody>
          <a:bodyPr wrap="square">
            <a:spAutoFit/>
          </a:bodyPr>
          <a:lstStyle/>
          <a:p>
            <a:pPr algn="justLow" rtl="1">
              <a:lnSpc>
                <a:spcPct val="115000"/>
              </a:lnSpc>
              <a:spcAft>
                <a:spcPts val="0"/>
              </a:spcAft>
            </a:pPr>
            <a:r>
              <a:rPr lang="ar-SA" b="1" dirty="0">
                <a:ea typeface="Times New Roman"/>
              </a:rPr>
              <a:t>تفسير النتائج : </a:t>
            </a:r>
            <a:endParaRPr lang="en-US" sz="1050" dirty="0">
              <a:ea typeface="Calibri"/>
              <a:cs typeface="Arial"/>
            </a:endParaRPr>
          </a:p>
          <a:p>
            <a:pPr algn="justLow" rtl="1">
              <a:lnSpc>
                <a:spcPct val="115000"/>
              </a:lnSpc>
              <a:spcAft>
                <a:spcPts val="0"/>
              </a:spcAft>
            </a:pPr>
            <a:r>
              <a:rPr lang="ar-SA" b="1" dirty="0">
                <a:ea typeface="Times New Roman"/>
              </a:rPr>
              <a:t> </a:t>
            </a:r>
            <a:endParaRPr lang="en-US" sz="1050" dirty="0">
              <a:ea typeface="Calibri"/>
              <a:cs typeface="Arial"/>
            </a:endParaRPr>
          </a:p>
          <a:p>
            <a:pPr marL="742950" marR="1247775" lvl="1" indent="-285750" algn="justLow" rtl="1">
              <a:lnSpc>
                <a:spcPct val="115000"/>
              </a:lnSpc>
              <a:spcBef>
                <a:spcPts val="600"/>
              </a:spcBef>
              <a:spcAft>
                <a:spcPts val="600"/>
              </a:spcAft>
              <a:buFont typeface="+mj-cs"/>
              <a:buAutoNum type="arabic1Minus"/>
              <a:tabLst>
                <a:tab pos="473710" algn="l"/>
                <a:tab pos="1226185" algn="l"/>
              </a:tabLst>
            </a:pPr>
            <a:r>
              <a:rPr lang="ar-SA" dirty="0">
                <a:ea typeface="Times New Roman"/>
              </a:rPr>
              <a:t>إذا حصلت على 40-36 درجة فأنت ذو شخصية قوية وسوية ومتوافقة وناجحة.</a:t>
            </a:r>
            <a:endParaRPr lang="en-US" sz="1050" dirty="0">
              <a:ea typeface="Calibri"/>
              <a:cs typeface="Arial"/>
            </a:endParaRPr>
          </a:p>
          <a:p>
            <a:pPr marL="742950" marR="1247775" lvl="1" indent="-285750" algn="justLow" rtl="1">
              <a:lnSpc>
                <a:spcPct val="115000"/>
              </a:lnSpc>
              <a:spcBef>
                <a:spcPts val="600"/>
              </a:spcBef>
              <a:spcAft>
                <a:spcPts val="600"/>
              </a:spcAft>
              <a:buFont typeface="+mj-cs"/>
              <a:buAutoNum type="arabic1Minus"/>
              <a:tabLst>
                <a:tab pos="473710" algn="l"/>
                <a:tab pos="1226185" algn="l"/>
              </a:tabLst>
            </a:pPr>
            <a:r>
              <a:rPr lang="ar-SA" dirty="0">
                <a:ea typeface="Times New Roman"/>
              </a:rPr>
              <a:t>إذا حصلت على 32-28 درجة فأنت ذو شخصية ضعيفة وغير مرنة تجد صعوبة في التوافق مع الآخرين، والفشل في حياتك أكثر من النجاح الذي تحققه.</a:t>
            </a:r>
            <a:endParaRPr lang="en-US" sz="1050" dirty="0">
              <a:ea typeface="Calibri"/>
              <a:cs typeface="Arial"/>
            </a:endParaRPr>
          </a:p>
          <a:p>
            <a:pPr marL="742950" marR="1247775" lvl="1" indent="-285750" algn="justLow" rtl="1">
              <a:lnSpc>
                <a:spcPct val="115000"/>
              </a:lnSpc>
              <a:spcBef>
                <a:spcPts val="600"/>
              </a:spcBef>
              <a:spcAft>
                <a:spcPts val="600"/>
              </a:spcAft>
              <a:buFont typeface="+mj-cs"/>
              <a:buAutoNum type="arabic1Minus"/>
              <a:tabLst>
                <a:tab pos="473710" algn="l"/>
                <a:tab pos="1226185" algn="l"/>
              </a:tabLst>
            </a:pPr>
            <a:r>
              <a:rPr lang="ar-SA" dirty="0">
                <a:ea typeface="Times New Roman"/>
              </a:rPr>
              <a:t>إذا حصلت على أقل من 28 فأنت ذو شخصية ضعيفة جدا وغير سوية تجد صعوبة شديدة في التوافق مع الآخرين تعاني بلا شك من الإحباط بحكم مواقف الفشل العديدة التي تقابلك علما بأنك تسهم بدور رئيسي فيها. أخيرا كل منا يريد أن يكون ذا شخصية قوية وحتى نحقق ذلك لابد من أن نبذل الجهد والوقت حتى نمتلك صفات أو سمات هذه الشخصية القوية تلك التي تمت الإشارة غليها سواء في المقدمة أم في الاستقصاء.</a:t>
            </a:r>
            <a:endParaRPr lang="en-US" sz="1050" dirty="0">
              <a:ea typeface="Calibri"/>
              <a:cs typeface="Arial"/>
            </a:endParaRPr>
          </a:p>
          <a:p>
            <a:pPr marL="457200" algn="justLow" rtl="1">
              <a:lnSpc>
                <a:spcPct val="115000"/>
              </a:lnSpc>
              <a:spcBef>
                <a:spcPts val="600"/>
              </a:spcBef>
              <a:spcAft>
                <a:spcPts val="600"/>
              </a:spcAft>
            </a:pPr>
            <a:r>
              <a:rPr lang="ar-SA" dirty="0">
                <a:ea typeface="Times New Roman"/>
              </a:rPr>
              <a:t>يقول الله سبحانه وتعالى [</a:t>
            </a:r>
            <a:r>
              <a:rPr lang="ar-SA" b="1" dirty="0">
                <a:ea typeface="Times New Roman"/>
              </a:rPr>
              <a:t>إن الله لا يغير ما يقوم حتى يغيروا ما بأنفسهم</a:t>
            </a:r>
            <a:r>
              <a:rPr lang="ar-SA" dirty="0">
                <a:ea typeface="Times New Roman"/>
              </a:rPr>
              <a:t>] صدق الله العظيم (سورة الرعدـ آية 11).</a:t>
            </a:r>
            <a:endParaRPr lang="en-US" sz="1050" dirty="0">
              <a:ea typeface="Calibri"/>
              <a:cs typeface="Arial"/>
            </a:endParaRPr>
          </a:p>
          <a:p>
            <a:pPr algn="ctr" rtl="1" fontAlgn="base" hangingPunct="0">
              <a:lnSpc>
                <a:spcPct val="150000"/>
              </a:lnSpc>
              <a:spcBef>
                <a:spcPts val="600"/>
              </a:spcBef>
              <a:spcAft>
                <a:spcPts val="0"/>
              </a:spcAft>
            </a:pPr>
            <a:r>
              <a:rPr lang="ar-SA" b="1" dirty="0">
                <a:solidFill>
                  <a:srgbClr val="0D0D0D"/>
                </a:solidFill>
                <a:ea typeface="Times New Roman"/>
                <a:cs typeface="Traditional Arabic"/>
              </a:rPr>
              <a:t> </a:t>
            </a:r>
            <a:endParaRPr lang="en-US" sz="1000" dirty="0">
              <a:ea typeface="Calibri"/>
              <a:cs typeface="Arial"/>
            </a:endParaRPr>
          </a:p>
          <a:p>
            <a:pPr algn="ctr" rtl="1" fontAlgn="base" hangingPunct="0">
              <a:lnSpc>
                <a:spcPct val="150000"/>
              </a:lnSpc>
              <a:spcBef>
                <a:spcPts val="600"/>
              </a:spcBef>
              <a:spcAft>
                <a:spcPts val="0"/>
              </a:spcAft>
            </a:pPr>
            <a:r>
              <a:rPr lang="ar-SA" b="1" dirty="0">
                <a:solidFill>
                  <a:srgbClr val="0D0D0D"/>
                </a:solidFill>
                <a:ea typeface="Times New Roman"/>
                <a:cs typeface="Traditional Arabic"/>
              </a:rPr>
              <a:t> </a:t>
            </a:r>
            <a:endParaRPr lang="en-US" sz="1000" dirty="0">
              <a:ea typeface="Calibri"/>
              <a:cs typeface="Arial"/>
            </a:endParaRPr>
          </a:p>
        </p:txBody>
      </p:sp>
    </p:spTree>
    <p:extLst>
      <p:ext uri="{BB962C8B-B14F-4D97-AF65-F5344CB8AC3E}">
        <p14:creationId xmlns:p14="http://schemas.microsoft.com/office/powerpoint/2010/main" val="1009473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7121" y="0"/>
            <a:ext cx="9151121" cy="6864409"/>
            <a:chOff x="-7121" y="0"/>
            <a:chExt cx="9151121" cy="6864409"/>
          </a:xfrm>
        </p:grpSpPr>
        <p:pic>
          <p:nvPicPr>
            <p:cNvPr id="21512" name="Picture 8" descr="شعار فريق العلامة التجارية ، وغيرها, انفوجرافيك, الأزرق 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user\Desktop\المستشار ساري.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5846" y="304800"/>
              <a:ext cx="1436914" cy="8382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zu7l.com/upfiles/yhg36029.gif"/>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627414" y="2239962"/>
              <a:ext cx="1143000" cy="1740535"/>
            </a:xfrm>
            <a:prstGeom prst="rect">
              <a:avLst/>
            </a:prstGeom>
            <a:noFill/>
            <a:ln>
              <a:noFill/>
            </a:ln>
          </p:spPr>
        </p:pic>
        <p:sp>
          <p:nvSpPr>
            <p:cNvPr id="7" name="Rectangle 6"/>
            <p:cNvSpPr/>
            <p:nvPr/>
          </p:nvSpPr>
          <p:spPr>
            <a:xfrm>
              <a:off x="179614" y="4343400"/>
              <a:ext cx="5181600" cy="1477328"/>
            </a:xfrm>
            <a:prstGeom prst="rect">
              <a:avLst/>
            </a:prstGeom>
          </p:spPr>
          <p:txBody>
            <a:bodyPr wrap="square">
              <a:spAutoFit/>
            </a:bodyPr>
            <a:lstStyle/>
            <a:p>
              <a:r>
                <a:rPr lang="ar-SA" b="1" dirty="0" smtClean="0">
                  <a:solidFill>
                    <a:srgbClr val="0D0D0D"/>
                  </a:solidFill>
                  <a:ea typeface="Times New Roman"/>
                  <a:cs typeface="Arial"/>
                </a:rPr>
                <a:t>................................................................................................................................................................................................................................................................................................................................................................................................</a:t>
              </a:r>
              <a:endParaRPr lang="ar-EG" dirty="0"/>
            </a:p>
          </p:txBody>
        </p:sp>
        <p:sp>
          <p:nvSpPr>
            <p:cNvPr id="8" name="Explosion 1 7"/>
            <p:cNvSpPr>
              <a:spLocks noChangeArrowheads="1"/>
            </p:cNvSpPr>
            <p:nvPr/>
          </p:nvSpPr>
          <p:spPr bwMode="auto">
            <a:xfrm>
              <a:off x="5486400" y="1408709"/>
              <a:ext cx="1407160" cy="994410"/>
            </a:xfrm>
            <a:prstGeom prst="irregularSeal1">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rot="0" vert="horz" wrap="square" lIns="91440" tIns="45720" rIns="91440" bIns="45720" anchor="t" anchorCtr="0" upright="1">
              <a:noAutofit/>
            </a:bodyPr>
            <a:lstStyle/>
            <a:p>
              <a:pPr algn="r" rtl="1">
                <a:lnSpc>
                  <a:spcPct val="115000"/>
                </a:lnSpc>
                <a:spcAft>
                  <a:spcPts val="1000"/>
                </a:spcAft>
              </a:pPr>
              <a:r>
                <a:rPr lang="ar-SA" sz="1100" dirty="0">
                  <a:effectLst/>
                  <a:latin typeface="Calibri"/>
                  <a:ea typeface="Calibri"/>
                  <a:cs typeface="AL-Mateen"/>
                </a:rPr>
                <a:t>نشاط رقم </a:t>
              </a:r>
              <a:r>
                <a:rPr lang="ar-SA" sz="1100" dirty="0" smtClean="0">
                  <a:effectLst/>
                  <a:latin typeface="Calibri"/>
                  <a:ea typeface="Calibri"/>
                  <a:cs typeface="AL-Mateen"/>
                </a:rPr>
                <a:t>(</a:t>
              </a:r>
              <a:r>
                <a:rPr lang="ar-EG" sz="1100" dirty="0" smtClean="0">
                  <a:effectLst/>
                  <a:latin typeface="Calibri"/>
                  <a:ea typeface="Calibri"/>
                  <a:cs typeface="AL-Mateen"/>
                </a:rPr>
                <a:t>4</a:t>
              </a:r>
              <a:r>
                <a:rPr lang="ar-SA" sz="1100" dirty="0" smtClean="0">
                  <a:effectLst/>
                  <a:latin typeface="Calibri"/>
                  <a:ea typeface="Calibri"/>
                  <a:cs typeface="AL-Mateen"/>
                </a:rPr>
                <a:t>) </a:t>
              </a:r>
              <a:endParaRPr lang="en-US" sz="1100" dirty="0">
                <a:effectLst/>
                <a:latin typeface="Calibri"/>
                <a:ea typeface="Calibri"/>
                <a:cs typeface="Arial"/>
              </a:endParaRPr>
            </a:p>
          </p:txBody>
        </p:sp>
        <p:sp>
          <p:nvSpPr>
            <p:cNvPr id="2" name="WordArt 2"/>
            <p:cNvSpPr>
              <a:spLocks noChangeArrowheads="1" noChangeShapeType="1" noTextEdit="1"/>
            </p:cNvSpPr>
            <p:nvPr/>
          </p:nvSpPr>
          <p:spPr bwMode="auto">
            <a:xfrm>
              <a:off x="2183247" y="1905914"/>
              <a:ext cx="2770188" cy="36512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dirty="0" smtClean="0">
                  <a:ln w="9525">
                    <a:solidFill>
                      <a:srgbClr val="C00000"/>
                    </a:solidFill>
                    <a:round/>
                    <a:headEnd/>
                    <a:tailEnd/>
                  </a:ln>
                  <a:solidFill>
                    <a:srgbClr val="943634"/>
                  </a:solidFill>
                  <a:effectLst/>
                  <a:cs typeface="AL-Mohanad Bold"/>
                </a:rPr>
                <a:t>تناول مع المدرب ــ ما هي أهداف العمل الجماعي ؟</a:t>
              </a:r>
              <a:endParaRPr lang="ar-EG" sz="3600" kern="10" spc="0" dirty="0">
                <a:ln w="9525">
                  <a:solidFill>
                    <a:srgbClr val="C00000"/>
                  </a:solidFill>
                  <a:round/>
                  <a:headEnd/>
                  <a:tailEnd/>
                </a:ln>
                <a:solidFill>
                  <a:srgbClr val="943634"/>
                </a:solidFill>
                <a:effectLst/>
                <a:latin typeface="Arial" pitchFamily="34" charset="0"/>
                <a:cs typeface="Arial" pitchFamily="34" charset="0"/>
              </a:endParaRPr>
            </a:p>
          </p:txBody>
        </p:sp>
        <p:pic>
          <p:nvPicPr>
            <p:cNvPr id="9" name="3 Resim" descr="background_geometric_shapes_design_elements_vector_521876.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121" y="6409"/>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WordArt 2"/>
            <p:cNvSpPr>
              <a:spLocks noChangeArrowheads="1" noChangeShapeType="1" noTextEdit="1"/>
            </p:cNvSpPr>
            <p:nvPr/>
          </p:nvSpPr>
          <p:spPr bwMode="auto">
            <a:xfrm>
              <a:off x="5323921" y="1662747"/>
              <a:ext cx="2933537"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الخامسة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grpSp>
      <p:sp>
        <p:nvSpPr>
          <p:cNvPr id="14" name="Text Box 567"/>
          <p:cNvSpPr txBox="1"/>
          <p:nvPr/>
        </p:nvSpPr>
        <p:spPr>
          <a:xfrm>
            <a:off x="4495800" y="2426989"/>
            <a:ext cx="4589780" cy="2526012"/>
          </a:xfrm>
          <a:prstGeom prst="rect">
            <a:avLst/>
          </a:prstGeom>
          <a:noFill/>
          <a:ln>
            <a:noFill/>
          </a:ln>
          <a:effectLst/>
        </p:spPr>
        <p:txBody>
          <a:bodyPr rot="0" spcFirstLastPara="0" vert="horz" wrap="square" lIns="91440" tIns="45720" rIns="91440" bIns="45720" numCol="1" spcCol="0" rtlCol="1" fromWordArt="0" anchor="t" anchorCtr="0" forceAA="0" compatLnSpc="1">
            <a:prstTxWarp prst="textNoShape">
              <a:avLst/>
            </a:prstTxWarp>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1" fontAlgn="base" hangingPunct="0">
              <a:lnSpc>
                <a:spcPct val="150000"/>
              </a:lnSpc>
              <a:spcBef>
                <a:spcPts val="600"/>
              </a:spcBef>
              <a:spcAft>
                <a:spcPts val="0"/>
              </a:spcAft>
            </a:pPr>
            <a:r>
              <a:rPr lang="ar-SA" sz="4400" b="1" cap="all" dirty="0">
                <a:ln>
                  <a:noFill/>
                </a:ln>
                <a:gradFill>
                  <a:gsLst>
                    <a:gs pos="0">
                      <a:srgbClr val="7293C9"/>
                    </a:gs>
                    <a:gs pos="49000">
                      <a:srgbClr val="4B78BB"/>
                    </a:gs>
                    <a:gs pos="50000">
                      <a:srgbClr val="3268A9"/>
                    </a:gs>
                    <a:gs pos="92000">
                      <a:srgbClr val="2F5C92"/>
                    </a:gs>
                    <a:gs pos="100000">
                      <a:srgbClr val="2E5B90"/>
                    </a:gs>
                  </a:gsLst>
                  <a:lin ang="5400000" scaled="0"/>
                </a:gradFill>
                <a:effectLst>
                  <a:reflection blurRad="12700" stA="50000" endPos="50000" dist="5004" dir="5400000" sy="-100000"/>
                </a:effectLst>
                <a:latin typeface="Calibri"/>
                <a:ea typeface="Times New Roman"/>
                <a:cs typeface="Traditional Arabic"/>
              </a:rPr>
              <a:t>مدخل الى نظريات الصحة النفسية</a:t>
            </a:r>
            <a:endParaRPr lang="en-US" sz="700" dirty="0">
              <a:effectLst/>
              <a:latin typeface="Calibri"/>
              <a:ea typeface="Calibri"/>
              <a:cs typeface="Arial"/>
            </a:endParaRPr>
          </a:p>
        </p:txBody>
      </p:sp>
    </p:spTree>
    <p:extLst>
      <p:ext uri="{BB962C8B-B14F-4D97-AF65-F5344CB8AC3E}">
        <p14:creationId xmlns:p14="http://schemas.microsoft.com/office/powerpoint/2010/main" val="3454287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66596"/>
            <a:ext cx="8077200" cy="5009064"/>
          </a:xfrm>
          <a:prstGeom prst="rect">
            <a:avLst/>
          </a:prstGeom>
        </p:spPr>
        <p:txBody>
          <a:bodyPr wrap="square">
            <a:spAutoFit/>
          </a:bodyPr>
          <a:lstStyle/>
          <a:p>
            <a:pPr algn="r" rtl="1" fontAlgn="base" hangingPunct="0">
              <a:lnSpc>
                <a:spcPct val="200000"/>
              </a:lnSpc>
              <a:spcBef>
                <a:spcPts val="600"/>
              </a:spcBef>
              <a:spcAft>
                <a:spcPts val="0"/>
              </a:spcAft>
            </a:pPr>
            <a:r>
              <a:rPr lang="ar-SA" b="1" dirty="0">
                <a:solidFill>
                  <a:srgbClr val="0D0D0D"/>
                </a:solidFill>
                <a:ea typeface="Times New Roman"/>
                <a:cs typeface="Traditional Arabic"/>
              </a:rPr>
              <a:t>يعّد مصطلح الصحة النفسية </a:t>
            </a:r>
            <a:r>
              <a:rPr lang="nl-NL" b="1" dirty="0">
                <a:solidFill>
                  <a:srgbClr val="0D0D0D"/>
                </a:solidFill>
                <a:latin typeface="Traditional Arabic"/>
                <a:ea typeface="Times New Roman"/>
                <a:cs typeface="Arial"/>
              </a:rPr>
              <a:t>(Mental Health)</a:t>
            </a:r>
            <a:r>
              <a:rPr lang="ar-SA" b="1" dirty="0">
                <a:solidFill>
                  <a:srgbClr val="0D0D0D"/>
                </a:solidFill>
                <a:ea typeface="Times New Roman"/>
                <a:cs typeface="Traditional Arabic"/>
              </a:rPr>
              <a:t> من المصطلحات التي ارتبطت بالطب النفسي ، وقد ورد مصطلح الصحة العقلية </a:t>
            </a:r>
            <a:r>
              <a:rPr lang="nl-NL" b="1" dirty="0">
                <a:solidFill>
                  <a:srgbClr val="0D0D0D"/>
                </a:solidFill>
                <a:latin typeface="Traditional Arabic"/>
                <a:ea typeface="Times New Roman"/>
                <a:cs typeface="Arial"/>
              </a:rPr>
              <a:t>(Mental hygiene)</a:t>
            </a:r>
            <a:r>
              <a:rPr lang="ar-SA" b="1" dirty="0">
                <a:solidFill>
                  <a:srgbClr val="0D0D0D"/>
                </a:solidFill>
                <a:ea typeface="Times New Roman"/>
                <a:cs typeface="Traditional Arabic"/>
              </a:rPr>
              <a:t> لأول مرة في العام (1908) في كتاب (عقل قد وجد نفسه) </a:t>
            </a:r>
            <a:r>
              <a:rPr lang="nl-NL" b="1" dirty="0">
                <a:solidFill>
                  <a:srgbClr val="0D0D0D"/>
                </a:solidFill>
                <a:latin typeface="Traditional Arabic"/>
                <a:ea typeface="Times New Roman"/>
                <a:cs typeface="Arial"/>
              </a:rPr>
              <a:t>(Amind that Found It Self)</a:t>
            </a:r>
            <a:r>
              <a:rPr lang="ar-SA" b="1" dirty="0">
                <a:solidFill>
                  <a:srgbClr val="0D0D0D"/>
                </a:solidFill>
                <a:ea typeface="Times New Roman"/>
                <a:cs typeface="Traditional Arabic"/>
              </a:rPr>
              <a:t> لمؤلفه كليفورد بيرز </a:t>
            </a:r>
            <a:r>
              <a:rPr lang="nl-NL" b="1" dirty="0">
                <a:solidFill>
                  <a:srgbClr val="0D0D0D"/>
                </a:solidFill>
                <a:latin typeface="Traditional Arabic"/>
                <a:ea typeface="Times New Roman"/>
                <a:cs typeface="Arial"/>
              </a:rPr>
              <a:t>(Beers)</a:t>
            </a:r>
            <a:r>
              <a:rPr lang="ar-SA" b="1" dirty="0">
                <a:solidFill>
                  <a:srgbClr val="0D0D0D"/>
                </a:solidFill>
                <a:ea typeface="Times New Roman"/>
                <a:cs typeface="Traditional Arabic"/>
              </a:rPr>
              <a:t> ، ومن بين الذين تأثروا بهذا الكتاب عالم النفس (وليم جيمس)، ثم انتقل المصطلح الى اللغة الألمانية، إلا أنه تغير الى الصحة النفسية </a:t>
            </a:r>
            <a:r>
              <a:rPr lang="nl-NL" b="1" dirty="0">
                <a:solidFill>
                  <a:srgbClr val="0D0D0D"/>
                </a:solidFill>
                <a:latin typeface="Traditional Arabic"/>
                <a:ea typeface="Times New Roman"/>
                <a:cs typeface="Arial"/>
              </a:rPr>
              <a:t>(Psycho Hygience)</a:t>
            </a:r>
            <a:r>
              <a:rPr lang="ar-SA" b="1" dirty="0">
                <a:solidFill>
                  <a:srgbClr val="0D0D0D"/>
                </a:solidFill>
                <a:ea typeface="Times New Roman"/>
                <a:cs typeface="Traditional Arabic"/>
              </a:rPr>
              <a:t> على أساس أن هذه الدعوة تتجاوز العلاج والعناية بالعقول الى علاج النفوس والعناية بها، وأن الاضطراب النفسي أشمل من الاضطراب العقلي ، ويعّد كتاب الصحة النفسية </a:t>
            </a:r>
            <a:r>
              <a:rPr lang="nl-NL" b="1" dirty="0">
                <a:solidFill>
                  <a:srgbClr val="0D0D0D"/>
                </a:solidFill>
                <a:latin typeface="Traditional Arabic"/>
                <a:ea typeface="Times New Roman"/>
                <a:cs typeface="Arial"/>
              </a:rPr>
              <a:t>(Psychische Hygience)</a:t>
            </a:r>
            <a:r>
              <a:rPr lang="ar-SA" b="1" dirty="0">
                <a:solidFill>
                  <a:srgbClr val="0D0D0D"/>
                </a:solidFill>
                <a:ea typeface="Times New Roman"/>
                <a:cs typeface="Traditional Arabic"/>
              </a:rPr>
              <a:t> عام 1931 لمؤلفيه (بريزينا) و(سترانسكي) </a:t>
            </a:r>
            <a:r>
              <a:rPr lang="nl-NL" b="1" dirty="0">
                <a:solidFill>
                  <a:srgbClr val="0D0D0D"/>
                </a:solidFill>
                <a:latin typeface="Traditional Arabic"/>
                <a:ea typeface="Times New Roman"/>
                <a:cs typeface="Arial"/>
              </a:rPr>
              <a:t>(Brezina &amp; Stransky)</a:t>
            </a:r>
            <a:r>
              <a:rPr lang="ar-SA" b="1" dirty="0">
                <a:solidFill>
                  <a:srgbClr val="0D0D0D"/>
                </a:solidFill>
                <a:ea typeface="Times New Roman"/>
                <a:cs typeface="Traditional Arabic"/>
              </a:rPr>
              <a:t> أول كتاب يذكر فيه مصطلح </a:t>
            </a:r>
            <a:br>
              <a:rPr lang="ar-SA" b="1" dirty="0">
                <a:solidFill>
                  <a:srgbClr val="0D0D0D"/>
                </a:solidFill>
                <a:ea typeface="Times New Roman"/>
                <a:cs typeface="Traditional Arabic"/>
              </a:rPr>
            </a:br>
            <a:r>
              <a:rPr lang="ar-SA" b="1" dirty="0">
                <a:solidFill>
                  <a:srgbClr val="0D0D0D"/>
                </a:solidFill>
                <a:ea typeface="Times New Roman"/>
                <a:cs typeface="Traditional Arabic"/>
              </a:rPr>
              <a:t>الصحة النفسية بشكل صريح بدلاً من الصحة العقلية ، وينبه فيه أيضاً الى نوع من الاضطرابات أطلق عليها الاضطرابات النفسية الجسمية </a:t>
            </a:r>
            <a:r>
              <a:rPr lang="nl-NL" b="1" dirty="0">
                <a:solidFill>
                  <a:srgbClr val="0D0D0D"/>
                </a:solidFill>
                <a:latin typeface="Traditional Arabic"/>
                <a:ea typeface="Times New Roman"/>
                <a:cs typeface="Arial"/>
              </a:rPr>
              <a:t>(Psychosomatics)</a:t>
            </a:r>
            <a:r>
              <a:rPr lang="ar-SA" b="1" dirty="0">
                <a:solidFill>
                  <a:srgbClr val="0D0D0D"/>
                </a:solidFill>
                <a:ea typeface="Times New Roman"/>
                <a:cs typeface="Traditional Arabic"/>
              </a:rPr>
              <a:t> .</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876800"/>
            <a:ext cx="2895600" cy="1695450"/>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153400" cy="4762842"/>
          </a:xfrm>
          <a:prstGeom prst="rect">
            <a:avLst/>
          </a:prstGeom>
        </p:spPr>
        <p:txBody>
          <a:bodyPr wrap="square">
            <a:spAutoFit/>
          </a:bodyPr>
          <a:lstStyle/>
          <a:p>
            <a:pPr algn="just" rtl="1" fontAlgn="base" hangingPunct="0">
              <a:lnSpc>
                <a:spcPct val="200000"/>
              </a:lnSpc>
              <a:spcBef>
                <a:spcPts val="600"/>
              </a:spcBef>
              <a:spcAft>
                <a:spcPts val="0"/>
              </a:spcAft>
            </a:pPr>
            <a:r>
              <a:rPr lang="ar-SA" b="1" dirty="0">
                <a:solidFill>
                  <a:srgbClr val="0D0D0D"/>
                </a:solidFill>
                <a:ea typeface="Times New Roman"/>
                <a:cs typeface="Traditional Arabic"/>
              </a:rPr>
              <a:t>إن التوافق الجيد والصحة النفسية مصطلحان يردان أحياناً بشكل مترادف، إلا أن كل مصطلح يشير إلى طريقة معينة للحياة، فالشخص الذي يكون توافقه جيداً، هو الشخص الذي يعّد من النماذج التي تظهر مظاهر سليمة من السلوك أو السمات الشخصية المرغوبة، وعلى أي حال، فأن هذين المصطلحين بينهما اختلافات تستحق الاعتبار وهي:</a:t>
            </a:r>
            <a:endParaRPr lang="en-US" sz="1000" dirty="0">
              <a:ea typeface="Calibri"/>
              <a:cs typeface="Arial"/>
            </a:endParaRPr>
          </a:p>
          <a:p>
            <a:pPr algn="just" rtl="1" fontAlgn="base" hangingPunct="0">
              <a:lnSpc>
                <a:spcPct val="200000"/>
              </a:lnSpc>
              <a:spcBef>
                <a:spcPts val="600"/>
              </a:spcBef>
              <a:spcAft>
                <a:spcPts val="0"/>
              </a:spcAft>
            </a:pPr>
            <a:r>
              <a:rPr lang="ar-SA" b="1" dirty="0">
                <a:solidFill>
                  <a:srgbClr val="0D0D0D"/>
                </a:solidFill>
                <a:ea typeface="Times New Roman"/>
                <a:cs typeface="Traditional Arabic"/>
              </a:rPr>
              <a:t>1. مفهوم التوافق هو نوعاً ما أكثر بيئية، بينما الصحة النفسية أكثر شخصية (شخصي).</a:t>
            </a:r>
            <a:endParaRPr lang="en-US" sz="1000" dirty="0">
              <a:ea typeface="Calibri"/>
              <a:cs typeface="Arial"/>
            </a:endParaRPr>
          </a:p>
          <a:p>
            <a:pPr algn="just" rtl="1" fontAlgn="base" hangingPunct="0">
              <a:lnSpc>
                <a:spcPct val="200000"/>
              </a:lnSpc>
              <a:spcBef>
                <a:spcPts val="600"/>
              </a:spcBef>
              <a:spcAft>
                <a:spcPts val="0"/>
              </a:spcAft>
            </a:pPr>
            <a:r>
              <a:rPr lang="ar-SA" b="1" dirty="0">
                <a:solidFill>
                  <a:srgbClr val="0D0D0D"/>
                </a:solidFill>
                <a:ea typeface="Times New Roman"/>
                <a:cs typeface="Traditional Arabic"/>
              </a:rPr>
              <a:t>2. إن مفهوم التوافق هو نوعاً ما أكثر دينامية، بينما الصحة النفسية أكثر أستاتيكية.</a:t>
            </a:r>
            <a:endParaRPr lang="en-US" sz="1000" dirty="0">
              <a:ea typeface="Calibri"/>
              <a:cs typeface="Arial"/>
            </a:endParaRPr>
          </a:p>
          <a:p>
            <a:pPr algn="just" rtl="1" fontAlgn="base" hangingPunct="0">
              <a:lnSpc>
                <a:spcPct val="200000"/>
              </a:lnSpc>
              <a:spcBef>
                <a:spcPts val="600"/>
              </a:spcBef>
              <a:spcAft>
                <a:spcPts val="0"/>
              </a:spcAft>
            </a:pPr>
            <a:r>
              <a:rPr lang="ar-SA" b="1" dirty="0">
                <a:solidFill>
                  <a:srgbClr val="0D0D0D"/>
                </a:solidFill>
                <a:ea typeface="Times New Roman"/>
                <a:cs typeface="Traditional Arabic"/>
              </a:rPr>
              <a:t>3. مفهوم الصحة النفسية هو أحياناً مستبقي ومحدد لخصائص شخصية مرغوبة، وهي أكثر من توافق جيد -إنها توافق أسمى.</a:t>
            </a:r>
            <a:endParaRPr lang="en-US" sz="1000" dirty="0">
              <a:ea typeface="Calibri"/>
              <a:cs typeface="Arial"/>
            </a:endParaRPr>
          </a:p>
          <a:p>
            <a:pPr algn="just" rtl="1" fontAlgn="base" hangingPunct="0">
              <a:lnSpc>
                <a:spcPct val="200000"/>
              </a:lnSpc>
              <a:spcBef>
                <a:spcPts val="600"/>
              </a:spcBef>
              <a:spcAft>
                <a:spcPts val="0"/>
              </a:spcAft>
            </a:pPr>
            <a:r>
              <a:rPr lang="ar-SA" b="1" dirty="0">
                <a:solidFill>
                  <a:srgbClr val="0D0D0D"/>
                </a:solidFill>
                <a:ea typeface="Times New Roman"/>
                <a:cs typeface="Traditional Arabic"/>
              </a:rPr>
              <a:t>4. خلافاً لمفهوم التوافق، الصحة النفسية تتضمن الحالة البدنية أو الطبية. المصطلح " صحة " هو أساساً مستعار من الطب، ويعّد مماثلة بين الصحة البدنية والصحة النفسية، وهذا فرق مهم بين التوافق والصحة النفسية.</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953000"/>
            <a:ext cx="2209800" cy="1585912"/>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77200" cy="3500958"/>
          </a:xfrm>
          <a:prstGeom prst="rect">
            <a:avLst/>
          </a:prstGeom>
        </p:spPr>
        <p:txBody>
          <a:bodyPr wrap="square">
            <a:spAutoFit/>
          </a:bodyPr>
          <a:lstStyle/>
          <a:p>
            <a:pPr algn="just" rtl="1" fontAlgn="base" hangingPunct="0">
              <a:lnSpc>
                <a:spcPct val="200000"/>
              </a:lnSpc>
              <a:spcBef>
                <a:spcPts val="600"/>
              </a:spcBef>
              <a:spcAft>
                <a:spcPts val="0"/>
              </a:spcAft>
            </a:pPr>
            <a:r>
              <a:rPr lang="ar-SA" b="1" dirty="0">
                <a:solidFill>
                  <a:srgbClr val="0D0D0D"/>
                </a:solidFill>
                <a:ea typeface="Times New Roman"/>
                <a:cs typeface="Traditional Arabic"/>
              </a:rPr>
              <a:t>ويرى اتكنسون </a:t>
            </a:r>
            <a:r>
              <a:rPr lang="nl-NL" b="1" dirty="0">
                <a:solidFill>
                  <a:srgbClr val="0D0D0D"/>
                </a:solidFill>
                <a:latin typeface="Traditional Arabic"/>
                <a:ea typeface="Times New Roman"/>
                <a:cs typeface="Arial"/>
              </a:rPr>
              <a:t>(Atkinson)</a:t>
            </a:r>
            <a:r>
              <a:rPr lang="ar-SA" b="1" dirty="0">
                <a:solidFill>
                  <a:srgbClr val="0D0D0D"/>
                </a:solidFill>
                <a:ea typeface="Times New Roman"/>
                <a:cs typeface="Traditional Arabic"/>
              </a:rPr>
              <a:t> أن الفرد السوي يمتلك درجة أكبر من الفرد غير السوي في النقاط الأتية:</a:t>
            </a:r>
            <a:endParaRPr lang="en-US" sz="1000" dirty="0">
              <a:ea typeface="Calibri"/>
              <a:cs typeface="Arial"/>
            </a:endParaRPr>
          </a:p>
          <a:p>
            <a:pPr algn="just" rtl="1" fontAlgn="base" hangingPunct="0">
              <a:lnSpc>
                <a:spcPct val="200000"/>
              </a:lnSpc>
              <a:spcBef>
                <a:spcPts val="600"/>
              </a:spcBef>
              <a:spcAft>
                <a:spcPts val="0"/>
              </a:spcAft>
            </a:pPr>
            <a:r>
              <a:rPr lang="ar-SA" b="1" dirty="0">
                <a:solidFill>
                  <a:srgbClr val="0D0D0D"/>
                </a:solidFill>
                <a:ea typeface="Times New Roman"/>
                <a:cs typeface="Traditional Arabic"/>
              </a:rPr>
              <a:t>1. الإدراك الفعّال للواقع: إن الأفراد الاعتياديين واقعيون باعتدال في تثمينهم أو تقديرهم لما يوجد من ردود أفعال، وقدرة على تفسير ما يجري حولهم في العالم ولا يبخسون قابلياتهم ولا يهتمون بما هو فوق قابلياتهم.</a:t>
            </a:r>
            <a:endParaRPr lang="en-US" sz="1000" dirty="0">
              <a:ea typeface="Calibri"/>
              <a:cs typeface="Arial"/>
            </a:endParaRPr>
          </a:p>
          <a:p>
            <a:pPr algn="just" rtl="1" fontAlgn="base" hangingPunct="0">
              <a:lnSpc>
                <a:spcPct val="200000"/>
              </a:lnSpc>
              <a:spcBef>
                <a:spcPts val="600"/>
              </a:spcBef>
              <a:spcAft>
                <a:spcPts val="0"/>
              </a:spcAft>
            </a:pPr>
            <a:r>
              <a:rPr lang="ar-SA" b="1" dirty="0">
                <a:solidFill>
                  <a:srgbClr val="0D0D0D"/>
                </a:solidFill>
                <a:ea typeface="Times New Roman"/>
                <a:cs typeface="Traditional Arabic"/>
              </a:rPr>
              <a:t>2. معرفة الذات: الناس المتوافقون جيداً يملكون بعض الوعي أو الدراية لما لديهم من دوافع ومشاعر على الرغم من أن لا أحد يستطيع تماماً فهم مشاعره وسلوكه، والناس الاعتياديون لا يقومون باختفاء مشاعرهم المهمة ودوافعهم عن أنفسهم، ويمتلكون وعياً ذاتياً أكثر من غير الأسوياء.</a:t>
            </a:r>
            <a:endParaRPr lang="en-US" sz="1000" dirty="0">
              <a:ea typeface="Calibri"/>
              <a:cs typeface="Arial"/>
            </a:endParaRPr>
          </a:p>
        </p:txBody>
      </p:sp>
      <p:sp>
        <p:nvSpPr>
          <p:cNvPr id="3" name="Rectangle 2"/>
          <p:cNvSpPr/>
          <p:nvPr/>
        </p:nvSpPr>
        <p:spPr>
          <a:xfrm>
            <a:off x="566468" y="3908819"/>
            <a:ext cx="8163464" cy="1131079"/>
          </a:xfrm>
          <a:prstGeom prst="rect">
            <a:avLst/>
          </a:prstGeom>
        </p:spPr>
        <p:txBody>
          <a:bodyPr wrap="square">
            <a:spAutoFit/>
          </a:bodyPr>
          <a:lstStyle/>
          <a:p>
            <a:pPr algn="just" rtl="1" fontAlgn="base" hangingPunct="0">
              <a:lnSpc>
                <a:spcPct val="200000"/>
              </a:lnSpc>
              <a:spcBef>
                <a:spcPts val="600"/>
              </a:spcBef>
              <a:spcAft>
                <a:spcPts val="0"/>
              </a:spcAft>
            </a:pPr>
            <a:r>
              <a:rPr lang="ar-EG" b="1" dirty="0" smtClean="0">
                <a:solidFill>
                  <a:srgbClr val="0D0D0D"/>
                </a:solidFill>
                <a:ea typeface="Times New Roman"/>
                <a:cs typeface="Traditional Arabic"/>
              </a:rPr>
              <a:t>3</a:t>
            </a:r>
            <a:r>
              <a:rPr lang="ar-SA" b="1" dirty="0" smtClean="0">
                <a:solidFill>
                  <a:srgbClr val="0D0D0D"/>
                </a:solidFill>
                <a:ea typeface="Times New Roman"/>
                <a:cs typeface="Traditional Arabic"/>
              </a:rPr>
              <a:t>. </a:t>
            </a:r>
            <a:r>
              <a:rPr lang="ar-SA" b="1" dirty="0">
                <a:solidFill>
                  <a:srgbClr val="0D0D0D"/>
                </a:solidFill>
                <a:ea typeface="Times New Roman"/>
                <a:cs typeface="Traditional Arabic"/>
              </a:rPr>
              <a:t>القدرة على ممارسة السيطرة الإرادية أو الطوعية على </a:t>
            </a:r>
            <a:r>
              <a:rPr lang="ar-SA" b="1" dirty="0" smtClean="0">
                <a:solidFill>
                  <a:srgbClr val="0D0D0D"/>
                </a:solidFill>
                <a:ea typeface="Times New Roman"/>
                <a:cs typeface="Traditional Arabic"/>
              </a:rPr>
              <a:t>السلوك:الأفراد </a:t>
            </a:r>
            <a:r>
              <a:rPr lang="ar-SA" b="1" dirty="0">
                <a:solidFill>
                  <a:srgbClr val="0D0D0D"/>
                </a:solidFill>
                <a:ea typeface="Times New Roman"/>
                <a:cs typeface="Traditional Arabic"/>
              </a:rPr>
              <a:t>الاعتياديون يشعرون بقدراتهم للسيطرة على سلوكهم، أحياناً يتصرفون باندفاع ولكنهم قادرين على قمع أو ضبط الدوافع أو التحريضات الجنسية والعدوانية عند الضرورة</a:t>
            </a:r>
            <a:r>
              <a:rPr lang="ar-SA" b="1" dirty="0" smtClean="0">
                <a:solidFill>
                  <a:srgbClr val="0D0D0D"/>
                </a:solidFill>
                <a:ea typeface="Times New Roman"/>
                <a:cs typeface="Traditional Arabic"/>
              </a:rPr>
              <a:t>.</a:t>
            </a:r>
            <a:endParaRPr lang="en-US" sz="1000" dirty="0">
              <a:ea typeface="Calibri"/>
              <a:cs typeface="Arial"/>
            </a:endParaRP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28600" y="5039898"/>
            <a:ext cx="2821622" cy="16881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09473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52400"/>
            <a:ext cx="8229600" cy="1295739"/>
          </a:xfrm>
          <a:prstGeom prst="rect">
            <a:avLst/>
          </a:prstGeom>
        </p:spPr>
        <p:txBody>
          <a:bodyPr wrap="square">
            <a:spAutoFit/>
          </a:bodyPr>
          <a:lstStyle/>
          <a:p>
            <a:pPr indent="323850" algn="ctr" rtl="1">
              <a:lnSpc>
                <a:spcPct val="115000"/>
              </a:lnSpc>
              <a:spcAft>
                <a:spcPts val="0"/>
              </a:spcAft>
            </a:pPr>
            <a:r>
              <a:rPr lang="ar-SA" sz="1600" dirty="0">
                <a:solidFill>
                  <a:srgbClr val="FF0000"/>
                </a:solidFill>
                <a:ea typeface="Times New Roman"/>
                <a:cs typeface="AL-Mateen"/>
              </a:rPr>
              <a:t>حالة عملية</a:t>
            </a:r>
            <a:endParaRPr lang="en-US" sz="1000" dirty="0">
              <a:ea typeface="Calibri"/>
              <a:cs typeface="Arial"/>
            </a:endParaRPr>
          </a:p>
          <a:p>
            <a:pPr indent="323850" algn="ctr" rtl="1">
              <a:lnSpc>
                <a:spcPct val="115000"/>
              </a:lnSpc>
              <a:spcAft>
                <a:spcPts val="0"/>
              </a:spcAft>
            </a:pPr>
            <a:r>
              <a:rPr lang="ar-SA" sz="1600" dirty="0">
                <a:solidFill>
                  <a:srgbClr val="FF0000"/>
                </a:solidFill>
                <a:ea typeface="Times New Roman"/>
                <a:cs typeface="AL-Mateen"/>
              </a:rPr>
              <a:t>ما هو معدل إبداعك؟</a:t>
            </a:r>
            <a:endParaRPr lang="en-US" sz="1000" dirty="0">
              <a:ea typeface="Calibri"/>
              <a:cs typeface="Arial"/>
            </a:endParaRPr>
          </a:p>
          <a:p>
            <a:pPr algn="r" rtl="1">
              <a:lnSpc>
                <a:spcPct val="115000"/>
              </a:lnSpc>
              <a:spcAft>
                <a:spcPts val="0"/>
              </a:spcAft>
            </a:pPr>
            <a:r>
              <a:rPr lang="ar-SA" dirty="0">
                <a:ea typeface="Times New Roman"/>
                <a:cs typeface="AL-Mohanad"/>
              </a:rPr>
              <a:t>باستخدام مقياس من 1 إلى 3، أجب عن التمرين التالي لاختبار معدل إبداعك.</a:t>
            </a:r>
            <a:endParaRPr lang="en-US" sz="1000" dirty="0">
              <a:ea typeface="Calibri"/>
              <a:cs typeface="Arial"/>
            </a:endParaRPr>
          </a:p>
          <a:p>
            <a:pPr algn="ctr" rtl="1">
              <a:lnSpc>
                <a:spcPct val="115000"/>
              </a:lnSpc>
              <a:spcAft>
                <a:spcPts val="0"/>
              </a:spcAft>
            </a:pPr>
            <a:r>
              <a:rPr lang="ar-SA" dirty="0">
                <a:ea typeface="Times New Roman"/>
                <a:cs typeface="AL-Mohanad"/>
              </a:rPr>
              <a:t>صفر = لم يحدث أبداً		1 = مرة كل حين	2 = أحياناً		3 = دائماً.</a:t>
            </a:r>
            <a:endParaRPr lang="en-US" sz="1000" dirty="0">
              <a:ea typeface="Calibri"/>
              <a:cs typeface="Arial"/>
            </a:endParaRPr>
          </a:p>
        </p:txBody>
      </p:sp>
      <p:graphicFrame>
        <p:nvGraphicFramePr>
          <p:cNvPr id="3" name="Table 2"/>
          <p:cNvGraphicFramePr>
            <a:graphicFrameLocks noGrp="1"/>
          </p:cNvGraphicFramePr>
          <p:nvPr>
            <p:extLst>
              <p:ext uri="{D42A27DB-BD31-4B8C-83A1-F6EECF244321}">
                <p14:modId xmlns:p14="http://schemas.microsoft.com/office/powerpoint/2010/main" val="135478454"/>
              </p:ext>
            </p:extLst>
          </p:nvPr>
        </p:nvGraphicFramePr>
        <p:xfrm>
          <a:off x="381000" y="1718814"/>
          <a:ext cx="8382000" cy="4109418"/>
        </p:xfrm>
        <a:graphic>
          <a:graphicData uri="http://schemas.openxmlformats.org/drawingml/2006/table">
            <a:tbl>
              <a:tblPr rtl="1" firstRow="1" firstCol="1" bandRow="1" bandCol="1"/>
              <a:tblGrid>
                <a:gridCol w="7037577"/>
                <a:gridCol w="1344423"/>
              </a:tblGrid>
              <a:tr h="382408">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dirty="0">
                          <a:effectLst/>
                          <a:latin typeface="Calibri"/>
                          <a:ea typeface="Times New Roman"/>
                          <a:cs typeface="AL-Mohanad"/>
                        </a:rPr>
                        <a:t>هل أنت فضولي؟ هل تهتم بآراء الآخرين أو مشاكل الإدارات الأخرى أو المعلومات الاسترجاعية من العميل؟</a:t>
                      </a:r>
                      <a:endParaRPr lang="en-US" sz="1100" dirty="0">
                        <a:effectLst/>
                        <a:latin typeface="Calibri"/>
                        <a:ea typeface="Calibri"/>
                        <a:cs typeface="Arial"/>
                      </a:endParaRPr>
                    </a:p>
                  </a:txBody>
                  <a:tcPr marL="24529" marR="24529" marT="0" marB="0">
                    <a:lnL>
                      <a:noFill/>
                    </a:lnL>
                    <a:lnR>
                      <a:noFill/>
                    </a:lnR>
                    <a:lnT>
                      <a:noFill/>
                    </a:lnT>
                    <a:lnB>
                      <a:noFill/>
                    </a:lnB>
                  </a:tcPr>
                </a:tc>
                <a:tc>
                  <a:txBody>
                    <a:bodyPr/>
                    <a:lstStyle/>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txBody>
                  <a:tcPr marL="24529" marR="24529" marT="0" marB="0">
                    <a:lnL>
                      <a:noFill/>
                    </a:lnL>
                    <a:lnR>
                      <a:noFill/>
                    </a:lnR>
                    <a:lnT>
                      <a:noFill/>
                    </a:lnT>
                    <a:lnB>
                      <a:noFill/>
                    </a:lnB>
                  </a:tcPr>
                </a:tc>
              </a:tr>
              <a:tr h="254939">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dirty="0">
                          <a:effectLst/>
                          <a:latin typeface="Calibri"/>
                          <a:ea typeface="Times New Roman"/>
                          <a:cs typeface="AL-Mohanad"/>
                        </a:rPr>
                        <a:t>هل «تنتهز فرص الإبداع؟» هل تجد الفرص لحل المشاكل أو خلق الاحتياجات أو إشباع الحاجات؟</a:t>
                      </a:r>
                      <a:endParaRPr lang="en-US" sz="1100" dirty="0">
                        <a:effectLst/>
                        <a:latin typeface="Calibri"/>
                        <a:ea typeface="Calibri"/>
                        <a:cs typeface="Arial"/>
                      </a:endParaRPr>
                    </a:p>
                  </a:txBody>
                  <a:tcPr marL="24529" marR="24529" marT="0" marB="0">
                    <a:lnL>
                      <a:noFill/>
                    </a:lnL>
                    <a:lnR>
                      <a:noFill/>
                    </a:lnR>
                    <a:lnT>
                      <a:noFill/>
                    </a:lnT>
                    <a:lnB>
                      <a:noFill/>
                    </a:lnB>
                  </a:tcPr>
                </a:tc>
                <a:tc>
                  <a:txBody>
                    <a:bodyPr/>
                    <a:lstStyle/>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txBody>
                  <a:tcPr marL="24529" marR="24529" marT="0" marB="0">
                    <a:lnL>
                      <a:noFill/>
                    </a:lnL>
                    <a:lnR>
                      <a:noFill/>
                    </a:lnR>
                    <a:lnT>
                      <a:noFill/>
                    </a:lnT>
                    <a:lnB>
                      <a:noFill/>
                    </a:lnB>
                  </a:tcPr>
                </a:tc>
              </a:tr>
              <a:tr h="509877">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a:effectLst/>
                          <a:latin typeface="Calibri"/>
                          <a:ea typeface="Times New Roman"/>
                          <a:cs typeface="AL-Mohanad"/>
                        </a:rPr>
                        <a:t>هل تضع خططاً استراتيجية؟ هل تمضي الوقت في مراجعة أهدافك أو تعديل خططك من أجل تحقيقها أو في الاستخدام المبدع للتغييرات التنظيمية في الشركة لتصحيح مسارك الشخصي؟</a:t>
                      </a:r>
                      <a:endParaRPr lang="en-US" sz="1100">
                        <a:effectLst/>
                        <a:latin typeface="Calibri"/>
                        <a:ea typeface="Calibri"/>
                        <a:cs typeface="Arial"/>
                      </a:endParaRPr>
                    </a:p>
                  </a:txBody>
                  <a:tcPr marL="24529" marR="24529" marT="0" marB="0">
                    <a:lnL>
                      <a:noFill/>
                    </a:lnL>
                    <a:lnR>
                      <a:noFill/>
                    </a:lnR>
                    <a:lnT>
                      <a:noFill/>
                    </a:lnT>
                    <a:lnB>
                      <a:noFill/>
                    </a:lnB>
                  </a:tcPr>
                </a:tc>
                <a:tc>
                  <a:txBody>
                    <a:bodyPr/>
                    <a:lstStyle/>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txBody>
                  <a:tcPr marL="24529" marR="24529" marT="0" marB="0">
                    <a:lnL>
                      <a:noFill/>
                    </a:lnL>
                    <a:lnR>
                      <a:noFill/>
                    </a:lnR>
                    <a:lnT>
                      <a:noFill/>
                    </a:lnT>
                    <a:lnB>
                      <a:noFill/>
                    </a:lnB>
                  </a:tcPr>
                </a:tc>
              </a:tr>
              <a:tr h="254939">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a:effectLst/>
                          <a:latin typeface="Calibri"/>
                          <a:ea typeface="Times New Roman"/>
                          <a:cs typeface="AL-Mohanad"/>
                        </a:rPr>
                        <a:t>هل تقبل التحدِّي؟ هل تفحص فرضياتك أو نزعاتك أو معتقداتك الثابتة لاكتشاف الفجوات والفرص؟ </a:t>
                      </a:r>
                      <a:endParaRPr lang="en-US" sz="1100">
                        <a:effectLst/>
                        <a:latin typeface="Calibri"/>
                        <a:ea typeface="Calibri"/>
                        <a:cs typeface="Arial"/>
                      </a:endParaRPr>
                    </a:p>
                  </a:txBody>
                  <a:tcPr marL="24529" marR="24529" marT="0" marB="0">
                    <a:lnL>
                      <a:noFill/>
                    </a:lnL>
                    <a:lnR>
                      <a:noFill/>
                    </a:lnR>
                    <a:lnT>
                      <a:noFill/>
                    </a:lnT>
                    <a:lnB>
                      <a:noFill/>
                    </a:lnB>
                  </a:tcPr>
                </a:tc>
                <a:tc>
                  <a:txBody>
                    <a:bodyPr/>
                    <a:lstStyle/>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txBody>
                  <a:tcPr marL="24529" marR="24529" marT="0" marB="0">
                    <a:lnL>
                      <a:noFill/>
                    </a:lnL>
                    <a:lnR>
                      <a:noFill/>
                    </a:lnR>
                    <a:lnT>
                      <a:noFill/>
                    </a:lnT>
                    <a:lnB>
                      <a:noFill/>
                    </a:lnB>
                  </a:tcPr>
                </a:tc>
              </a:tr>
              <a:tr h="509877">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a:effectLst/>
                          <a:latin typeface="Calibri"/>
                          <a:ea typeface="Times New Roman"/>
                          <a:cs typeface="AL-Mohanad"/>
                        </a:rPr>
                        <a:t>هل تجيد اكتشاف الاتجاهات؟ هل تراقب بجدية ما يطرأ على مجال عملك مثل تغيير في التقنية أو اللوائح الحكومية أو استراتيجيات إدارية جديدة من أجل اكتشاف الفرص في وقتٍ مبكر؟</a:t>
                      </a:r>
                      <a:endParaRPr lang="en-US" sz="1100">
                        <a:effectLst/>
                        <a:latin typeface="Calibri"/>
                        <a:ea typeface="Calibri"/>
                        <a:cs typeface="Arial"/>
                      </a:endParaRPr>
                    </a:p>
                  </a:txBody>
                  <a:tcPr marL="24529" marR="24529" marT="0" marB="0">
                    <a:lnL>
                      <a:noFill/>
                    </a:lnL>
                    <a:lnR>
                      <a:noFill/>
                    </a:lnR>
                    <a:lnT>
                      <a:noFill/>
                    </a:lnT>
                    <a:lnB>
                      <a:noFill/>
                    </a:lnB>
                  </a:tcPr>
                </a:tc>
                <a:tc>
                  <a:txBody>
                    <a:bodyPr/>
                    <a:lstStyle/>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txBody>
                  <a:tcPr marL="24529" marR="24529" marT="0" marB="0">
                    <a:lnL>
                      <a:noFill/>
                    </a:lnL>
                    <a:lnR>
                      <a:noFill/>
                    </a:lnR>
                    <a:lnT>
                      <a:noFill/>
                    </a:lnT>
                    <a:lnB>
                      <a:noFill/>
                    </a:lnB>
                  </a:tcPr>
                </a:tc>
              </a:tr>
              <a:tr h="382408">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a:effectLst/>
                          <a:latin typeface="Calibri"/>
                          <a:ea typeface="Times New Roman"/>
                          <a:cs typeface="AL-Mohanad"/>
                        </a:rPr>
                        <a:t>هل أنت متفاعل أم متلقي فقط ؟ هل تلتقط المفاهيم التي يمكن استعارتها من أحد المجالات وتطبيقها في مجال آخر؟</a:t>
                      </a:r>
                      <a:endParaRPr lang="en-US" sz="1100">
                        <a:effectLst/>
                        <a:latin typeface="Calibri"/>
                        <a:ea typeface="Calibri"/>
                        <a:cs typeface="Arial"/>
                      </a:endParaRPr>
                    </a:p>
                  </a:txBody>
                  <a:tcPr marL="24529" marR="24529" marT="0" marB="0">
                    <a:lnL>
                      <a:noFill/>
                    </a:lnL>
                    <a:lnR>
                      <a:noFill/>
                    </a:lnR>
                    <a:lnT>
                      <a:noFill/>
                    </a:lnT>
                    <a:lnB>
                      <a:noFill/>
                    </a:lnB>
                  </a:tcPr>
                </a:tc>
                <a:tc>
                  <a:txBody>
                    <a:bodyPr/>
                    <a:lstStyle/>
                    <a:p>
                      <a:pPr algn="justLow" rtl="0">
                        <a:lnSpc>
                          <a:spcPct val="115000"/>
                        </a:lnSpc>
                        <a:spcAft>
                          <a:spcPts val="0"/>
                        </a:spcAft>
                      </a:pPr>
                      <a:endParaRPr lang="ar-SA" sz="700">
                        <a:effectLst/>
                        <a:latin typeface="Calibri"/>
                        <a:ea typeface="Times New Roman"/>
                        <a:cs typeface="Rateb lotusb17"/>
                      </a:endParaRPr>
                    </a:p>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txBody>
                  <a:tcPr marL="24529" marR="24529" marT="0" marB="0">
                    <a:lnL>
                      <a:noFill/>
                    </a:lnL>
                    <a:lnR>
                      <a:noFill/>
                    </a:lnR>
                    <a:lnT>
                      <a:noFill/>
                    </a:lnT>
                    <a:lnB>
                      <a:noFill/>
                    </a:lnB>
                  </a:tcPr>
                </a:tc>
              </a:tr>
              <a:tr h="304393">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a:effectLst/>
                          <a:latin typeface="Calibri"/>
                          <a:ea typeface="Times New Roman"/>
                          <a:cs typeface="AL-Mohanad"/>
                        </a:rPr>
                        <a:t>هل تتحمل المخاطرة؟ هل ترغب في تطوير وتجريب أفكارك الخاصة؟</a:t>
                      </a:r>
                      <a:endParaRPr lang="en-US" sz="1100">
                        <a:effectLst/>
                        <a:latin typeface="Calibri"/>
                        <a:ea typeface="Calibri"/>
                        <a:cs typeface="Arial"/>
                      </a:endParaRPr>
                    </a:p>
                  </a:txBody>
                  <a:tcPr marL="24529" marR="24529" marT="0" marB="0">
                    <a:lnL>
                      <a:noFill/>
                    </a:lnL>
                    <a:lnR>
                      <a:noFill/>
                    </a:lnR>
                    <a:lnT>
                      <a:noFill/>
                    </a:lnT>
                    <a:lnB>
                      <a:noFill/>
                    </a:lnB>
                  </a:tcPr>
                </a:tc>
                <a:tc>
                  <a:txBody>
                    <a:bodyPr/>
                    <a:lstStyle/>
                    <a:p>
                      <a:pPr algn="justLow" rtl="0">
                        <a:lnSpc>
                          <a:spcPct val="115000"/>
                        </a:lnSpc>
                        <a:spcAft>
                          <a:spcPts val="0"/>
                        </a:spcAft>
                      </a:pPr>
                      <a:endParaRPr lang="ar-SA" sz="700">
                        <a:effectLst/>
                        <a:latin typeface="Calibri"/>
                        <a:ea typeface="Times New Roman"/>
                        <a:cs typeface="Rateb lotusb17"/>
                      </a:endParaRPr>
                    </a:p>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txBody>
                  <a:tcPr marL="24529" marR="24529" marT="0" marB="0">
                    <a:lnL>
                      <a:noFill/>
                    </a:lnL>
                    <a:lnR>
                      <a:noFill/>
                    </a:lnR>
                    <a:lnT>
                      <a:noFill/>
                    </a:lnT>
                    <a:lnB>
                      <a:noFill/>
                    </a:lnB>
                  </a:tcPr>
                </a:tc>
              </a:tr>
              <a:tr h="152197">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a:effectLst/>
                          <a:latin typeface="Calibri"/>
                          <a:ea typeface="Times New Roman"/>
                          <a:cs typeface="AL-Mohanad"/>
                        </a:rPr>
                        <a:t>هل لديك حدس؟ هل تعتمد على الحدس؟</a:t>
                      </a:r>
                      <a:endParaRPr lang="en-US" sz="1100">
                        <a:effectLst/>
                        <a:latin typeface="Calibri"/>
                        <a:ea typeface="Calibri"/>
                        <a:cs typeface="Arial"/>
                      </a:endParaRPr>
                    </a:p>
                  </a:txBody>
                  <a:tcPr marL="24529" marR="24529" marT="0" marB="0">
                    <a:lnL>
                      <a:noFill/>
                    </a:lnL>
                    <a:lnR>
                      <a:noFill/>
                    </a:lnR>
                    <a:lnT>
                      <a:noFill/>
                    </a:lnT>
                    <a:lnB>
                      <a:noFill/>
                    </a:lnB>
                  </a:tcPr>
                </a:tc>
                <a:tc>
                  <a:txBody>
                    <a:bodyPr/>
                    <a:lstStyle/>
                    <a:p>
                      <a:pPr algn="justLow" rtl="0">
                        <a:lnSpc>
                          <a:spcPct val="115000"/>
                        </a:lnSpc>
                        <a:spcAft>
                          <a:spcPts val="0"/>
                        </a:spcAft>
                      </a:pPr>
                      <a:endParaRPr lang="ar-SA" sz="700">
                        <a:effectLst/>
                        <a:latin typeface="Calibri"/>
                        <a:ea typeface="Times New Roman"/>
                        <a:cs typeface="Rateb lotusb17"/>
                      </a:endParaRPr>
                    </a:p>
                  </a:txBody>
                  <a:tcPr marL="24529" marR="24529" marT="0" marB="0">
                    <a:lnL>
                      <a:noFill/>
                    </a:lnL>
                    <a:lnR>
                      <a:noFill/>
                    </a:lnR>
                    <a:lnT>
                      <a:noFill/>
                    </a:lnT>
                    <a:lnB>
                      <a:noFill/>
                    </a:lnB>
                  </a:tcPr>
                </a:tc>
              </a:tr>
              <a:tr h="382408">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a:effectLst/>
                          <a:latin typeface="Calibri"/>
                          <a:ea typeface="Times New Roman"/>
                          <a:cs typeface="AL-Mohanad"/>
                        </a:rPr>
                        <a:t>هل تبسط الأمور؟ هل تستطيع تبسيط القرارات الصعبة إلى عدة أسئلة بسيطة عن طريق رؤية «الصورة ككل»؟</a:t>
                      </a:r>
                      <a:endParaRPr lang="en-US" sz="1100">
                        <a:effectLst/>
                        <a:latin typeface="Calibri"/>
                        <a:ea typeface="Calibri"/>
                        <a:cs typeface="Arial"/>
                      </a:endParaRPr>
                    </a:p>
                  </a:txBody>
                  <a:tcPr marL="24529" marR="24529" marT="0" marB="0">
                    <a:lnL>
                      <a:noFill/>
                    </a:lnL>
                    <a:lnR>
                      <a:noFill/>
                    </a:lnR>
                    <a:lnT>
                      <a:noFill/>
                    </a:lnT>
                    <a:lnB>
                      <a:noFill/>
                    </a:lnB>
                  </a:tcPr>
                </a:tc>
                <a:tc>
                  <a:txBody>
                    <a:bodyPr/>
                    <a:lstStyle/>
                    <a:p>
                      <a:pPr algn="justLow" rtl="1">
                        <a:lnSpc>
                          <a:spcPct val="115000"/>
                        </a:lnSpc>
                        <a:spcAft>
                          <a:spcPts val="0"/>
                        </a:spcAft>
                      </a:pPr>
                      <a:r>
                        <a:rPr lang="ar-SA" sz="700">
                          <a:effectLst/>
                          <a:latin typeface="Calibri"/>
                          <a:ea typeface="Times New Roman"/>
                          <a:cs typeface="Rateb lotusb17"/>
                        </a:rPr>
                        <a:t> </a:t>
                      </a:r>
                      <a:endParaRPr lang="en-US" sz="400">
                        <a:effectLst/>
                        <a:latin typeface="Calibri"/>
                        <a:ea typeface="Calibri"/>
                        <a:cs typeface="Arial"/>
                      </a:endParaRPr>
                    </a:p>
                  </a:txBody>
                  <a:tcPr marL="24529" marR="24529" marT="0" marB="0">
                    <a:lnL>
                      <a:noFill/>
                    </a:lnL>
                    <a:lnR>
                      <a:noFill/>
                    </a:lnR>
                    <a:lnT>
                      <a:noFill/>
                    </a:lnT>
                    <a:lnB>
                      <a:noFill/>
                    </a:lnB>
                  </a:tcPr>
                </a:tc>
              </a:tr>
              <a:tr h="304393">
                <a:tc>
                  <a:txBody>
                    <a:bodyPr/>
                    <a:lstStyle/>
                    <a:p>
                      <a:pPr marL="342900" lvl="0" indent="-342900" algn="justLow" rtl="1">
                        <a:lnSpc>
                          <a:spcPct val="115000"/>
                        </a:lnSpc>
                        <a:spcAft>
                          <a:spcPts val="0"/>
                        </a:spcAft>
                        <a:buFont typeface="Arial" pitchFamily="34" charset="0"/>
                        <a:buChar char="•"/>
                        <a:tabLst>
                          <a:tab pos="363855" algn="l"/>
                          <a:tab pos="552450" algn="l"/>
                        </a:tabLst>
                      </a:pPr>
                      <a:r>
                        <a:rPr lang="ar-SA" sz="1600" dirty="0">
                          <a:effectLst/>
                          <a:latin typeface="Calibri"/>
                          <a:ea typeface="Times New Roman"/>
                          <a:cs typeface="AL-Mohanad"/>
                        </a:rPr>
                        <a:t>هل تجيد الترويج لأفكارك؟ هل تستطيع إيجاد وتجميع الدعم اللازم لأفكارك؟</a:t>
                      </a:r>
                      <a:endParaRPr lang="en-US" sz="1100" dirty="0">
                        <a:effectLst/>
                        <a:latin typeface="Calibri"/>
                        <a:ea typeface="Calibri"/>
                        <a:cs typeface="Arial"/>
                      </a:endParaRPr>
                    </a:p>
                  </a:txBody>
                  <a:tcPr marL="24529" marR="24529" marT="0" marB="0">
                    <a:lnL>
                      <a:noFill/>
                    </a:lnL>
                    <a:lnR>
                      <a:noFill/>
                    </a:lnR>
                    <a:lnT>
                      <a:noFill/>
                    </a:lnT>
                    <a:lnB>
                      <a:noFill/>
                    </a:lnB>
                  </a:tcPr>
                </a:tc>
                <a:tc>
                  <a:txBody>
                    <a:bodyPr/>
                    <a:lstStyle/>
                    <a:p>
                      <a:pPr algn="justLow" rtl="0">
                        <a:lnSpc>
                          <a:spcPct val="115000"/>
                        </a:lnSpc>
                        <a:spcAft>
                          <a:spcPts val="0"/>
                        </a:spcAft>
                      </a:pPr>
                      <a:endParaRPr lang="ar-SA" sz="700" dirty="0">
                        <a:effectLst/>
                        <a:latin typeface="Calibri"/>
                        <a:ea typeface="Times New Roman"/>
                        <a:cs typeface="Rateb lotusb17"/>
                      </a:endParaRPr>
                    </a:p>
                    <a:p>
                      <a:pPr algn="justLow" rtl="1">
                        <a:lnSpc>
                          <a:spcPct val="115000"/>
                        </a:lnSpc>
                        <a:spcAft>
                          <a:spcPts val="0"/>
                        </a:spcAft>
                      </a:pPr>
                      <a:r>
                        <a:rPr lang="ar-SA" sz="700" dirty="0">
                          <a:effectLst/>
                          <a:latin typeface="Calibri"/>
                          <a:ea typeface="Times New Roman"/>
                          <a:cs typeface="Rateb lotusb17"/>
                        </a:rPr>
                        <a:t> </a:t>
                      </a:r>
                      <a:endParaRPr lang="en-US" sz="400" dirty="0">
                        <a:effectLst/>
                        <a:latin typeface="Calibri"/>
                        <a:ea typeface="Calibri"/>
                        <a:cs typeface="Arial"/>
                      </a:endParaRPr>
                    </a:p>
                  </a:txBody>
                  <a:tcPr marL="24529" marR="24529" marT="0" marB="0">
                    <a:lnL>
                      <a:noFill/>
                    </a:lnL>
                    <a:lnR>
                      <a:noFill/>
                    </a:lnR>
                    <a:lnT>
                      <a:noFill/>
                    </a:lnT>
                    <a:lnB>
                      <a:noFill/>
                    </a:lnB>
                  </a:tcPr>
                </a:tc>
              </a:tr>
            </a:tbl>
          </a:graphicData>
        </a:graphic>
      </p:graphicFrame>
      <p:sp>
        <p:nvSpPr>
          <p:cNvPr id="9" name="Rounded Rectangle 8"/>
          <p:cNvSpPr>
            <a:spLocks noChangeArrowheads="1"/>
          </p:cNvSpPr>
          <p:nvPr/>
        </p:nvSpPr>
        <p:spPr bwMode="auto">
          <a:xfrm>
            <a:off x="777815" y="5600700"/>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0" name="Rounded Rectangle 9"/>
          <p:cNvSpPr>
            <a:spLocks noChangeArrowheads="1"/>
          </p:cNvSpPr>
          <p:nvPr/>
        </p:nvSpPr>
        <p:spPr bwMode="auto">
          <a:xfrm>
            <a:off x="772064" y="5102525"/>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1" name="Rounded Rectangle 10"/>
          <p:cNvSpPr>
            <a:spLocks noChangeArrowheads="1"/>
          </p:cNvSpPr>
          <p:nvPr/>
        </p:nvSpPr>
        <p:spPr bwMode="auto">
          <a:xfrm>
            <a:off x="764875" y="4648200"/>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2" name="Rounded Rectangle 11"/>
          <p:cNvSpPr>
            <a:spLocks noChangeArrowheads="1"/>
          </p:cNvSpPr>
          <p:nvPr/>
        </p:nvSpPr>
        <p:spPr bwMode="auto">
          <a:xfrm>
            <a:off x="751936" y="4311770"/>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3" name="Rounded Rectangle 12"/>
          <p:cNvSpPr>
            <a:spLocks noChangeArrowheads="1"/>
          </p:cNvSpPr>
          <p:nvPr/>
        </p:nvSpPr>
        <p:spPr bwMode="auto">
          <a:xfrm>
            <a:off x="751936" y="3912079"/>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4" name="Rounded Rectangle 13"/>
          <p:cNvSpPr>
            <a:spLocks noChangeArrowheads="1"/>
          </p:cNvSpPr>
          <p:nvPr/>
        </p:nvSpPr>
        <p:spPr bwMode="auto">
          <a:xfrm>
            <a:off x="757687" y="3505200"/>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5" name="Rounded Rectangle 14"/>
          <p:cNvSpPr>
            <a:spLocks noChangeArrowheads="1"/>
          </p:cNvSpPr>
          <p:nvPr/>
        </p:nvSpPr>
        <p:spPr bwMode="auto">
          <a:xfrm>
            <a:off x="762000" y="3124200"/>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6" name="Rounded Rectangle 15"/>
          <p:cNvSpPr>
            <a:spLocks noChangeArrowheads="1"/>
          </p:cNvSpPr>
          <p:nvPr/>
        </p:nvSpPr>
        <p:spPr bwMode="auto">
          <a:xfrm>
            <a:off x="762000" y="2743200"/>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7" name="Rounded Rectangle 16"/>
          <p:cNvSpPr>
            <a:spLocks noChangeArrowheads="1"/>
          </p:cNvSpPr>
          <p:nvPr/>
        </p:nvSpPr>
        <p:spPr bwMode="auto">
          <a:xfrm>
            <a:off x="751936" y="2362200"/>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
        <p:nvSpPr>
          <p:cNvPr id="19" name="Rounded Rectangle 18"/>
          <p:cNvSpPr>
            <a:spLocks noChangeArrowheads="1"/>
          </p:cNvSpPr>
          <p:nvPr/>
        </p:nvSpPr>
        <p:spPr bwMode="auto">
          <a:xfrm>
            <a:off x="757687" y="1738942"/>
            <a:ext cx="685800" cy="228600"/>
          </a:xfrm>
          <a:prstGeom prst="roundRect">
            <a:avLst>
              <a:gd name="adj" fmla="val 46944"/>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ar-SA"/>
          </a:p>
        </p:txBody>
      </p:sp>
    </p:spTree>
    <p:extLst>
      <p:ext uri="{BB962C8B-B14F-4D97-AF65-F5344CB8AC3E}">
        <p14:creationId xmlns:p14="http://schemas.microsoft.com/office/powerpoint/2010/main" val="1009473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7121" y="0"/>
            <a:ext cx="9151121" cy="6864409"/>
            <a:chOff x="-7121" y="0"/>
            <a:chExt cx="9151121" cy="6864409"/>
          </a:xfrm>
        </p:grpSpPr>
        <p:pic>
          <p:nvPicPr>
            <p:cNvPr id="21512" name="Picture 8" descr="شعار فريق العلامة التجارية ، وغيرها, انفوجرافيك, الأزرق 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user\Desktop\المستشار ساري.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5846" y="304800"/>
              <a:ext cx="1436914" cy="8382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zu7l.com/upfiles/yhg36029.gif"/>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627414" y="2239962"/>
              <a:ext cx="1143000" cy="1740535"/>
            </a:xfrm>
            <a:prstGeom prst="rect">
              <a:avLst/>
            </a:prstGeom>
            <a:noFill/>
            <a:ln>
              <a:noFill/>
            </a:ln>
          </p:spPr>
        </p:pic>
        <p:sp>
          <p:nvSpPr>
            <p:cNvPr id="7" name="Rectangle 6"/>
            <p:cNvSpPr/>
            <p:nvPr/>
          </p:nvSpPr>
          <p:spPr>
            <a:xfrm>
              <a:off x="179614" y="4343400"/>
              <a:ext cx="5181600" cy="1477328"/>
            </a:xfrm>
            <a:prstGeom prst="rect">
              <a:avLst/>
            </a:prstGeom>
          </p:spPr>
          <p:txBody>
            <a:bodyPr wrap="square">
              <a:spAutoFit/>
            </a:bodyPr>
            <a:lstStyle/>
            <a:p>
              <a:r>
                <a:rPr lang="ar-SA" b="1" dirty="0" smtClean="0">
                  <a:solidFill>
                    <a:srgbClr val="0D0D0D"/>
                  </a:solidFill>
                  <a:ea typeface="Times New Roman"/>
                  <a:cs typeface="Arial"/>
                </a:rPr>
                <a:t>................................................................................................................................................................................................................................................................................................................................................................................................</a:t>
              </a:r>
              <a:endParaRPr lang="ar-EG" dirty="0"/>
            </a:p>
          </p:txBody>
        </p:sp>
        <p:sp>
          <p:nvSpPr>
            <p:cNvPr id="8" name="Explosion 1 7"/>
            <p:cNvSpPr>
              <a:spLocks noChangeArrowheads="1"/>
            </p:cNvSpPr>
            <p:nvPr/>
          </p:nvSpPr>
          <p:spPr bwMode="auto">
            <a:xfrm>
              <a:off x="5486400" y="1408709"/>
              <a:ext cx="1407160" cy="994410"/>
            </a:xfrm>
            <a:prstGeom prst="irregularSeal1">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rot="0" vert="horz" wrap="square" lIns="91440" tIns="45720" rIns="91440" bIns="45720" anchor="t" anchorCtr="0" upright="1">
              <a:noAutofit/>
            </a:bodyPr>
            <a:lstStyle/>
            <a:p>
              <a:pPr algn="r" rtl="1">
                <a:lnSpc>
                  <a:spcPct val="115000"/>
                </a:lnSpc>
                <a:spcAft>
                  <a:spcPts val="1000"/>
                </a:spcAft>
              </a:pPr>
              <a:r>
                <a:rPr lang="ar-SA" sz="1100" dirty="0">
                  <a:effectLst/>
                  <a:latin typeface="Calibri"/>
                  <a:ea typeface="Calibri"/>
                  <a:cs typeface="AL-Mateen"/>
                </a:rPr>
                <a:t>نشاط رقم </a:t>
              </a:r>
              <a:r>
                <a:rPr lang="ar-SA" sz="1100" dirty="0" smtClean="0">
                  <a:effectLst/>
                  <a:latin typeface="Calibri"/>
                  <a:ea typeface="Calibri"/>
                  <a:cs typeface="AL-Mateen"/>
                </a:rPr>
                <a:t>(</a:t>
              </a:r>
              <a:r>
                <a:rPr lang="ar-EG" sz="1100" dirty="0" smtClean="0">
                  <a:effectLst/>
                  <a:latin typeface="Calibri"/>
                  <a:ea typeface="Calibri"/>
                  <a:cs typeface="AL-Mateen"/>
                </a:rPr>
                <a:t>4</a:t>
              </a:r>
              <a:r>
                <a:rPr lang="ar-SA" sz="1100" dirty="0" smtClean="0">
                  <a:effectLst/>
                  <a:latin typeface="Calibri"/>
                  <a:ea typeface="Calibri"/>
                  <a:cs typeface="AL-Mateen"/>
                </a:rPr>
                <a:t>) </a:t>
              </a:r>
              <a:endParaRPr lang="en-US" sz="1100" dirty="0">
                <a:effectLst/>
                <a:latin typeface="Calibri"/>
                <a:ea typeface="Calibri"/>
                <a:cs typeface="Arial"/>
              </a:endParaRPr>
            </a:p>
          </p:txBody>
        </p:sp>
        <p:sp>
          <p:nvSpPr>
            <p:cNvPr id="2" name="WordArt 2"/>
            <p:cNvSpPr>
              <a:spLocks noChangeArrowheads="1" noChangeShapeType="1" noTextEdit="1"/>
            </p:cNvSpPr>
            <p:nvPr/>
          </p:nvSpPr>
          <p:spPr bwMode="auto">
            <a:xfrm>
              <a:off x="2183247" y="1905914"/>
              <a:ext cx="2770188" cy="36512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dirty="0" smtClean="0">
                  <a:ln w="9525">
                    <a:solidFill>
                      <a:srgbClr val="C00000"/>
                    </a:solidFill>
                    <a:round/>
                    <a:headEnd/>
                    <a:tailEnd/>
                  </a:ln>
                  <a:solidFill>
                    <a:srgbClr val="943634"/>
                  </a:solidFill>
                  <a:effectLst/>
                  <a:cs typeface="AL-Mohanad Bold"/>
                </a:rPr>
                <a:t>تناول مع المدرب ــ ما هي أهداف العمل الجماعي ؟</a:t>
              </a:r>
              <a:endParaRPr lang="ar-EG" sz="3600" kern="10" spc="0" dirty="0">
                <a:ln w="9525">
                  <a:solidFill>
                    <a:srgbClr val="C00000"/>
                  </a:solidFill>
                  <a:round/>
                  <a:headEnd/>
                  <a:tailEnd/>
                </a:ln>
                <a:solidFill>
                  <a:srgbClr val="943634"/>
                </a:solidFill>
                <a:effectLst/>
                <a:latin typeface="Arial" pitchFamily="34" charset="0"/>
                <a:cs typeface="Arial" pitchFamily="34" charset="0"/>
              </a:endParaRPr>
            </a:p>
          </p:txBody>
        </p:sp>
        <p:pic>
          <p:nvPicPr>
            <p:cNvPr id="9" name="3 Resim" descr="background_geometric_shapes_design_elements_vector_521876.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121" y="6409"/>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WordArt 2"/>
            <p:cNvSpPr>
              <a:spLocks noChangeArrowheads="1" noChangeShapeType="1" noTextEdit="1"/>
            </p:cNvSpPr>
            <p:nvPr/>
          </p:nvSpPr>
          <p:spPr bwMode="auto">
            <a:xfrm>
              <a:off x="5323921" y="1662747"/>
              <a:ext cx="2933537"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السادسة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grpSp>
      <p:sp>
        <p:nvSpPr>
          <p:cNvPr id="15" name="Text Box 587"/>
          <p:cNvSpPr txBox="1"/>
          <p:nvPr/>
        </p:nvSpPr>
        <p:spPr>
          <a:xfrm>
            <a:off x="3962400" y="2877503"/>
            <a:ext cx="5093017" cy="1465897"/>
          </a:xfrm>
          <a:prstGeom prst="rect">
            <a:avLst/>
          </a:prstGeom>
          <a:noFill/>
          <a:ln>
            <a:noFill/>
          </a:ln>
          <a:effectLst/>
        </p:spPr>
        <p:txBody>
          <a:bodyPr rot="0" spcFirstLastPara="0" vert="horz" wrap="square" lIns="91440" tIns="45720" rIns="91440" bIns="45720" numCol="1" spcCol="0" rtlCol="1" fromWordArt="0" anchor="t" anchorCtr="0" forceAA="0" compatLnSpc="1">
            <a:prstTxWarp prst="textNoShape">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1" fontAlgn="base" hangingPunct="0">
              <a:lnSpc>
                <a:spcPct val="150000"/>
              </a:lnSpc>
              <a:spcBef>
                <a:spcPts val="600"/>
              </a:spcBef>
              <a:spcAft>
                <a:spcPts val="0"/>
              </a:spcAft>
            </a:pPr>
            <a:r>
              <a:rPr lang="ar-SA" sz="5400" b="1" dirty="0">
                <a:ln>
                  <a:noFill/>
                </a:ln>
                <a:gradFill>
                  <a:gsLst>
                    <a:gs pos="0">
                      <a:srgbClr val="FC7B79"/>
                    </a:gs>
                    <a:gs pos="75000">
                      <a:srgbClr val="CF2C28"/>
                    </a:gs>
                    <a:gs pos="100000">
                      <a:srgbClr val="C90000"/>
                    </a:gs>
                  </a:gsLst>
                  <a:lin ang="5400000" scaled="0"/>
                </a:gradFill>
                <a:effectLst>
                  <a:outerShdw blurRad="50800" dist="39002" dir="5460000" algn="tl">
                    <a:srgbClr val="000000">
                      <a:alpha val="38000"/>
                    </a:srgbClr>
                  </a:outerShdw>
                </a:effectLst>
                <a:latin typeface="Calibri"/>
                <a:ea typeface="Times New Roman"/>
                <a:cs typeface="Traditional Arabic"/>
              </a:rPr>
              <a:t>نظريات الصحة النفسية</a:t>
            </a:r>
            <a:endParaRPr lang="en-US" sz="900" dirty="0">
              <a:effectLst/>
              <a:latin typeface="Calibri"/>
              <a:ea typeface="Calibri"/>
              <a:cs typeface="Arial"/>
            </a:endParaRPr>
          </a:p>
        </p:txBody>
      </p:sp>
    </p:spTree>
    <p:extLst>
      <p:ext uri="{BB962C8B-B14F-4D97-AF65-F5344CB8AC3E}">
        <p14:creationId xmlns:p14="http://schemas.microsoft.com/office/powerpoint/2010/main" val="9270809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
            <a:ext cx="8534400" cy="4782078"/>
          </a:xfrm>
          <a:prstGeom prst="rect">
            <a:avLst/>
          </a:prstGeom>
        </p:spPr>
        <p:txBody>
          <a:bodyPr wrap="square">
            <a:spAutoFit/>
          </a:bodyPr>
          <a:lstStyle/>
          <a:p>
            <a:pPr marL="342900" lvl="0" indent="-342900" algn="just" rtl="1" fontAlgn="base" hangingPunct="0">
              <a:lnSpc>
                <a:spcPct val="150000"/>
              </a:lnSpc>
              <a:spcBef>
                <a:spcPts val="600"/>
              </a:spcBef>
              <a:spcAft>
                <a:spcPts val="0"/>
              </a:spcAft>
              <a:buFont typeface="Wingdings"/>
              <a:buChar char=""/>
              <a:tabLst>
                <a:tab pos="361950" algn="l"/>
              </a:tabLst>
            </a:pPr>
            <a:r>
              <a:rPr lang="ar-SA" b="1" dirty="0">
                <a:solidFill>
                  <a:srgbClr val="00B050"/>
                </a:solidFill>
                <a:ea typeface="Times New Roman"/>
                <a:cs typeface="Traditional Arabic"/>
              </a:rPr>
              <a:t>المدرسة العضوية </a:t>
            </a:r>
            <a:r>
              <a:rPr lang="nl-NL" b="1" dirty="0">
                <a:solidFill>
                  <a:srgbClr val="00B050"/>
                </a:solidFill>
                <a:latin typeface="Traditional Arabic"/>
                <a:ea typeface="Times New Roman"/>
                <a:cs typeface="Times New Roman"/>
              </a:rPr>
              <a:t>(Organism School)</a:t>
            </a:r>
            <a:r>
              <a:rPr lang="ar-SA" b="1" dirty="0">
                <a:solidFill>
                  <a:srgbClr val="00B050"/>
                </a:solidFill>
                <a:ea typeface="Times New Roman"/>
                <a:cs typeface="Traditional Arabic"/>
              </a:rPr>
              <a:t>:</a:t>
            </a:r>
            <a:endParaRPr lang="en-US" sz="1000" dirty="0">
              <a:ea typeface="Times New Roman"/>
              <a:cs typeface="Times New Roman"/>
            </a:endParaRPr>
          </a:p>
          <a:p>
            <a:pPr algn="r" rtl="1" fontAlgn="base" hangingPunct="0">
              <a:lnSpc>
                <a:spcPct val="150000"/>
              </a:lnSpc>
              <a:spcBef>
                <a:spcPts val="600"/>
              </a:spcBef>
              <a:spcAft>
                <a:spcPts val="0"/>
              </a:spcAft>
            </a:pPr>
            <a:r>
              <a:rPr lang="ar-SA" b="1" dirty="0" smtClean="0">
                <a:solidFill>
                  <a:srgbClr val="0D0D0D"/>
                </a:solidFill>
                <a:ea typeface="Times New Roman"/>
                <a:cs typeface="Traditional Arabic"/>
              </a:rPr>
              <a:t>عدّت </a:t>
            </a:r>
            <a:r>
              <a:rPr lang="ar-SA" b="1" dirty="0">
                <a:solidFill>
                  <a:srgbClr val="0D0D0D"/>
                </a:solidFill>
                <a:ea typeface="Times New Roman"/>
                <a:cs typeface="Traditional Arabic"/>
              </a:rPr>
              <a:t>هذه المدرسة الاضطرابات النفسية والعقلية ناشئة عن اضطرابات تصيب المخ ويبدو ذلك الرأي واضحاً عند الطبيب الألماني وليم جريسنجر </a:t>
            </a:r>
            <a:br>
              <a:rPr lang="ar-SA" b="1" dirty="0">
                <a:solidFill>
                  <a:srgbClr val="0D0D0D"/>
                </a:solidFill>
                <a:ea typeface="Times New Roman"/>
                <a:cs typeface="Traditional Arabic"/>
              </a:rPr>
            </a:br>
            <a:r>
              <a:rPr lang="nl-NL" b="1" dirty="0">
                <a:solidFill>
                  <a:srgbClr val="0D0D0D"/>
                </a:solidFill>
                <a:latin typeface="Traditional Arabic"/>
                <a:ea typeface="Times New Roman"/>
                <a:cs typeface="Arial"/>
              </a:rPr>
              <a:t>(William Griesinger)</a:t>
            </a:r>
            <a:r>
              <a:rPr lang="ar-SA" b="1" dirty="0">
                <a:solidFill>
                  <a:srgbClr val="0D0D0D"/>
                </a:solidFill>
                <a:ea typeface="Times New Roman"/>
                <a:cs typeface="Traditional Arabic"/>
              </a:rPr>
              <a:t> (1817-1868م) في مؤلف له نشر عام 1845 ، ويعّد إميل كرايبلن </a:t>
            </a:r>
            <a:r>
              <a:rPr lang="nl-NL" b="1" dirty="0">
                <a:solidFill>
                  <a:srgbClr val="0D0D0D"/>
                </a:solidFill>
                <a:latin typeface="Traditional Arabic"/>
                <a:ea typeface="Times New Roman"/>
                <a:cs typeface="Arial"/>
              </a:rPr>
              <a:t>(Emil Kraeplin)</a:t>
            </a:r>
            <a:r>
              <a:rPr lang="ar-SA" b="1" dirty="0">
                <a:solidFill>
                  <a:srgbClr val="0D0D0D"/>
                </a:solidFill>
                <a:ea typeface="Times New Roman"/>
                <a:cs typeface="Traditional Arabic"/>
              </a:rPr>
              <a:t> (1856-1926) أحد تلاميذ جريسنجر ، المؤسس الحقيقي للمدرسة العضوية ، وبظهور هذه المدرسة حظي المرض النفسي من العناية ما كان يحظى به المرض العضوي ، لاسيما بعد إكتشاف الأسباب العضوية لبعض الإضطرابات النفسية ، وعمل التصنيف المبدئي على دفع الأبحاث التجريبية في مجالات التشريح والكيمياء الحيوية وغيرها من العلوم لتقصي الأسباب العضوية في باقي الأمراض </a:t>
            </a:r>
            <a:r>
              <a:rPr lang="ar-SA" b="1" dirty="0" smtClean="0">
                <a:solidFill>
                  <a:srgbClr val="0D0D0D"/>
                </a:solidFill>
                <a:ea typeface="Times New Roman"/>
                <a:cs typeface="Traditional Arabic"/>
              </a:rPr>
              <a:t>النفسية.</a:t>
            </a:r>
            <a:endParaRPr lang="en-US" sz="1000" dirty="0">
              <a:ea typeface="Calibri"/>
              <a:cs typeface="Arial"/>
            </a:endParaRPr>
          </a:p>
          <a:p>
            <a:pPr marL="342900" lvl="0" indent="-342900" algn="just" rtl="1" fontAlgn="base" hangingPunct="0">
              <a:lnSpc>
                <a:spcPct val="150000"/>
              </a:lnSpc>
              <a:spcBef>
                <a:spcPts val="600"/>
              </a:spcBef>
              <a:spcAft>
                <a:spcPts val="0"/>
              </a:spcAft>
              <a:buFont typeface="Wingdings"/>
              <a:buChar char=""/>
              <a:tabLst>
                <a:tab pos="361950" algn="l"/>
              </a:tabLst>
            </a:pPr>
            <a:r>
              <a:rPr lang="ar-SA" b="1" dirty="0">
                <a:solidFill>
                  <a:srgbClr val="00B050"/>
                </a:solidFill>
                <a:ea typeface="Times New Roman"/>
                <a:cs typeface="Traditional Arabic"/>
              </a:rPr>
              <a:t>المدرسة النفسبيولوجية </a:t>
            </a:r>
            <a:r>
              <a:rPr lang="nl-NL" b="1" dirty="0">
                <a:solidFill>
                  <a:srgbClr val="00B050"/>
                </a:solidFill>
                <a:latin typeface="Traditional Arabic"/>
                <a:ea typeface="Times New Roman"/>
                <a:cs typeface="Times New Roman"/>
              </a:rPr>
              <a:t>(Psychobiology)</a:t>
            </a:r>
            <a:r>
              <a:rPr lang="ar-SA" b="1" dirty="0">
                <a:solidFill>
                  <a:srgbClr val="00B050"/>
                </a:solidFill>
                <a:ea typeface="Times New Roman"/>
                <a:cs typeface="Traditional Arabic"/>
              </a:rPr>
              <a:t>:</a:t>
            </a:r>
            <a:endParaRPr lang="en-US" sz="1000" dirty="0">
              <a:ea typeface="Times New Roman"/>
              <a:cs typeface="Times New Roman"/>
            </a:endParaRPr>
          </a:p>
          <a:p>
            <a:pPr algn="r" rtl="1">
              <a:lnSpc>
                <a:spcPct val="150000"/>
              </a:lnSpc>
            </a:pPr>
            <a:r>
              <a:rPr lang="ar-SA" b="1" dirty="0">
                <a:solidFill>
                  <a:srgbClr val="0D0D0D"/>
                </a:solidFill>
                <a:ea typeface="Times New Roman"/>
                <a:cs typeface="Traditional Arabic"/>
              </a:rPr>
              <a:t>    اهتمت المدرسة النفسبيولوجية بدراسة الفرد من حيث هو كائن حي متكامل ذو نشاط فسيولوجي، أي أنها دراسة بيولوجية نفسية ، ومنذ أواخر القرن التاسع عشر استخدم اللفظ بمعانٍ مختلفة ، إلا أن أغلب استخدامه أقتصر على مدرسة أدولف ماير </a:t>
            </a:r>
            <a:r>
              <a:rPr lang="nl-NL" b="1" dirty="0">
                <a:solidFill>
                  <a:srgbClr val="0D0D0D"/>
                </a:solidFill>
                <a:latin typeface="Traditional Arabic"/>
                <a:ea typeface="Times New Roman"/>
              </a:rPr>
              <a:t>(Adolf Meyer)</a:t>
            </a:r>
            <a:r>
              <a:rPr lang="ar-SA" b="1" dirty="0">
                <a:solidFill>
                  <a:srgbClr val="0D0D0D"/>
                </a:solidFill>
                <a:ea typeface="Times New Roman"/>
                <a:cs typeface="Traditional Arabic"/>
              </a:rPr>
              <a:t>. </a:t>
            </a:r>
            <a:endParaRPr lang="ar-E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4724400"/>
            <a:ext cx="2466975" cy="1847850"/>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2662267"/>
          </a:xfrm>
          <a:prstGeom prst="rect">
            <a:avLst/>
          </a:prstGeom>
        </p:spPr>
        <p:txBody>
          <a:bodyPr wrap="square">
            <a:spAutoFit/>
          </a:bodyPr>
          <a:lstStyle/>
          <a:p>
            <a:pPr algn="just" rtl="1" fontAlgn="base" hangingPunct="0">
              <a:lnSpc>
                <a:spcPct val="150000"/>
              </a:lnSpc>
              <a:spcBef>
                <a:spcPts val="600"/>
              </a:spcBef>
              <a:spcAft>
                <a:spcPts val="0"/>
              </a:spcAft>
            </a:pPr>
            <a:r>
              <a:rPr lang="nl-NL" b="1" dirty="0">
                <a:solidFill>
                  <a:srgbClr val="0D0D0D"/>
                </a:solidFill>
                <a:latin typeface="Traditional Arabic"/>
                <a:ea typeface="Times New Roman"/>
                <a:cs typeface="Traditional Arabic"/>
                <a:sym typeface="Wingdings"/>
              </a:rPr>
              <a:t></a:t>
            </a:r>
            <a:r>
              <a:rPr lang="ar-SA" b="1" dirty="0">
                <a:solidFill>
                  <a:srgbClr val="00B050"/>
                </a:solidFill>
                <a:ea typeface="Times New Roman"/>
                <a:cs typeface="Traditional Arabic"/>
              </a:rPr>
              <a:t> </a:t>
            </a:r>
            <a:r>
              <a:rPr lang="ar-SA" b="1" dirty="0" smtClean="0">
                <a:solidFill>
                  <a:srgbClr val="00B050"/>
                </a:solidFill>
                <a:ea typeface="Times New Roman"/>
                <a:cs typeface="Traditional Arabic"/>
              </a:rPr>
              <a:t>مدرسة </a:t>
            </a:r>
            <a:r>
              <a:rPr lang="ar-SA" b="1" dirty="0">
                <a:solidFill>
                  <a:srgbClr val="00B050"/>
                </a:solidFill>
                <a:ea typeface="Times New Roman"/>
                <a:cs typeface="Traditional Arabic"/>
              </a:rPr>
              <a:t>التحليل النفسي </a:t>
            </a:r>
            <a:r>
              <a:rPr lang="nl-NL" b="1" dirty="0">
                <a:solidFill>
                  <a:srgbClr val="00B050"/>
                </a:solidFill>
                <a:latin typeface="Traditional Arabic"/>
                <a:ea typeface="Times New Roman"/>
                <a:cs typeface="Arial"/>
              </a:rPr>
              <a:t>(Psychoanalysis)</a:t>
            </a:r>
            <a:r>
              <a:rPr lang="ar-SA" b="1" dirty="0">
                <a:solidFill>
                  <a:srgbClr val="00B050"/>
                </a:solidFill>
                <a:ea typeface="Times New Roman"/>
                <a:cs typeface="Traditional Arabic"/>
              </a:rPr>
              <a:t>:</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بدأً من فرويد </a:t>
            </a:r>
            <a:r>
              <a:rPr lang="nl-NL" b="1" dirty="0">
                <a:solidFill>
                  <a:srgbClr val="0D0D0D"/>
                </a:solidFill>
                <a:latin typeface="Traditional Arabic"/>
                <a:ea typeface="Times New Roman"/>
                <a:cs typeface="Arial"/>
              </a:rPr>
              <a:t>(Freud)</a:t>
            </a:r>
            <a:r>
              <a:rPr lang="ar-SA" b="1" dirty="0">
                <a:solidFill>
                  <a:srgbClr val="0D0D0D"/>
                </a:solidFill>
                <a:ea typeface="Times New Roman"/>
                <a:cs typeface="Traditional Arabic"/>
              </a:rPr>
              <a:t> الذي تمثل نظريات المقاومة والكبت واللاشعور، وقيمة الحياة الجنسية في تعليل المرض وأهمية الخبرات الطفلية -العناصر الأساسية التي يتكون منها البناء النظري لنظريته، ويقسم فرويد الشخصية الى ثلاثة مركبات رئيسة هي: </a:t>
            </a:r>
            <a:r>
              <a:rPr lang="nl-NL" b="1" dirty="0">
                <a:solidFill>
                  <a:srgbClr val="0D0D0D"/>
                </a:solidFill>
                <a:latin typeface="Traditional Arabic"/>
                <a:ea typeface="Times New Roman"/>
                <a:cs typeface="Arial"/>
              </a:rPr>
              <a:t>Id</a:t>
            </a:r>
            <a:r>
              <a:rPr lang="ar-SA" b="1" dirty="0">
                <a:solidFill>
                  <a:srgbClr val="0D0D0D"/>
                </a:solidFill>
                <a:ea typeface="Times New Roman"/>
                <a:cs typeface="Traditional Arabic"/>
              </a:rPr>
              <a:t>، </a:t>
            </a:r>
            <a:r>
              <a:rPr lang="nl-NL" b="1" dirty="0">
                <a:solidFill>
                  <a:srgbClr val="0D0D0D"/>
                </a:solidFill>
                <a:latin typeface="Traditional Arabic"/>
                <a:ea typeface="Times New Roman"/>
                <a:cs typeface="Arial"/>
              </a:rPr>
              <a:t>Ego</a:t>
            </a:r>
            <a:r>
              <a:rPr lang="ar-SA" b="1" dirty="0">
                <a:solidFill>
                  <a:srgbClr val="0D0D0D"/>
                </a:solidFill>
                <a:ea typeface="Times New Roman"/>
                <a:cs typeface="Traditional Arabic"/>
              </a:rPr>
              <a:t>، </a:t>
            </a:r>
            <a:r>
              <a:rPr lang="nl-NL" b="1" dirty="0">
                <a:solidFill>
                  <a:srgbClr val="0D0D0D"/>
                </a:solidFill>
                <a:latin typeface="Traditional Arabic"/>
                <a:ea typeface="Times New Roman"/>
                <a:cs typeface="Arial"/>
              </a:rPr>
              <a:t>Super ego</a:t>
            </a:r>
            <a:r>
              <a:rPr lang="ar-SA" b="1" dirty="0">
                <a:solidFill>
                  <a:srgbClr val="0D0D0D"/>
                </a:solidFill>
                <a:ea typeface="Times New Roman"/>
                <a:cs typeface="Traditional Arabic"/>
              </a:rPr>
              <a:t>، والـ </a:t>
            </a:r>
            <a:r>
              <a:rPr lang="nl-NL" b="1" dirty="0">
                <a:solidFill>
                  <a:srgbClr val="0D0D0D"/>
                </a:solidFill>
                <a:latin typeface="Traditional Arabic"/>
                <a:ea typeface="Times New Roman"/>
                <a:cs typeface="Arial"/>
              </a:rPr>
              <a:t>(Id)</a:t>
            </a:r>
            <a:r>
              <a:rPr lang="ar-SA" b="1" dirty="0">
                <a:solidFill>
                  <a:srgbClr val="0D0D0D"/>
                </a:solidFill>
                <a:ea typeface="Times New Roman"/>
                <a:cs typeface="Traditional Arabic"/>
              </a:rPr>
              <a:t> مصدر الطاقة الغريزية ومخزن الأفكار والدوافع غير المقبولة، ويتحكم بها مبدأ اللذة، والـ </a:t>
            </a:r>
            <a:r>
              <a:rPr lang="nl-NL" b="1" dirty="0">
                <a:solidFill>
                  <a:srgbClr val="0D0D0D"/>
                </a:solidFill>
                <a:latin typeface="Traditional Arabic"/>
                <a:ea typeface="Times New Roman"/>
                <a:cs typeface="Arial"/>
              </a:rPr>
              <a:t>(Ego)</a:t>
            </a:r>
            <a:r>
              <a:rPr lang="ar-SA" b="1" dirty="0">
                <a:solidFill>
                  <a:srgbClr val="0D0D0D"/>
                </a:solidFill>
                <a:ea typeface="Times New Roman"/>
                <a:cs typeface="Traditional Arabic"/>
              </a:rPr>
              <a:t> هو المركب العقلاني الواعي الذي يتحكم به مبدأ الواقع. و</a:t>
            </a:r>
            <a:r>
              <a:rPr lang="nl-NL" b="1" dirty="0">
                <a:solidFill>
                  <a:srgbClr val="0D0D0D"/>
                </a:solidFill>
                <a:latin typeface="Traditional Arabic"/>
                <a:ea typeface="Times New Roman"/>
                <a:cs typeface="Arial"/>
              </a:rPr>
              <a:t>(Super ego)</a:t>
            </a:r>
            <a:r>
              <a:rPr lang="ar-SA" b="1" dirty="0">
                <a:solidFill>
                  <a:srgbClr val="0D0D0D"/>
                </a:solidFill>
                <a:ea typeface="Times New Roman"/>
                <a:cs typeface="Traditional Arabic"/>
              </a:rPr>
              <a:t> تظهر كوجهة ضرورية لتطوير الـ </a:t>
            </a:r>
            <a:r>
              <a:rPr lang="nl-NL" b="1" dirty="0">
                <a:solidFill>
                  <a:srgbClr val="0D0D0D"/>
                </a:solidFill>
                <a:latin typeface="Traditional Arabic"/>
                <a:ea typeface="Times New Roman"/>
                <a:cs typeface="Arial"/>
              </a:rPr>
              <a:t>(ego)</a:t>
            </a:r>
            <a:r>
              <a:rPr lang="ar-SA" b="1" dirty="0">
                <a:solidFill>
                  <a:srgbClr val="0D0D0D"/>
                </a:solidFill>
                <a:ea typeface="Times New Roman"/>
                <a:cs typeface="Traditional Arabic"/>
              </a:rPr>
              <a:t> وتعكس قبول الطفل لقيم وأخلاقيات المجتمع. </a:t>
            </a:r>
            <a:endParaRPr lang="en-US" sz="1000" dirty="0">
              <a:ea typeface="Calibri"/>
              <a:cs typeface="Arial"/>
            </a:endParaRPr>
          </a:p>
        </p:txBody>
      </p:sp>
      <p:sp>
        <p:nvSpPr>
          <p:cNvPr id="3" name="Rectangle 2"/>
          <p:cNvSpPr/>
          <p:nvPr/>
        </p:nvSpPr>
        <p:spPr>
          <a:xfrm>
            <a:off x="457200" y="3048000"/>
            <a:ext cx="8229600" cy="2169825"/>
          </a:xfrm>
          <a:prstGeom prst="rect">
            <a:avLst/>
          </a:prstGeom>
        </p:spPr>
        <p:txBody>
          <a:bodyPr wrap="square">
            <a:spAutoFit/>
          </a:bodyPr>
          <a:lstStyle/>
          <a:p>
            <a:pPr algn="just" rtl="1" fontAlgn="base" hangingPunct="0">
              <a:lnSpc>
                <a:spcPct val="150000"/>
              </a:lnSpc>
              <a:spcBef>
                <a:spcPts val="600"/>
              </a:spcBef>
              <a:spcAft>
                <a:spcPts val="0"/>
              </a:spcAft>
            </a:pPr>
            <a:r>
              <a:rPr lang="nl-NL" b="1" dirty="0">
                <a:solidFill>
                  <a:srgbClr val="00B050"/>
                </a:solidFill>
                <a:latin typeface="Traditional Arabic"/>
                <a:ea typeface="Times New Roman"/>
                <a:cs typeface="Traditional Arabic"/>
                <a:sym typeface="Wingdings"/>
              </a:rPr>
              <a:t></a:t>
            </a:r>
            <a:r>
              <a:rPr lang="ar-SA" b="1" dirty="0">
                <a:solidFill>
                  <a:srgbClr val="00B050"/>
                </a:solidFill>
                <a:ea typeface="Times New Roman"/>
                <a:cs typeface="Traditional Arabic"/>
              </a:rPr>
              <a:t> </a:t>
            </a:r>
            <a:r>
              <a:rPr lang="ar-EG" b="1" dirty="0" smtClean="0">
                <a:solidFill>
                  <a:srgbClr val="00B050"/>
                </a:solidFill>
                <a:ea typeface="Times New Roman"/>
                <a:cs typeface="Traditional Arabic"/>
              </a:rPr>
              <a:t> </a:t>
            </a:r>
            <a:r>
              <a:rPr lang="ar-SA" b="1" dirty="0" smtClean="0">
                <a:solidFill>
                  <a:srgbClr val="00B050"/>
                </a:solidFill>
                <a:ea typeface="Times New Roman"/>
                <a:cs typeface="Traditional Arabic"/>
              </a:rPr>
              <a:t>الفرويدية </a:t>
            </a:r>
            <a:r>
              <a:rPr lang="ar-SA" b="1" dirty="0">
                <a:solidFill>
                  <a:srgbClr val="00B050"/>
                </a:solidFill>
                <a:ea typeface="Times New Roman"/>
                <a:cs typeface="Traditional Arabic"/>
              </a:rPr>
              <a:t>الجديدة </a:t>
            </a:r>
            <a:r>
              <a:rPr lang="nl-NL" b="1" dirty="0">
                <a:solidFill>
                  <a:srgbClr val="00B050"/>
                </a:solidFill>
                <a:latin typeface="Traditional Arabic"/>
                <a:ea typeface="Times New Roman"/>
                <a:cs typeface="Arial"/>
              </a:rPr>
              <a:t>(New Freudions)</a:t>
            </a:r>
            <a:r>
              <a:rPr lang="ar-SA" b="1" dirty="0">
                <a:solidFill>
                  <a:srgbClr val="00B050"/>
                </a:solidFill>
                <a:ea typeface="Times New Roman"/>
                <a:cs typeface="Traditional Arabic"/>
              </a:rPr>
              <a:t> :</a:t>
            </a:r>
            <a:endParaRPr lang="en-US" sz="1000" dirty="0">
              <a:ea typeface="Calibri"/>
              <a:cs typeface="Arial"/>
            </a:endParaRPr>
          </a:p>
          <a:p>
            <a:pPr algn="r" rtl="1">
              <a:lnSpc>
                <a:spcPct val="150000"/>
              </a:lnSpc>
            </a:pPr>
            <a:r>
              <a:rPr lang="ar-SA" b="1" dirty="0">
                <a:solidFill>
                  <a:srgbClr val="0D0D0D"/>
                </a:solidFill>
                <a:ea typeface="Times New Roman"/>
                <a:cs typeface="Traditional Arabic"/>
              </a:rPr>
              <a:t>إن من بين منظري الفرويدية الجديدة عالمة النفس هورني </a:t>
            </a:r>
            <a:r>
              <a:rPr lang="nl-NL" b="1" dirty="0">
                <a:solidFill>
                  <a:srgbClr val="0D0D0D"/>
                </a:solidFill>
                <a:latin typeface="Traditional Arabic"/>
                <a:ea typeface="Times New Roman"/>
              </a:rPr>
              <a:t>(Horney)</a:t>
            </a:r>
            <a:r>
              <a:rPr lang="ar-SA" b="1" dirty="0">
                <a:solidFill>
                  <a:srgbClr val="0D0D0D"/>
                </a:solidFill>
                <a:ea typeface="Times New Roman"/>
                <a:cs typeface="Traditional Arabic"/>
              </a:rPr>
              <a:t> (1953-1882) التي ترى أن المبدأ الذي يقرر سلوك الإنسان هو حاجة الإنسان الى الأمن والأطمئنان ، فمنذ الطفولة إذا ما أضطربت علاقة الطفل بوالديه ، فأن الطفل ينمو وهو </a:t>
            </a:r>
            <a:br>
              <a:rPr lang="ar-SA" b="1" dirty="0">
                <a:solidFill>
                  <a:srgbClr val="0D0D0D"/>
                </a:solidFill>
                <a:ea typeface="Times New Roman"/>
                <a:cs typeface="Traditional Arabic"/>
              </a:rPr>
            </a:br>
            <a:r>
              <a:rPr lang="ar-SA" b="1" dirty="0">
                <a:solidFill>
                  <a:srgbClr val="0D0D0D"/>
                </a:solidFill>
                <a:ea typeface="Times New Roman"/>
                <a:cs typeface="Traditional Arabic"/>
              </a:rPr>
              <a:t>يشعر بأن العالم مكان خطر وإيذاء له ، وتسمي هورني هذا الشعور بـ (القلق الأساسي) ، ووصفت القلق الأساسي بالشعور باليأس  تماماً وكذلك بالوحدة عند مواجهة مشكلة خطيرة ، وبسبب هذا الشعور المرضي (القلق الأساسي) </a:t>
            </a:r>
            <a:r>
              <a:rPr lang="ar-EG" b="1" dirty="0" smtClean="0">
                <a:solidFill>
                  <a:srgbClr val="0D0D0D"/>
                </a:solidFill>
                <a:ea typeface="Times New Roman"/>
                <a:cs typeface="Traditional Arabic"/>
              </a:rPr>
              <a:t>.</a:t>
            </a:r>
            <a:endParaRPr lang="ar-EG"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999" y="5227889"/>
            <a:ext cx="2638425" cy="1352550"/>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
            <a:ext cx="8763000" cy="4478149"/>
          </a:xfrm>
          <a:prstGeom prst="rect">
            <a:avLst/>
          </a:prstGeom>
        </p:spPr>
        <p:txBody>
          <a:bodyPr wrap="square">
            <a:spAutoFit/>
          </a:bodyPr>
          <a:lstStyle/>
          <a:p>
            <a:pPr algn="just" rtl="1" fontAlgn="base" hangingPunct="0">
              <a:lnSpc>
                <a:spcPct val="150000"/>
              </a:lnSpc>
              <a:spcBef>
                <a:spcPts val="600"/>
              </a:spcBef>
              <a:spcAft>
                <a:spcPts val="0"/>
              </a:spcAft>
            </a:pPr>
            <a:r>
              <a:rPr lang="nl-NL" b="1" dirty="0">
                <a:solidFill>
                  <a:srgbClr val="00B050"/>
                </a:solidFill>
                <a:latin typeface="Traditional Arabic"/>
                <a:ea typeface="Times New Roman"/>
                <a:cs typeface="Traditional Arabic"/>
                <a:sym typeface="Wingdings"/>
              </a:rPr>
              <a:t></a:t>
            </a:r>
            <a:r>
              <a:rPr lang="ar-SA" b="1" dirty="0">
                <a:solidFill>
                  <a:srgbClr val="00B050"/>
                </a:solidFill>
                <a:ea typeface="Times New Roman"/>
                <a:cs typeface="Traditional Arabic"/>
              </a:rPr>
              <a:t> </a:t>
            </a:r>
            <a:r>
              <a:rPr lang="ar-SA" b="1" dirty="0" smtClean="0">
                <a:solidFill>
                  <a:srgbClr val="00B050"/>
                </a:solidFill>
                <a:ea typeface="Times New Roman"/>
                <a:cs typeface="Traditional Arabic"/>
              </a:rPr>
              <a:t>المدرسة </a:t>
            </a:r>
            <a:r>
              <a:rPr lang="ar-SA" b="1" dirty="0">
                <a:solidFill>
                  <a:srgbClr val="00B050"/>
                </a:solidFill>
                <a:ea typeface="Times New Roman"/>
                <a:cs typeface="Traditional Arabic"/>
              </a:rPr>
              <a:t>السلوكية </a:t>
            </a:r>
            <a:r>
              <a:rPr lang="nl-NL" b="1" dirty="0">
                <a:solidFill>
                  <a:srgbClr val="00B050"/>
                </a:solidFill>
                <a:latin typeface="Traditional Arabic"/>
                <a:ea typeface="Times New Roman"/>
                <a:cs typeface="Arial"/>
              </a:rPr>
              <a:t>(Behaviorism)</a:t>
            </a:r>
            <a:r>
              <a:rPr lang="ar-SA" b="1" dirty="0">
                <a:solidFill>
                  <a:srgbClr val="00B050"/>
                </a:solidFill>
                <a:ea typeface="Times New Roman"/>
                <a:cs typeface="Traditional Arabic"/>
              </a:rPr>
              <a:t> :</a:t>
            </a:r>
            <a:endParaRPr lang="en-US" sz="1000" dirty="0">
              <a:ea typeface="Calibri"/>
              <a:cs typeface="Arial"/>
            </a:endParaRPr>
          </a:p>
          <a:p>
            <a:pPr algn="r" rtl="1" fontAlgn="base" hangingPunct="0">
              <a:lnSpc>
                <a:spcPct val="150000"/>
              </a:lnSpc>
              <a:spcBef>
                <a:spcPts val="600"/>
              </a:spcBef>
              <a:spcAft>
                <a:spcPts val="0"/>
              </a:spcAft>
            </a:pPr>
            <a:r>
              <a:rPr lang="ar-SA" b="1" dirty="0">
                <a:solidFill>
                  <a:srgbClr val="0D0D0D"/>
                </a:solidFill>
                <a:ea typeface="Times New Roman"/>
                <a:cs typeface="Traditional Arabic"/>
              </a:rPr>
              <a:t>تعّد هذه المدرسة التعلم هو المحور الرئيس ، وأن السلوك المرضي يمكن </a:t>
            </a:r>
            <a:br>
              <a:rPr lang="ar-SA" b="1" dirty="0">
                <a:solidFill>
                  <a:srgbClr val="0D0D0D"/>
                </a:solidFill>
                <a:ea typeface="Times New Roman"/>
                <a:cs typeface="Traditional Arabic"/>
              </a:rPr>
            </a:br>
            <a:r>
              <a:rPr lang="ar-SA" b="1" dirty="0">
                <a:solidFill>
                  <a:srgbClr val="0D0D0D"/>
                </a:solidFill>
                <a:ea typeface="Times New Roman"/>
                <a:cs typeface="Traditional Arabic"/>
              </a:rPr>
              <a:t>إكتسابه ويمكن التخلص منه كما هو الحال في السلوك العادي. فالعملية الرئيسة في كلتا الحالتين ، هي عملية تعلم ، إذ تتكون الأرتباطات بين مثيرات وإستجابات ، ويرى السلوكيون بأن المرض النفسي إنما هو سلوك متعلم </a:t>
            </a:r>
            <a:r>
              <a:rPr lang="nl-NL" b="1" dirty="0">
                <a:solidFill>
                  <a:srgbClr val="0D0D0D"/>
                </a:solidFill>
                <a:latin typeface="Traditional Arabic"/>
                <a:ea typeface="Times New Roman"/>
                <a:cs typeface="Arial"/>
              </a:rPr>
              <a:t>(Learned Behavior)</a:t>
            </a:r>
            <a:r>
              <a:rPr lang="ar-SA" b="1" dirty="0">
                <a:solidFill>
                  <a:srgbClr val="0D0D0D"/>
                </a:solidFill>
                <a:ea typeface="Times New Roman"/>
                <a:cs typeface="Traditional Arabic"/>
              </a:rPr>
              <a:t> ، ومع مرور الزمن تتحول العادات السلوكية الى التزامات يتمسك بها الفرد بوصفها أنماطاً مرضية منذ الطفولة </a:t>
            </a:r>
            <a:r>
              <a:rPr lang="ar-SA" b="1" dirty="0" smtClean="0">
                <a:solidFill>
                  <a:srgbClr val="0D0D0D"/>
                </a:solidFill>
                <a:ea typeface="Times New Roman"/>
                <a:cs typeface="Traditional Arabic"/>
              </a:rPr>
              <a:t>.</a:t>
            </a:r>
            <a:endParaRPr lang="en-US" sz="1000" dirty="0">
              <a:ea typeface="Calibri"/>
              <a:cs typeface="Arial"/>
            </a:endParaRPr>
          </a:p>
          <a:p>
            <a:pPr algn="just" rtl="1" fontAlgn="base" hangingPunct="0">
              <a:lnSpc>
                <a:spcPct val="150000"/>
              </a:lnSpc>
              <a:spcBef>
                <a:spcPts val="600"/>
              </a:spcBef>
              <a:spcAft>
                <a:spcPts val="0"/>
              </a:spcAft>
            </a:pPr>
            <a:r>
              <a:rPr lang="nl-NL" b="1" dirty="0" smtClean="0">
                <a:solidFill>
                  <a:srgbClr val="00B050"/>
                </a:solidFill>
                <a:latin typeface="Traditional Arabic"/>
                <a:ea typeface="Times New Roman"/>
                <a:cs typeface="Traditional Arabic"/>
                <a:sym typeface="Wingdings"/>
              </a:rPr>
              <a:t></a:t>
            </a:r>
            <a:r>
              <a:rPr lang="ar-SA" b="1" dirty="0" smtClean="0">
                <a:solidFill>
                  <a:srgbClr val="00B050"/>
                </a:solidFill>
                <a:ea typeface="Times New Roman"/>
                <a:cs typeface="Traditional Arabic"/>
              </a:rPr>
              <a:t> المدرسة </a:t>
            </a:r>
            <a:r>
              <a:rPr lang="ar-SA" b="1" dirty="0">
                <a:solidFill>
                  <a:srgbClr val="00B050"/>
                </a:solidFill>
                <a:ea typeface="Times New Roman"/>
                <a:cs typeface="Traditional Arabic"/>
              </a:rPr>
              <a:t>الإنسانية </a:t>
            </a:r>
            <a:r>
              <a:rPr lang="nl-NL" b="1" dirty="0">
                <a:solidFill>
                  <a:srgbClr val="00B050"/>
                </a:solidFill>
                <a:latin typeface="Traditional Arabic"/>
                <a:ea typeface="Times New Roman"/>
                <a:cs typeface="Arial"/>
              </a:rPr>
              <a:t>(Humanistic)</a:t>
            </a:r>
            <a:r>
              <a:rPr lang="ar-SA" b="1" dirty="0">
                <a:solidFill>
                  <a:srgbClr val="00B050"/>
                </a:solidFill>
                <a:ea typeface="Times New Roman"/>
                <a:cs typeface="Traditional Arabic"/>
              </a:rPr>
              <a:t> :</a:t>
            </a:r>
            <a:endParaRPr lang="en-US" sz="1000" dirty="0">
              <a:ea typeface="Calibri"/>
              <a:cs typeface="Arial"/>
            </a:endParaRPr>
          </a:p>
          <a:p>
            <a:pPr algn="r" rtl="1" fontAlgn="base" hangingPunct="0">
              <a:lnSpc>
                <a:spcPct val="150000"/>
              </a:lnSpc>
              <a:spcBef>
                <a:spcPts val="600"/>
              </a:spcBef>
              <a:spcAft>
                <a:spcPts val="0"/>
              </a:spcAft>
            </a:pPr>
            <a:r>
              <a:rPr lang="ar-SA" b="1" dirty="0">
                <a:solidFill>
                  <a:srgbClr val="0D0D0D"/>
                </a:solidFill>
                <a:ea typeface="Times New Roman"/>
                <a:cs typeface="Traditional Arabic"/>
              </a:rPr>
              <a:t>     المدرسة الإنسانية منظوراً ظاهراتياً </a:t>
            </a:r>
            <a:r>
              <a:rPr lang="nl-NL" b="1" dirty="0">
                <a:solidFill>
                  <a:srgbClr val="0D0D0D"/>
                </a:solidFill>
                <a:latin typeface="Traditional Arabic"/>
                <a:ea typeface="Times New Roman"/>
                <a:cs typeface="Arial"/>
              </a:rPr>
              <a:t>(Phenomenologica)</a:t>
            </a:r>
            <a:r>
              <a:rPr lang="ar-SA" b="1" dirty="0">
                <a:solidFill>
                  <a:srgbClr val="0D0D0D"/>
                </a:solidFill>
                <a:ea typeface="Times New Roman"/>
                <a:cs typeface="Traditional Arabic"/>
              </a:rPr>
              <a:t> يعتمد على الفلسفة الظاهراتية لـ (هوسيرل </a:t>
            </a:r>
            <a:r>
              <a:rPr lang="nl-NL" b="1" dirty="0">
                <a:solidFill>
                  <a:srgbClr val="0D0D0D"/>
                </a:solidFill>
                <a:latin typeface="Traditional Arabic"/>
                <a:ea typeface="Times New Roman"/>
                <a:cs typeface="Arial"/>
              </a:rPr>
              <a:t>Husserl</a:t>
            </a:r>
            <a:r>
              <a:rPr lang="ar-SA" b="1" dirty="0">
                <a:solidFill>
                  <a:srgbClr val="0D0D0D"/>
                </a:solidFill>
                <a:ea typeface="Times New Roman"/>
                <a:cs typeface="Traditional Arabic"/>
              </a:rPr>
              <a:t>) (1970-1900) التي تهدف الى معرفة ووصف السمات الأساسية للكائن البشري في العالم . وقد عدّ جاسبر </a:t>
            </a:r>
            <a:r>
              <a:rPr lang="nl-NL" b="1" dirty="0">
                <a:solidFill>
                  <a:srgbClr val="0D0D0D"/>
                </a:solidFill>
                <a:latin typeface="Traditional Arabic"/>
                <a:ea typeface="Times New Roman"/>
                <a:cs typeface="Arial"/>
              </a:rPr>
              <a:t>(Jaspers 1923)</a:t>
            </a:r>
            <a:r>
              <a:rPr lang="ar-SA" b="1" dirty="0">
                <a:solidFill>
                  <a:srgbClr val="0D0D0D"/>
                </a:solidFill>
                <a:ea typeface="Times New Roman"/>
                <a:cs typeface="Traditional Arabic"/>
              </a:rPr>
              <a:t> الظاهراتية بوصفها فرعاً مهتماً بالمرض النفسي، إنها عالم المريض الداخلي أي الأهتمام بالأعراض لا بالعلامات ، وأن هذا العالم غير قابل للوصول الى الملاحظة المباشرة ويمكن فهمه من خلال تقرير المريض ، لأن الأوصاف الذاتية العفوية للمريض غير محرفة بالشك</a:t>
            </a:r>
            <a:r>
              <a:rPr lang="ar-SA" b="1" dirty="0" smtClean="0">
                <a:solidFill>
                  <a:srgbClr val="0D0D0D"/>
                </a:solidFill>
                <a:ea typeface="Times New Roman"/>
                <a:cs typeface="Traditional Arabic"/>
              </a:rPr>
              <a:t>.</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464170"/>
            <a:ext cx="2143125" cy="2133600"/>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55479" cy="4893647"/>
          </a:xfrm>
          <a:prstGeom prst="rect">
            <a:avLst/>
          </a:prstGeom>
        </p:spPr>
        <p:txBody>
          <a:bodyPr wrap="square">
            <a:spAutoFit/>
          </a:bodyPr>
          <a:lstStyle/>
          <a:p>
            <a:pPr algn="just" rtl="1" fontAlgn="base" hangingPunct="0">
              <a:lnSpc>
                <a:spcPct val="150000"/>
              </a:lnSpc>
              <a:spcBef>
                <a:spcPts val="600"/>
              </a:spcBef>
              <a:spcAft>
                <a:spcPts val="0"/>
              </a:spcAft>
            </a:pPr>
            <a:r>
              <a:rPr lang="nl-NL" b="1" dirty="0">
                <a:solidFill>
                  <a:srgbClr val="00B050"/>
                </a:solidFill>
                <a:latin typeface="Traditional Arabic"/>
                <a:ea typeface="Times New Roman"/>
                <a:cs typeface="Traditional Arabic"/>
                <a:sym typeface="Wingdings"/>
              </a:rPr>
              <a:t></a:t>
            </a:r>
            <a:r>
              <a:rPr lang="ar-SA" b="1" dirty="0">
                <a:solidFill>
                  <a:srgbClr val="00B050"/>
                </a:solidFill>
                <a:ea typeface="Times New Roman"/>
                <a:cs typeface="Traditional Arabic"/>
              </a:rPr>
              <a:t> </a:t>
            </a:r>
            <a:r>
              <a:rPr lang="ar-SA" b="1" dirty="0" smtClean="0">
                <a:solidFill>
                  <a:srgbClr val="00B050"/>
                </a:solidFill>
                <a:ea typeface="Times New Roman"/>
                <a:cs typeface="Traditional Arabic"/>
              </a:rPr>
              <a:t>المدرسة </a:t>
            </a:r>
            <a:r>
              <a:rPr lang="ar-SA" b="1" dirty="0">
                <a:solidFill>
                  <a:srgbClr val="00B050"/>
                </a:solidFill>
                <a:ea typeface="Times New Roman"/>
                <a:cs typeface="Traditional Arabic"/>
              </a:rPr>
              <a:t>الوجودية </a:t>
            </a:r>
            <a:r>
              <a:rPr lang="nl-NL" b="1" dirty="0">
                <a:solidFill>
                  <a:srgbClr val="00B050"/>
                </a:solidFill>
                <a:latin typeface="Traditional Arabic"/>
                <a:ea typeface="Times New Roman"/>
                <a:cs typeface="Arial"/>
              </a:rPr>
              <a:t>(Existentialism)</a:t>
            </a:r>
            <a:r>
              <a:rPr lang="ar-SA" b="1" dirty="0">
                <a:solidFill>
                  <a:srgbClr val="00B050"/>
                </a:solidFill>
                <a:ea typeface="Times New Roman"/>
                <a:cs typeface="Traditional Arabic"/>
              </a:rPr>
              <a:t> :</a:t>
            </a:r>
            <a:endParaRPr lang="en-US" sz="1000" dirty="0">
              <a:ea typeface="Calibri"/>
              <a:cs typeface="Arial"/>
            </a:endParaRPr>
          </a:p>
          <a:p>
            <a:pPr algn="r" rtl="1" fontAlgn="base" hangingPunct="0">
              <a:lnSpc>
                <a:spcPct val="150000"/>
              </a:lnSpc>
              <a:spcBef>
                <a:spcPts val="600"/>
              </a:spcBef>
              <a:spcAft>
                <a:spcPts val="0"/>
              </a:spcAft>
            </a:pPr>
            <a:r>
              <a:rPr lang="ar-SA" b="1" dirty="0">
                <a:solidFill>
                  <a:srgbClr val="0D0D0D"/>
                </a:solidFill>
                <a:ea typeface="Times New Roman"/>
                <a:cs typeface="Traditional Arabic"/>
              </a:rPr>
              <a:t>ظهرت بوادر الوجودية بوصفها إتجاهاً فكرياً في فلسفات قديمة ، ولكنها تبلورت وبرزت فلسفة أو نزعة واضحة المعالم على يد الفيلسوف الدانماركي كيركجارد </a:t>
            </a:r>
            <a:br>
              <a:rPr lang="ar-SA" b="1" dirty="0">
                <a:solidFill>
                  <a:srgbClr val="0D0D0D"/>
                </a:solidFill>
                <a:ea typeface="Times New Roman"/>
                <a:cs typeface="Traditional Arabic"/>
              </a:rPr>
            </a:br>
            <a:r>
              <a:rPr lang="nl-NL" b="1" dirty="0">
                <a:solidFill>
                  <a:srgbClr val="0D0D0D"/>
                </a:solidFill>
                <a:latin typeface="Traditional Arabic"/>
                <a:ea typeface="Times New Roman"/>
                <a:cs typeface="Arial"/>
              </a:rPr>
              <a:t>(Soren Kierkgard)</a:t>
            </a:r>
            <a:r>
              <a:rPr lang="ar-SA" b="1" dirty="0">
                <a:solidFill>
                  <a:srgbClr val="0D0D0D"/>
                </a:solidFill>
                <a:ea typeface="Times New Roman"/>
                <a:cs typeface="Traditional Arabic"/>
              </a:rPr>
              <a:t>(1813-1855) في القرن التاسع عشر ، وتلتقي الفلسفات الوجودية في نقاط رئيسة، أهمها: إعطاء الوجود السبق على الماهية، أما من حيث المنهج فقد تأثرت الفلسفة الوجودية بفلسفة الظاهراتية ، وترى المدرسة الوجودية أن أساس فهم نفسية الفرد هو تجربته </a:t>
            </a:r>
            <a:r>
              <a:rPr lang="ar-SA" b="1" dirty="0" smtClean="0">
                <a:solidFill>
                  <a:srgbClr val="0D0D0D"/>
                </a:solidFill>
                <a:ea typeface="Times New Roman"/>
                <a:cs typeface="Traditional Arabic"/>
              </a:rPr>
              <a:t>الشخصية.</a:t>
            </a:r>
            <a:endParaRPr lang="en-US" sz="1000" dirty="0">
              <a:ea typeface="Calibri"/>
              <a:cs typeface="Arial"/>
            </a:endParaRPr>
          </a:p>
          <a:p>
            <a:pPr algn="just" rtl="1" fontAlgn="base" hangingPunct="0">
              <a:lnSpc>
                <a:spcPct val="150000"/>
              </a:lnSpc>
              <a:spcBef>
                <a:spcPts val="600"/>
              </a:spcBef>
              <a:spcAft>
                <a:spcPts val="0"/>
              </a:spcAft>
            </a:pPr>
            <a:r>
              <a:rPr lang="nl-NL" b="1" dirty="0" smtClean="0">
                <a:solidFill>
                  <a:srgbClr val="00B050"/>
                </a:solidFill>
                <a:latin typeface="Traditional Arabic"/>
                <a:ea typeface="Times New Roman"/>
                <a:cs typeface="Traditional Arabic"/>
                <a:sym typeface="Wingdings"/>
              </a:rPr>
              <a:t></a:t>
            </a:r>
            <a:r>
              <a:rPr lang="ar-SA" b="1" dirty="0" smtClean="0">
                <a:solidFill>
                  <a:srgbClr val="00B050"/>
                </a:solidFill>
                <a:ea typeface="Times New Roman"/>
                <a:cs typeface="Traditional Arabic"/>
              </a:rPr>
              <a:t> المدرسة </a:t>
            </a:r>
            <a:r>
              <a:rPr lang="ar-SA" b="1" dirty="0">
                <a:solidFill>
                  <a:srgbClr val="00B050"/>
                </a:solidFill>
                <a:ea typeface="Times New Roman"/>
                <a:cs typeface="Traditional Arabic"/>
              </a:rPr>
              <a:t>المعرفية </a:t>
            </a:r>
            <a:r>
              <a:rPr lang="nl-NL" b="1" dirty="0">
                <a:solidFill>
                  <a:srgbClr val="00B050"/>
                </a:solidFill>
                <a:latin typeface="Traditional Arabic"/>
                <a:ea typeface="Times New Roman"/>
                <a:cs typeface="Arial"/>
              </a:rPr>
              <a:t>(Cognitive)</a:t>
            </a:r>
            <a:r>
              <a:rPr lang="ar-SA" b="1" dirty="0">
                <a:solidFill>
                  <a:srgbClr val="00B050"/>
                </a:solidFill>
                <a:ea typeface="Times New Roman"/>
                <a:cs typeface="Traditional Arabic"/>
              </a:rPr>
              <a:t> :</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تقوم المدرسة المعرفية على الفكرة القائلة بأن ما يفكر فيه الناس وما يقولونه عن أنفسهم وكذلك أتجاهاتهم وآراؤهم ومثلهم إنما هي أمور مهمة وذات صلة وثيقة بسلوكهم الصحيح والمريض ، ويرى أليس </a:t>
            </a:r>
            <a:r>
              <a:rPr lang="nl-NL" b="1" dirty="0">
                <a:solidFill>
                  <a:srgbClr val="0D0D0D"/>
                </a:solidFill>
                <a:latin typeface="Traditional Arabic"/>
                <a:ea typeface="Times New Roman"/>
                <a:cs typeface="Arial"/>
              </a:rPr>
              <a:t>(Ellis)</a:t>
            </a:r>
            <a:r>
              <a:rPr lang="ar-SA" b="1" dirty="0">
                <a:solidFill>
                  <a:srgbClr val="0D0D0D"/>
                </a:solidFill>
                <a:ea typeface="Times New Roman"/>
                <a:cs typeface="Traditional Arabic"/>
              </a:rPr>
              <a:t> أن التفكير والأنفعال الأنسانيين ليسا بعمليتين متباينتين أو مختلفتين وإنما يتداخلان بصورة ذات دلالة ، ويرى أن المعرفة والعاطفة يرتبطان على نحو وثيق جداً وأن السيطرة على أفكار الفرد هو توفير السيطرة على عواطفه.</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4953000"/>
            <a:ext cx="3105150" cy="1476375"/>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053" y="304800"/>
            <a:ext cx="8534400" cy="4216539"/>
          </a:xfrm>
          <a:prstGeom prst="rect">
            <a:avLst/>
          </a:prstGeom>
        </p:spPr>
        <p:txBody>
          <a:bodyPr wrap="square">
            <a:spAutoFit/>
          </a:bodyPr>
          <a:lstStyle/>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 ويرى (أليس) بأن الخبرات المبكرة الخاطئة أو العصابية أو غير المنطقية تستمر ولا تنطفئ على الرغم من عدم تعزيزها من الخارج لأن الأفراد يعززون هذه الخبرات المتعلمة بتكرار تلقينها داخلياً لأنفسهم حتى تصبح فلسفة لهم ونظرة خاصة بهم ، وتتلخص وجهة نظر (أليس) في الصحة النفسية في عشرة أهداف تمثل بأجتماعها خصائص الصحة النفسية هي :</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1. 	الأهتمام بالذات </a:t>
            </a:r>
            <a:r>
              <a:rPr lang="nl-NL" b="1" dirty="0">
                <a:solidFill>
                  <a:srgbClr val="0D0D0D"/>
                </a:solidFill>
                <a:latin typeface="Traditional Arabic"/>
                <a:ea typeface="Times New Roman"/>
                <a:cs typeface="Arial"/>
              </a:rPr>
              <a:t>(Self-Interect)</a:t>
            </a:r>
            <a:r>
              <a:rPr lang="ar-SA" b="1" dirty="0">
                <a:solidFill>
                  <a:srgbClr val="0D0D0D"/>
                </a:solidFill>
                <a:ea typeface="Times New Roman"/>
                <a:cs typeface="Traditional Arabic"/>
              </a:rPr>
              <a:t> : أن يهتم الفرد بنفسه أولاً ولكن من دون أنانية.</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2. 	التوجه الذاتي </a:t>
            </a:r>
            <a:r>
              <a:rPr lang="nl-NL" b="1" dirty="0">
                <a:solidFill>
                  <a:srgbClr val="0D0D0D"/>
                </a:solidFill>
                <a:latin typeface="Traditional Arabic"/>
                <a:ea typeface="Times New Roman"/>
                <a:cs typeface="Arial"/>
              </a:rPr>
              <a:t>(Self - Direction)</a:t>
            </a:r>
            <a:r>
              <a:rPr lang="ar-SA" b="1" dirty="0">
                <a:solidFill>
                  <a:srgbClr val="0D0D0D"/>
                </a:solidFill>
                <a:ea typeface="Times New Roman"/>
                <a:cs typeface="Traditional Arabic"/>
              </a:rPr>
              <a:t> : إن على الإنسان أن يتحمل المسؤولية الشخصية ويعمل بكفاءة .</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3. 	التحمل </a:t>
            </a:r>
            <a:r>
              <a:rPr lang="nl-NL" b="1" dirty="0">
                <a:solidFill>
                  <a:srgbClr val="0D0D0D"/>
                </a:solidFill>
                <a:latin typeface="Traditional Arabic"/>
                <a:ea typeface="Times New Roman"/>
                <a:cs typeface="Arial"/>
              </a:rPr>
              <a:t>(Tolerance)</a:t>
            </a:r>
            <a:r>
              <a:rPr lang="ar-SA" b="1" dirty="0">
                <a:solidFill>
                  <a:srgbClr val="0D0D0D"/>
                </a:solidFill>
                <a:ea typeface="Times New Roman"/>
                <a:cs typeface="Traditional Arabic"/>
              </a:rPr>
              <a:t> : إن على الإنسان أن يتحمل أخطاء الآخرين .</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4. 	تقبل عدم اليقين </a:t>
            </a:r>
            <a:r>
              <a:rPr lang="nl-NL" b="1" dirty="0">
                <a:solidFill>
                  <a:srgbClr val="0D0D0D"/>
                </a:solidFill>
                <a:latin typeface="Traditional Arabic"/>
                <a:ea typeface="Times New Roman"/>
                <a:cs typeface="Arial"/>
              </a:rPr>
              <a:t>(Acceptance of Uncertainity)</a:t>
            </a:r>
            <a:r>
              <a:rPr lang="ar-SA" b="1" dirty="0">
                <a:solidFill>
                  <a:srgbClr val="0D0D0D"/>
                </a:solidFill>
                <a:ea typeface="Times New Roman"/>
                <a:cs typeface="Traditional Arabic"/>
              </a:rPr>
              <a:t> : إن على الإنسان أن يتقبل حقيقة أنه يعيش في عالم من الأحتمالات .</a:t>
            </a:r>
            <a:endParaRPr lang="en-US" sz="1000" dirty="0">
              <a:ea typeface="Calibri"/>
              <a:cs typeface="Arial"/>
            </a:endParaRPr>
          </a:p>
          <a:p>
            <a:pPr algn="just" rtl="1" fontAlgn="base" hangingPunct="0">
              <a:lnSpc>
                <a:spcPct val="150000"/>
              </a:lnSpc>
              <a:spcBef>
                <a:spcPts val="600"/>
              </a:spcBef>
              <a:spcAft>
                <a:spcPts val="0"/>
              </a:spcAft>
            </a:pPr>
            <a:r>
              <a:rPr lang="ar-SA" b="1" dirty="0">
                <a:solidFill>
                  <a:srgbClr val="0D0D0D"/>
                </a:solidFill>
                <a:ea typeface="Times New Roman"/>
                <a:cs typeface="Traditional Arabic"/>
              </a:rPr>
              <a:t>5. 	المرونة </a:t>
            </a:r>
            <a:r>
              <a:rPr lang="nl-NL" b="1" dirty="0">
                <a:solidFill>
                  <a:srgbClr val="0D0D0D"/>
                </a:solidFill>
                <a:latin typeface="Traditional Arabic"/>
                <a:ea typeface="Times New Roman"/>
                <a:cs typeface="Arial"/>
              </a:rPr>
              <a:t>(Flexibility)</a:t>
            </a:r>
            <a:r>
              <a:rPr lang="ar-SA" b="1" dirty="0">
                <a:solidFill>
                  <a:srgbClr val="0D0D0D"/>
                </a:solidFill>
                <a:ea typeface="Times New Roman"/>
                <a:cs typeface="Traditional Arabic"/>
              </a:rPr>
              <a:t> : إن الإنسان العادي يتصف بمرونة التفكير ، وهو يتقبل التغيير.</a:t>
            </a:r>
            <a:endParaRPr lang="ar-E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648200"/>
            <a:ext cx="2466975" cy="1847850"/>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7121" y="0"/>
            <a:ext cx="9151121" cy="6864409"/>
            <a:chOff x="-7121" y="0"/>
            <a:chExt cx="9151121" cy="6864409"/>
          </a:xfrm>
        </p:grpSpPr>
        <p:pic>
          <p:nvPicPr>
            <p:cNvPr id="21512" name="Picture 8" descr="شعار فريق العلامة التجارية ، وغيرها, انفوجرافيك, الأزرق 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user\Desktop\المستشار ساري.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5846" y="304800"/>
              <a:ext cx="1436914" cy="8382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zu7l.com/upfiles/yhg36029.gif"/>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627414" y="2239962"/>
              <a:ext cx="1143000" cy="1740535"/>
            </a:xfrm>
            <a:prstGeom prst="rect">
              <a:avLst/>
            </a:prstGeom>
            <a:noFill/>
            <a:ln>
              <a:noFill/>
            </a:ln>
          </p:spPr>
        </p:pic>
        <p:sp>
          <p:nvSpPr>
            <p:cNvPr id="7" name="Rectangle 6"/>
            <p:cNvSpPr/>
            <p:nvPr/>
          </p:nvSpPr>
          <p:spPr>
            <a:xfrm>
              <a:off x="179614" y="4343400"/>
              <a:ext cx="5181600" cy="1477328"/>
            </a:xfrm>
            <a:prstGeom prst="rect">
              <a:avLst/>
            </a:prstGeom>
          </p:spPr>
          <p:txBody>
            <a:bodyPr wrap="square">
              <a:spAutoFit/>
            </a:bodyPr>
            <a:lstStyle/>
            <a:p>
              <a:r>
                <a:rPr lang="ar-SA" b="1" dirty="0" smtClean="0">
                  <a:solidFill>
                    <a:srgbClr val="0D0D0D"/>
                  </a:solidFill>
                  <a:ea typeface="Times New Roman"/>
                  <a:cs typeface="Arial"/>
                </a:rPr>
                <a:t>................................................................................................................................................................................................................................................................................................................................................................................................</a:t>
              </a:r>
              <a:endParaRPr lang="ar-EG" dirty="0"/>
            </a:p>
          </p:txBody>
        </p:sp>
        <p:sp>
          <p:nvSpPr>
            <p:cNvPr id="8" name="Explosion 1 7"/>
            <p:cNvSpPr>
              <a:spLocks noChangeArrowheads="1"/>
            </p:cNvSpPr>
            <p:nvPr/>
          </p:nvSpPr>
          <p:spPr bwMode="auto">
            <a:xfrm>
              <a:off x="5486400" y="1408709"/>
              <a:ext cx="1407160" cy="994410"/>
            </a:xfrm>
            <a:prstGeom prst="irregularSeal1">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rot="0" vert="horz" wrap="square" lIns="91440" tIns="45720" rIns="91440" bIns="45720" anchor="t" anchorCtr="0" upright="1">
              <a:noAutofit/>
            </a:bodyPr>
            <a:lstStyle/>
            <a:p>
              <a:pPr algn="r" rtl="1">
                <a:lnSpc>
                  <a:spcPct val="115000"/>
                </a:lnSpc>
                <a:spcAft>
                  <a:spcPts val="1000"/>
                </a:spcAft>
              </a:pPr>
              <a:r>
                <a:rPr lang="ar-SA" sz="1100" dirty="0">
                  <a:effectLst/>
                  <a:latin typeface="Calibri"/>
                  <a:ea typeface="Calibri"/>
                  <a:cs typeface="AL-Mateen"/>
                </a:rPr>
                <a:t>نشاط رقم </a:t>
              </a:r>
              <a:r>
                <a:rPr lang="ar-SA" sz="1100" dirty="0" smtClean="0">
                  <a:effectLst/>
                  <a:latin typeface="Calibri"/>
                  <a:ea typeface="Calibri"/>
                  <a:cs typeface="AL-Mateen"/>
                </a:rPr>
                <a:t>(</a:t>
              </a:r>
              <a:r>
                <a:rPr lang="ar-EG" sz="1100" dirty="0" smtClean="0">
                  <a:effectLst/>
                  <a:latin typeface="Calibri"/>
                  <a:ea typeface="Calibri"/>
                  <a:cs typeface="AL-Mateen"/>
                </a:rPr>
                <a:t>4</a:t>
              </a:r>
              <a:r>
                <a:rPr lang="ar-SA" sz="1100" dirty="0" smtClean="0">
                  <a:effectLst/>
                  <a:latin typeface="Calibri"/>
                  <a:ea typeface="Calibri"/>
                  <a:cs typeface="AL-Mateen"/>
                </a:rPr>
                <a:t>) </a:t>
              </a:r>
              <a:endParaRPr lang="en-US" sz="1100" dirty="0">
                <a:effectLst/>
                <a:latin typeface="Calibri"/>
                <a:ea typeface="Calibri"/>
                <a:cs typeface="Arial"/>
              </a:endParaRPr>
            </a:p>
          </p:txBody>
        </p:sp>
        <p:sp>
          <p:nvSpPr>
            <p:cNvPr id="2" name="WordArt 2"/>
            <p:cNvSpPr>
              <a:spLocks noChangeArrowheads="1" noChangeShapeType="1" noTextEdit="1"/>
            </p:cNvSpPr>
            <p:nvPr/>
          </p:nvSpPr>
          <p:spPr bwMode="auto">
            <a:xfrm>
              <a:off x="2183247" y="1905914"/>
              <a:ext cx="2770188" cy="36512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dirty="0" smtClean="0">
                  <a:ln w="9525">
                    <a:solidFill>
                      <a:srgbClr val="C00000"/>
                    </a:solidFill>
                    <a:round/>
                    <a:headEnd/>
                    <a:tailEnd/>
                  </a:ln>
                  <a:solidFill>
                    <a:srgbClr val="943634"/>
                  </a:solidFill>
                  <a:effectLst/>
                  <a:cs typeface="AL-Mohanad Bold"/>
                </a:rPr>
                <a:t>تناول مع المدرب ــ ما هي أهداف العمل الجماعي ؟</a:t>
              </a:r>
              <a:endParaRPr lang="ar-EG" sz="3600" kern="10" spc="0" dirty="0">
                <a:ln w="9525">
                  <a:solidFill>
                    <a:srgbClr val="C00000"/>
                  </a:solidFill>
                  <a:round/>
                  <a:headEnd/>
                  <a:tailEnd/>
                </a:ln>
                <a:solidFill>
                  <a:srgbClr val="943634"/>
                </a:solidFill>
                <a:effectLst/>
                <a:latin typeface="Arial" pitchFamily="34" charset="0"/>
                <a:cs typeface="Arial" pitchFamily="34" charset="0"/>
              </a:endParaRPr>
            </a:p>
          </p:txBody>
        </p:sp>
        <p:pic>
          <p:nvPicPr>
            <p:cNvPr id="9" name="3 Resim" descr="background_geometric_shapes_design_elements_vector_521876.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121" y="6409"/>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WordArt 2"/>
            <p:cNvSpPr>
              <a:spLocks noChangeArrowheads="1" noChangeShapeType="1" noTextEdit="1"/>
            </p:cNvSpPr>
            <p:nvPr/>
          </p:nvSpPr>
          <p:spPr bwMode="auto">
            <a:xfrm>
              <a:off x="5323921" y="1662747"/>
              <a:ext cx="2933537"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السابعة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grpSp>
      <p:sp>
        <p:nvSpPr>
          <p:cNvPr id="14" name="Text Box 592"/>
          <p:cNvSpPr txBox="1"/>
          <p:nvPr/>
        </p:nvSpPr>
        <p:spPr>
          <a:xfrm>
            <a:off x="3655559" y="2734574"/>
            <a:ext cx="5481320" cy="1447800"/>
          </a:xfrm>
          <a:prstGeom prst="rect">
            <a:avLst/>
          </a:prstGeom>
          <a:noFill/>
          <a:ln>
            <a:noFill/>
          </a:ln>
          <a:effectLst/>
        </p:spPr>
        <p:txBody>
          <a:bodyPr rot="0" spcFirstLastPara="0" vert="horz" wrap="square" lIns="91440" tIns="45720" rIns="91440" bIns="45720" numCol="1" spcCol="0" rtlCol="1" fromWordArt="0" anchor="t" anchorCtr="0" forceAA="0" compatLnSpc="1">
            <a:prstTxWarp prst="textNoShape">
              <a:avLst/>
            </a:prstTxWarp>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1" fontAlgn="base" hangingPunct="0">
              <a:lnSpc>
                <a:spcPct val="150000"/>
              </a:lnSpc>
              <a:spcAft>
                <a:spcPts val="0"/>
              </a:spcAft>
              <a:tabLst>
                <a:tab pos="2637155" algn="ctr"/>
              </a:tabLst>
            </a:pPr>
            <a:r>
              <a:rPr lang="ar-SA" sz="6000" b="1" cap="all" dirty="0">
                <a:ln>
                  <a:noFill/>
                </a:ln>
                <a:gradFill>
                  <a:gsLst>
                    <a:gs pos="0">
                      <a:srgbClr val="7293C9"/>
                    </a:gs>
                    <a:gs pos="49000">
                      <a:srgbClr val="4B78BB"/>
                    </a:gs>
                    <a:gs pos="50000">
                      <a:srgbClr val="3268A9"/>
                    </a:gs>
                    <a:gs pos="92000">
                      <a:srgbClr val="2F5C92"/>
                    </a:gs>
                    <a:gs pos="100000">
                      <a:srgbClr val="2E5B90"/>
                    </a:gs>
                  </a:gsLst>
                  <a:lin ang="5400000" scaled="0"/>
                </a:gradFill>
                <a:effectLst>
                  <a:reflection blurRad="12700" stA="50000" endPos="50000" dist="5004" dir="5400000" sy="-100000"/>
                </a:effectLst>
                <a:latin typeface="Calibri"/>
                <a:ea typeface="Times New Roman"/>
                <a:cs typeface="Traditional Arabic"/>
              </a:rPr>
              <a:t>الصحة النفسية ودلالاتها</a:t>
            </a:r>
            <a:endParaRPr lang="en-US" sz="1000" dirty="0">
              <a:effectLst/>
              <a:latin typeface="Calibri"/>
              <a:ea typeface="Calibri"/>
              <a:cs typeface="Arial"/>
            </a:endParaRPr>
          </a:p>
        </p:txBody>
      </p:sp>
    </p:spTree>
    <p:extLst>
      <p:ext uri="{BB962C8B-B14F-4D97-AF65-F5344CB8AC3E}">
        <p14:creationId xmlns:p14="http://schemas.microsoft.com/office/powerpoint/2010/main" val="18506880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
            <a:ext cx="8534400" cy="4247317"/>
          </a:xfrm>
          <a:prstGeom prst="rect">
            <a:avLst/>
          </a:prstGeom>
        </p:spPr>
        <p:txBody>
          <a:bodyPr wrap="square">
            <a:spAutoFit/>
          </a:bodyPr>
          <a:lstStyle/>
          <a:p>
            <a:pPr algn="ctr" rtl="1" fontAlgn="base" hangingPunct="0">
              <a:lnSpc>
                <a:spcPct val="150000"/>
              </a:lnSpc>
              <a:spcAft>
                <a:spcPts val="0"/>
              </a:spcAft>
            </a:pPr>
            <a:r>
              <a:rPr lang="ar-SA" sz="2800" b="1" u="dbl" dirty="0">
                <a:solidFill>
                  <a:srgbClr val="0070C0"/>
                </a:solidFill>
                <a:ea typeface="Times New Roman"/>
                <a:cs typeface="Traditional Arabic"/>
              </a:rPr>
              <a:t>الصحة النفسية</a:t>
            </a:r>
            <a:endParaRPr lang="en-US" sz="1000" dirty="0">
              <a:ea typeface="Calibri"/>
              <a:cs typeface="Arial"/>
            </a:endParaRPr>
          </a:p>
          <a:p>
            <a:pPr algn="just" rtl="1" fontAlgn="base" hangingPunct="0">
              <a:lnSpc>
                <a:spcPct val="150000"/>
              </a:lnSpc>
              <a:spcAft>
                <a:spcPts val="0"/>
              </a:spcAft>
            </a:pPr>
            <a:r>
              <a:rPr lang="ar-SA" sz="800" b="1" dirty="0">
                <a:solidFill>
                  <a:srgbClr val="0D0D0D"/>
                </a:solidFill>
                <a:ea typeface="Times New Roman"/>
                <a:cs typeface="Traditional Arabic"/>
              </a:rPr>
              <a:t>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 تعرف الصحة النفسية بأنها قدرة الفرد على التوافق مع نفسه ومع المجتمع الذي يعيش فيه، وهذا يؤدي إلى التمتع بحياة خالية من التأزم والاضطراب، أما تعريف الصحة النفسية حسب منظمة الصحة العالمية(</a:t>
            </a:r>
            <a:r>
              <a:rPr lang="nl-NL" b="1" dirty="0">
                <a:solidFill>
                  <a:srgbClr val="0D0D0D"/>
                </a:solidFill>
                <a:latin typeface="Traditional Arabic"/>
                <a:ea typeface="Times New Roman"/>
                <a:cs typeface="Arial"/>
              </a:rPr>
              <a:t>WHO</a:t>
            </a:r>
            <a:r>
              <a:rPr lang="ar-SA" b="1" dirty="0">
                <a:solidFill>
                  <a:srgbClr val="0D0D0D"/>
                </a:solidFill>
                <a:ea typeface="Times New Roman"/>
                <a:cs typeface="Traditional Arabic"/>
              </a:rPr>
              <a:t>) فإنه يرى بأن " الصحة لا تعني غياب المرض لكي تعني الدرجة القصوى من الصحة الجسمية والعقلية والاجتماعية للكائن البشري.</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تعد الصحة من المكونات المهمة للشعور بالهناء، وهي بحق أحد عناصره الموضوعية، وترتبط ارتباطاً وثيقاً بالسعادة، ويشيع النظر إليها على أنها واحد من أسبابها الرئيسية. وقد تناولت بحوث كثيرة العلاقة بين الصحة والسعادة، وبين تحليل كمي لنتائج هذه الدراسات أشارت إلى وجود معامل ارتباط متوسطة بين الإثنين، هذا الارتباط كان أقوى لدى النساء وذلك عند استخدام مقاييس الشعور الذاتي بالصحة، وتكشف رابطة وثيقة بين المشاعر السلبية ومشاعر العناء وكمية القلق وبين سوء الصحة، فالصحة النفسية ترتبط بالسعادة والطمأنينة سواء لدى الفرد بمفرده أو في علاقته بأقرانه أو علاقته بأفراد مجتمعه وهو الحال نفسه فيما يتعلق </a:t>
            </a:r>
            <a:r>
              <a:rPr lang="ar-SA" b="1" dirty="0" smtClean="0">
                <a:solidFill>
                  <a:srgbClr val="0D0D0D"/>
                </a:solidFill>
                <a:ea typeface="Times New Roman"/>
                <a:cs typeface="Traditional Arabic"/>
              </a:rPr>
              <a:t>بالمرأة. </a:t>
            </a:r>
            <a:endParaRPr lang="en-US" sz="1000" dirty="0">
              <a:ea typeface="Calibri"/>
              <a:cs typeface="Arial"/>
            </a:endParaRPr>
          </a:p>
        </p:txBody>
      </p:sp>
      <p:pic>
        <p:nvPicPr>
          <p:cNvPr id="3" name="Picture 2"/>
          <p:cNvPicPr/>
          <p:nvPr/>
        </p:nvPicPr>
        <p:blipFill>
          <a:blip r:embed="rId2" cstate="print">
            <a:extLst>
              <a:ext uri="{28A0092B-C50C-407E-A947-70E740481C1C}">
                <a14:useLocalDpi xmlns:a14="http://schemas.microsoft.com/office/drawing/2010/main" val="0"/>
              </a:ext>
            </a:extLst>
          </a:blip>
          <a:stretch>
            <a:fillRect/>
          </a:stretch>
        </p:blipFill>
        <p:spPr>
          <a:xfrm>
            <a:off x="533400" y="4648200"/>
            <a:ext cx="3246755" cy="184404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009473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86800" cy="5909310"/>
          </a:xfrm>
          <a:prstGeom prst="rect">
            <a:avLst/>
          </a:prstGeom>
        </p:spPr>
        <p:txBody>
          <a:bodyPr wrap="square">
            <a:spAutoFit/>
          </a:bodyPr>
          <a:lstStyle/>
          <a:p>
            <a:pPr algn="just" rtl="1" fontAlgn="base" hangingPunct="0">
              <a:lnSpc>
                <a:spcPct val="150000"/>
              </a:lnSpc>
              <a:spcAft>
                <a:spcPts val="0"/>
              </a:spcAft>
            </a:pPr>
            <a:r>
              <a:rPr lang="ar-SA" b="1" dirty="0" smtClean="0">
                <a:solidFill>
                  <a:srgbClr val="0D0D0D"/>
                </a:solidFill>
                <a:ea typeface="Times New Roman"/>
                <a:cs typeface="Traditional Arabic"/>
              </a:rPr>
              <a:t>وعرض </a:t>
            </a:r>
            <a:r>
              <a:rPr lang="ar-SA" b="1" dirty="0">
                <a:solidFill>
                  <a:srgbClr val="0D0D0D"/>
                </a:solidFill>
                <a:ea typeface="Times New Roman"/>
                <a:cs typeface="Traditional Arabic"/>
              </a:rPr>
              <a:t>(اريكسون) ثمانية مظاهر للصحة النفسية على مدى ثمان مراحل للنمو على النحو الآتي:</a:t>
            </a:r>
            <a:endParaRPr lang="en-US" sz="1000" dirty="0">
              <a:ea typeface="Calibri"/>
              <a:cs typeface="Arial"/>
            </a:endParaRPr>
          </a:p>
          <a:p>
            <a:pPr marL="342900" marR="457200" lvl="0" indent="-342900" algn="just" rtl="1" fontAlgn="base" hangingPunct="0">
              <a:lnSpc>
                <a:spcPct val="150000"/>
              </a:lnSpc>
              <a:spcAft>
                <a:spcPts val="0"/>
              </a:spcAft>
              <a:buClr>
                <a:srgbClr val="C00000"/>
              </a:buClr>
              <a:buFont typeface="+mj-lt"/>
              <a:buAutoNum type="arabicPeriod"/>
              <a:tabLst>
                <a:tab pos="228600" algn="l"/>
              </a:tabLst>
            </a:pPr>
            <a:r>
              <a:rPr lang="ar-SA" b="1" dirty="0">
                <a:solidFill>
                  <a:srgbClr val="0D0D0D"/>
                </a:solidFill>
                <a:ea typeface="Times New Roman"/>
                <a:cs typeface="Traditional Arabic"/>
              </a:rPr>
              <a:t>الإحساس بالثقة ، والمرحلة الملائمة لهذه الخاصية هي السنة الأولى من حياة الطفل</a:t>
            </a:r>
            <a:endParaRPr lang="en-US" sz="1000" dirty="0">
              <a:ea typeface="Calibri"/>
              <a:cs typeface="Arial"/>
            </a:endParaRPr>
          </a:p>
          <a:p>
            <a:pPr marL="342900" marR="457200" lvl="0" indent="-342900" algn="just" rtl="1" fontAlgn="base" hangingPunct="0">
              <a:lnSpc>
                <a:spcPct val="150000"/>
              </a:lnSpc>
              <a:spcAft>
                <a:spcPts val="0"/>
              </a:spcAft>
              <a:buClr>
                <a:srgbClr val="C00000"/>
              </a:buClr>
              <a:buFont typeface="+mj-lt"/>
              <a:buAutoNum type="arabicPeriod"/>
              <a:tabLst>
                <a:tab pos="228600" algn="l"/>
              </a:tabLst>
            </a:pPr>
            <a:r>
              <a:rPr lang="ar-SA" b="1" dirty="0">
                <a:solidFill>
                  <a:srgbClr val="0D0D0D"/>
                </a:solidFill>
                <a:ea typeface="Times New Roman"/>
                <a:cs typeface="Traditional Arabic"/>
              </a:rPr>
              <a:t>الإحساس بالاستقلال وتعني إدراك الطفل أنه كائن له إرادة خاصة به </a:t>
            </a:r>
            <a:endParaRPr lang="en-US" sz="1000" dirty="0">
              <a:ea typeface="Calibri"/>
              <a:cs typeface="Arial"/>
            </a:endParaRPr>
          </a:p>
          <a:p>
            <a:pPr marL="342900" marR="457200" lvl="0" indent="-342900" algn="just" rtl="1" fontAlgn="base" hangingPunct="0">
              <a:lnSpc>
                <a:spcPct val="150000"/>
              </a:lnSpc>
              <a:spcAft>
                <a:spcPts val="0"/>
              </a:spcAft>
              <a:buClr>
                <a:srgbClr val="C00000"/>
              </a:buClr>
              <a:buFont typeface="+mj-lt"/>
              <a:buAutoNum type="arabicPeriod"/>
              <a:tabLst>
                <a:tab pos="228600" algn="l"/>
              </a:tabLst>
            </a:pPr>
            <a:r>
              <a:rPr lang="ar-SA" b="1" dirty="0">
                <a:solidFill>
                  <a:srgbClr val="0D0D0D"/>
                </a:solidFill>
                <a:ea typeface="Times New Roman"/>
                <a:cs typeface="Traditional Arabic"/>
              </a:rPr>
              <a:t>الإحساس بالمبادءة وهي خاصية تميز الصحة النفسية لدى الطفل في سن الرابعة والخامسة وتعني أيضاً القدرة على عمل أشياء يكتشف في ضوئها الأشخاص الذين يلقاهم.</a:t>
            </a:r>
            <a:endParaRPr lang="en-US" sz="1000" dirty="0">
              <a:ea typeface="Calibri"/>
              <a:cs typeface="Arial"/>
            </a:endParaRPr>
          </a:p>
          <a:p>
            <a:pPr marL="342900" marR="457200" lvl="0" indent="-342900" algn="just" rtl="1" fontAlgn="base" hangingPunct="0">
              <a:lnSpc>
                <a:spcPct val="150000"/>
              </a:lnSpc>
              <a:spcAft>
                <a:spcPts val="0"/>
              </a:spcAft>
              <a:buClr>
                <a:srgbClr val="C00000"/>
              </a:buClr>
              <a:buFont typeface="+mj-lt"/>
              <a:buAutoNum type="arabicPeriod"/>
              <a:tabLst>
                <a:tab pos="228600" algn="l"/>
              </a:tabLst>
            </a:pPr>
            <a:r>
              <a:rPr lang="ar-SA" b="1" dirty="0">
                <a:solidFill>
                  <a:srgbClr val="0D0D0D"/>
                </a:solidFill>
                <a:ea typeface="Times New Roman"/>
                <a:cs typeface="Traditional Arabic"/>
              </a:rPr>
              <a:t>الإحساس بالإنجاز ،وأن ما يميز الصحة النفسية لطفل المرحلة هذه الممتدة من السادسة وحتى الحادية عشرة أو الثانية عشرة هو الإحساس بالانجاز .</a:t>
            </a:r>
            <a:endParaRPr lang="en-US" sz="1000" dirty="0">
              <a:ea typeface="Calibri"/>
              <a:cs typeface="Arial"/>
            </a:endParaRPr>
          </a:p>
          <a:p>
            <a:pPr marL="342900" marR="457200" lvl="0" indent="-342900" algn="just" rtl="1" fontAlgn="base" hangingPunct="0">
              <a:lnSpc>
                <a:spcPct val="150000"/>
              </a:lnSpc>
              <a:spcAft>
                <a:spcPts val="0"/>
              </a:spcAft>
              <a:buClr>
                <a:srgbClr val="C00000"/>
              </a:buClr>
              <a:buFont typeface="+mj-lt"/>
              <a:buAutoNum type="arabicPeriod"/>
              <a:tabLst>
                <a:tab pos="228600" algn="l"/>
              </a:tabLst>
            </a:pPr>
            <a:r>
              <a:rPr lang="ar-SA" b="1" dirty="0">
                <a:solidFill>
                  <a:srgbClr val="0D0D0D"/>
                </a:solidFill>
                <a:ea typeface="Times New Roman"/>
                <a:cs typeface="Traditional Arabic"/>
              </a:rPr>
              <a:t>الإحساس بالهوية وتبدأ هذه الخاصية للصحة النفسية مع بداية المراهقة، وأن النجاح في الإحساس بالهوية هو علامة على الصحة النفسية في هذه المرحلة.</a:t>
            </a:r>
            <a:endParaRPr lang="en-US" sz="1000" dirty="0">
              <a:ea typeface="Calibri"/>
              <a:cs typeface="Arial"/>
            </a:endParaRPr>
          </a:p>
          <a:p>
            <a:pPr marL="342900" marR="457200" lvl="0" indent="-342900" algn="just" rtl="1" fontAlgn="base" hangingPunct="0">
              <a:lnSpc>
                <a:spcPct val="150000"/>
              </a:lnSpc>
              <a:spcAft>
                <a:spcPts val="0"/>
              </a:spcAft>
              <a:buClr>
                <a:srgbClr val="C00000"/>
              </a:buClr>
              <a:buFont typeface="+mj-lt"/>
              <a:buAutoNum type="arabicPeriod"/>
              <a:tabLst>
                <a:tab pos="228600" algn="l"/>
              </a:tabLst>
            </a:pPr>
            <a:r>
              <a:rPr lang="ar-SA" b="1" dirty="0">
                <a:solidFill>
                  <a:srgbClr val="0D0D0D"/>
                </a:solidFill>
                <a:ea typeface="Times New Roman"/>
                <a:cs typeface="Traditional Arabic"/>
              </a:rPr>
              <a:t>الإحساس بالود والتآلف وتتصف الصحة النفسية في هذه المرحلة في سن السادسة عشرة أو السابعة عشرة، أي بداية المراهقة المتأخرة.</a:t>
            </a:r>
            <a:endParaRPr lang="en-US" sz="1000" dirty="0">
              <a:ea typeface="Calibri"/>
              <a:cs typeface="Arial"/>
            </a:endParaRPr>
          </a:p>
          <a:p>
            <a:pPr marL="342900" marR="457200" lvl="0" indent="-342900" algn="just" rtl="1" fontAlgn="base" hangingPunct="0">
              <a:lnSpc>
                <a:spcPct val="150000"/>
              </a:lnSpc>
              <a:spcAft>
                <a:spcPts val="0"/>
              </a:spcAft>
              <a:buClr>
                <a:srgbClr val="C00000"/>
              </a:buClr>
              <a:buFont typeface="+mj-lt"/>
              <a:buAutoNum type="arabicPeriod"/>
              <a:tabLst>
                <a:tab pos="228600" algn="l"/>
              </a:tabLst>
            </a:pPr>
            <a:r>
              <a:rPr lang="ar-SA" b="1" dirty="0">
                <a:solidFill>
                  <a:srgbClr val="0D0D0D"/>
                </a:solidFill>
                <a:ea typeface="Times New Roman"/>
                <a:cs typeface="Traditional Arabic"/>
              </a:rPr>
              <a:t>الإحساس بالوالدية وتعني ما يتصف به الفرد من خصائص الصحة النفسية السابقة لهذه المرحلة بقدر ما ينمو لديه الإحساس بالوالدية .</a:t>
            </a:r>
            <a:endParaRPr lang="en-US" sz="1000" dirty="0">
              <a:ea typeface="Calibri"/>
              <a:cs typeface="Arial"/>
            </a:endParaRPr>
          </a:p>
          <a:p>
            <a:pPr marL="342900" marR="457200" lvl="0" indent="-342900" algn="just" rtl="1" fontAlgn="base" hangingPunct="0">
              <a:lnSpc>
                <a:spcPct val="150000"/>
              </a:lnSpc>
              <a:spcAft>
                <a:spcPts val="0"/>
              </a:spcAft>
              <a:buClr>
                <a:srgbClr val="C00000"/>
              </a:buClr>
              <a:buFont typeface="+mj-lt"/>
              <a:buAutoNum type="arabicPeriod"/>
              <a:tabLst>
                <a:tab pos="228600" algn="l"/>
              </a:tabLst>
            </a:pPr>
            <a:r>
              <a:rPr lang="ar-SA" b="1" dirty="0">
                <a:solidFill>
                  <a:srgbClr val="0D0D0D"/>
                </a:solidFill>
                <a:ea typeface="Times New Roman"/>
                <a:cs typeface="Traditional Arabic"/>
              </a:rPr>
              <a:t>الإحساس بالتكامل وتعني هذه الخاصية التي تميز الصحة النفسية اعتباراً من الرشد المتأخر في 45 </a:t>
            </a:r>
            <a:r>
              <a:rPr lang="ar-SA" b="1" dirty="0" smtClean="0">
                <a:solidFill>
                  <a:srgbClr val="0D0D0D"/>
                </a:solidFill>
                <a:ea typeface="Times New Roman"/>
                <a:cs typeface="Traditional Arabic"/>
              </a:rPr>
              <a:t>سنة.</a:t>
            </a:r>
            <a:endParaRPr lang="en-US" sz="1000" dirty="0">
              <a:ea typeface="Calibri"/>
              <a:cs typeface="Arial"/>
            </a:endParaRPr>
          </a:p>
        </p:txBody>
      </p:sp>
    </p:spTree>
    <p:extLst>
      <p:ext uri="{BB962C8B-B14F-4D97-AF65-F5344CB8AC3E}">
        <p14:creationId xmlns:p14="http://schemas.microsoft.com/office/powerpoint/2010/main" val="1009473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458200" cy="5070619"/>
          </a:xfrm>
          <a:prstGeom prst="rect">
            <a:avLst/>
          </a:prstGeom>
        </p:spPr>
        <p:txBody>
          <a:bodyPr wrap="square">
            <a:spAutoFit/>
          </a:bodyPr>
          <a:lstStyle/>
          <a:p>
            <a:pPr algn="just" rtl="1" fontAlgn="base" hangingPunct="0">
              <a:lnSpc>
                <a:spcPct val="200000"/>
              </a:lnSpc>
              <a:spcAft>
                <a:spcPts val="0"/>
              </a:spcAft>
            </a:pPr>
            <a:r>
              <a:rPr lang="ar-SA" sz="2000" b="1" dirty="0">
                <a:solidFill>
                  <a:srgbClr val="7030A0"/>
                </a:solidFill>
                <a:ea typeface="Times New Roman"/>
                <a:cs typeface="Traditional Arabic"/>
              </a:rPr>
              <a:t>الصحة النفسية والتوافق :</a:t>
            </a:r>
            <a:endParaRPr lang="en-US" sz="1000" dirty="0">
              <a:ea typeface="Calibri"/>
              <a:cs typeface="Arial"/>
            </a:endParaRPr>
          </a:p>
          <a:p>
            <a:pPr algn="just" rtl="1" fontAlgn="base" hangingPunct="0">
              <a:lnSpc>
                <a:spcPct val="200000"/>
              </a:lnSpc>
              <a:spcAft>
                <a:spcPts val="0"/>
              </a:spcAft>
            </a:pPr>
            <a:r>
              <a:rPr lang="ar-SA" b="1" dirty="0">
                <a:solidFill>
                  <a:srgbClr val="0D0D0D"/>
                </a:solidFill>
                <a:ea typeface="Times New Roman"/>
                <a:cs typeface="Traditional Arabic"/>
              </a:rPr>
              <a:t>يعرف التوافق كما يراه  (روش </a:t>
            </a:r>
            <a:r>
              <a:rPr lang="nl-NL" b="1" dirty="0">
                <a:solidFill>
                  <a:srgbClr val="0D0D0D"/>
                </a:solidFill>
                <a:latin typeface="Traditional Arabic"/>
                <a:ea typeface="Times New Roman"/>
                <a:cs typeface="Arial"/>
              </a:rPr>
              <a:t>Rush</a:t>
            </a:r>
            <a:r>
              <a:rPr lang="ar-SA" b="1" dirty="0">
                <a:solidFill>
                  <a:srgbClr val="0D0D0D"/>
                </a:solidFill>
                <a:ea typeface="Times New Roman"/>
                <a:cs typeface="Traditional Arabic"/>
              </a:rPr>
              <a:t> ) بأن الشخص المتوافق هو الذي يسلك وفقا للأساليب الثقافية السائدة في مجتمعه . بينما يرى كل من وود ورث ودونالد </a:t>
            </a:r>
            <a:r>
              <a:rPr lang="nl-NL" b="1" dirty="0">
                <a:solidFill>
                  <a:srgbClr val="0D0D0D"/>
                </a:solidFill>
                <a:latin typeface="Traditional Arabic"/>
                <a:ea typeface="Times New Roman"/>
                <a:cs typeface="Arial"/>
              </a:rPr>
              <a:t>Wood Warth &amp;Donald </a:t>
            </a:r>
            <a:r>
              <a:rPr lang="ar-SA" b="1" dirty="0">
                <a:solidFill>
                  <a:srgbClr val="0D0D0D"/>
                </a:solidFill>
                <a:ea typeface="Times New Roman"/>
                <a:cs typeface="Traditional Arabic"/>
              </a:rPr>
              <a:t> أن الفرد يتوافق في علاقاته مع البيئة بأن يحدث تغييراً للأحسن. </a:t>
            </a:r>
            <a:endParaRPr lang="en-US" sz="1000" dirty="0">
              <a:ea typeface="Calibri"/>
              <a:cs typeface="Arial"/>
            </a:endParaRPr>
          </a:p>
          <a:p>
            <a:pPr algn="just" rtl="1" fontAlgn="base" hangingPunct="0">
              <a:lnSpc>
                <a:spcPct val="200000"/>
              </a:lnSpc>
              <a:spcAft>
                <a:spcPts val="0"/>
              </a:spcAft>
            </a:pPr>
            <a:r>
              <a:rPr lang="ar-SA" b="1" dirty="0">
                <a:solidFill>
                  <a:srgbClr val="0D0D0D"/>
                </a:solidFill>
                <a:ea typeface="Times New Roman"/>
                <a:cs typeface="Traditional Arabic"/>
              </a:rPr>
              <a:t>ويعرف سميث </a:t>
            </a:r>
            <a:r>
              <a:rPr lang="nl-NL" b="1" dirty="0">
                <a:solidFill>
                  <a:srgbClr val="0D0D0D"/>
                </a:solidFill>
                <a:latin typeface="Traditional Arabic"/>
                <a:ea typeface="Times New Roman"/>
                <a:cs typeface="Arial"/>
              </a:rPr>
              <a:t>Smith </a:t>
            </a:r>
            <a:r>
              <a:rPr lang="ar-SA" b="1" dirty="0">
                <a:solidFill>
                  <a:srgbClr val="0D0D0D"/>
                </a:solidFill>
                <a:ea typeface="Times New Roman"/>
                <a:cs typeface="Traditional Arabic"/>
              </a:rPr>
              <a:t>  التوافق السوي بأنه اعتدال في الإشباع ، إشباع عام للشخص عامة لا إشباع لدافع واحد شديد على حساب دوافع أخرى ، والشخص المتوافق توافقاً ضعيفا هو الشخص غير الواقعي وغير المشبع بل الشخص المحبط الذي يميل إلى التضحية باهتمامات الآخرين كما يميل إلى التضحية باهتماماته ، أما الشخص حسن التوافق فهو الذي يستطيع أن يقابل العقبات والصراعات بطريقة بناءة تحقق له إشباع حاجاته ولا تضطره إلى اللجوء لأساليب غير حضارية مثل العنف بكل أنواعه ، فتوافق الفرد يعني كما يرى سميث توفر قدر من الرضا القائم على أساس واقعي كما يؤدي على المدى الطويل إلى التقليل من الإحباط والقلق والتوتر الذي قد يتعرض له بسبب اختلاف وجهات نظره مع الآخرين أو المقربين ، فلا يتم اللجوء إلى أساليب غير متحضرة. </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4953000"/>
            <a:ext cx="2438400" cy="1685925"/>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153400" cy="4985980"/>
          </a:xfrm>
          <a:prstGeom prst="rect">
            <a:avLst/>
          </a:prstGeom>
        </p:spPr>
        <p:txBody>
          <a:bodyPr wrap="square">
            <a:spAutoFit/>
          </a:bodyPr>
          <a:lstStyle/>
          <a:p>
            <a:pPr algn="just" rtl="1" fontAlgn="base" hangingPunct="0">
              <a:lnSpc>
                <a:spcPct val="150000"/>
              </a:lnSpc>
              <a:spcAft>
                <a:spcPts val="0"/>
              </a:spcAft>
            </a:pPr>
            <a:r>
              <a:rPr lang="ar-SA" sz="2000" b="1" dirty="0">
                <a:solidFill>
                  <a:srgbClr val="7030A0"/>
                </a:solidFill>
                <a:ea typeface="Times New Roman"/>
                <a:cs typeface="Traditional Arabic"/>
              </a:rPr>
              <a:t> معايير الصحة النفسية</a:t>
            </a:r>
            <a:endParaRPr lang="en-US" sz="1000" dirty="0">
              <a:ea typeface="Calibri"/>
              <a:cs typeface="Arial"/>
            </a:endParaRPr>
          </a:p>
          <a:p>
            <a:pPr algn="r" rtl="1" fontAlgn="base" hangingPunct="0">
              <a:lnSpc>
                <a:spcPct val="150000"/>
              </a:lnSpc>
              <a:spcAft>
                <a:spcPts val="0"/>
              </a:spcAft>
            </a:pPr>
            <a:r>
              <a:rPr lang="ar-SA" b="1" dirty="0">
                <a:solidFill>
                  <a:srgbClr val="0D0D0D"/>
                </a:solidFill>
                <a:ea typeface="Times New Roman"/>
                <a:cs typeface="Traditional Arabic"/>
              </a:rPr>
              <a:t>ظهرت اتجاهات عدة حاولت وضع معايير لتحديد السواء</a:t>
            </a:r>
            <a:r>
              <a:rPr lang="nl-NL" b="1" dirty="0">
                <a:solidFill>
                  <a:srgbClr val="0D0D0D"/>
                </a:solidFill>
                <a:latin typeface="Traditional Arabic"/>
                <a:ea typeface="Times New Roman"/>
                <a:cs typeface="Arial"/>
              </a:rPr>
              <a:t>Normality</a:t>
            </a:r>
            <a:r>
              <a:rPr lang="ar-SA" b="1" dirty="0">
                <a:solidFill>
                  <a:srgbClr val="0D0D0D"/>
                </a:solidFill>
                <a:ea typeface="Times New Roman"/>
                <a:cs typeface="Traditional Arabic"/>
              </a:rPr>
              <a:t>  وغير السواء </a:t>
            </a:r>
            <a:r>
              <a:rPr lang="nl-NL" b="1" dirty="0">
                <a:solidFill>
                  <a:srgbClr val="0D0D0D"/>
                </a:solidFill>
                <a:latin typeface="Traditional Arabic"/>
                <a:ea typeface="Times New Roman"/>
                <a:cs typeface="Arial"/>
              </a:rPr>
              <a:t>Abnormality</a:t>
            </a:r>
            <a:r>
              <a:rPr lang="ar-SA" b="1" dirty="0">
                <a:solidFill>
                  <a:srgbClr val="0D0D0D"/>
                </a:solidFill>
                <a:ea typeface="Times New Roman"/>
                <a:cs typeface="Traditional Arabic"/>
              </a:rPr>
              <a:t>  في الصحة النفسية نتيجة تعدد النظريات النفسية التي تناولت الصحة النفسية فقد وضع ( ماسلو ومتلمان)  قائمة بالمؤشرات وتم تعديل هذه القائمة من قبل ( كوفيل وآخرون ) وتتضمن هذه القائمة المؤشرات الآتية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1- شعور الفرد بالأمن.</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2- درجة معقولة من تقويم الفرد لذاته.</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3- أهداف حياته تتسم بالواقعية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4- اتصال فعال بالواقع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5-تكامل وثبات في الشخصية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6- القدرة على التعلم من الخبرة التي يمر بها الفرد.</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7- تلقائية مناسبة لمواجهة المواقف.</a:t>
            </a:r>
            <a:endParaRPr lang="en-US" sz="1000" dirty="0">
              <a:ea typeface="Calibri"/>
              <a:cs typeface="Arial"/>
            </a:endParaRPr>
          </a:p>
          <a:p>
            <a:pPr algn="r" rtl="1"/>
            <a:r>
              <a:rPr lang="ar-SA" b="1" dirty="0">
                <a:solidFill>
                  <a:srgbClr val="0D0D0D"/>
                </a:solidFill>
                <a:ea typeface="Times New Roman"/>
                <a:cs typeface="Traditional Arabic"/>
              </a:rPr>
              <a:t>8- انفعالية معقولة في المواقف </a:t>
            </a:r>
            <a:endParaRPr lang="ar-E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495800"/>
            <a:ext cx="2466975" cy="1847850"/>
          </a:xfrm>
          <a:prstGeom prst="rect">
            <a:avLst/>
          </a:prstGeom>
        </p:spPr>
      </p:pic>
    </p:spTree>
    <p:extLst>
      <p:ext uri="{BB962C8B-B14F-4D97-AF65-F5344CB8AC3E}">
        <p14:creationId xmlns:p14="http://schemas.microsoft.com/office/powerpoint/2010/main" val="1009473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153400" cy="3831818"/>
          </a:xfrm>
          <a:prstGeom prst="rect">
            <a:avLst/>
          </a:prstGeom>
        </p:spPr>
        <p:txBody>
          <a:bodyPr wrap="square">
            <a:spAutoFit/>
          </a:bodyPr>
          <a:lstStyle/>
          <a:p>
            <a:pPr algn="just" rtl="1" fontAlgn="base" hangingPunct="0">
              <a:lnSpc>
                <a:spcPct val="150000"/>
              </a:lnSpc>
              <a:spcAft>
                <a:spcPts val="0"/>
              </a:spcAft>
            </a:pPr>
            <a:r>
              <a:rPr lang="ar-SA" b="1" dirty="0">
                <a:solidFill>
                  <a:srgbClr val="0D0D0D"/>
                </a:solidFill>
                <a:ea typeface="Times New Roman"/>
                <a:cs typeface="Traditional Arabic"/>
              </a:rPr>
              <a:t> وان أحدث المعايير التي تحدد مستوى الصحة النفسية للفرد؛ هي تلك التي يراها ( ولمان </a:t>
            </a:r>
            <a:r>
              <a:rPr lang="nl-NL" b="1" dirty="0">
                <a:solidFill>
                  <a:srgbClr val="0D0D0D"/>
                </a:solidFill>
                <a:latin typeface="Traditional Arabic"/>
                <a:ea typeface="Times New Roman"/>
                <a:cs typeface="Arial"/>
              </a:rPr>
              <a:t>Wolman) </a:t>
            </a:r>
            <a:r>
              <a:rPr lang="ar-SA" b="1" dirty="0">
                <a:solidFill>
                  <a:srgbClr val="0D0D0D"/>
                </a:solidFill>
                <a:ea typeface="Times New Roman"/>
                <a:cs typeface="Traditional Arabic"/>
              </a:rPr>
              <a:t> ) على النحو التالي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1.</a:t>
            </a:r>
            <a:r>
              <a:rPr lang="ar-SA" b="1" dirty="0">
                <a:solidFill>
                  <a:srgbClr val="E36C0A"/>
                </a:solidFill>
                <a:ea typeface="Times New Roman"/>
                <a:cs typeface="Traditional Arabic"/>
              </a:rPr>
              <a:t> العلاقة بين طاقات الشخص وإنجازاته </a:t>
            </a:r>
            <a:r>
              <a:rPr lang="ar-SA" b="1" dirty="0">
                <a:solidFill>
                  <a:srgbClr val="0D0D0D"/>
                </a:solidFill>
                <a:ea typeface="Times New Roman"/>
                <a:cs typeface="Traditional Arabic"/>
              </a:rPr>
              <a:t>: وهو ذلك التفاوت الذي يحتمل وجوده بين ما يستطيع الفرد القيام به، وبين ما يقوم به وينجزه فعلياً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2. </a:t>
            </a:r>
            <a:r>
              <a:rPr lang="ar-SA" b="1" dirty="0">
                <a:solidFill>
                  <a:srgbClr val="E36C0A"/>
                </a:solidFill>
                <a:ea typeface="Times New Roman"/>
                <a:cs typeface="Traditional Arabic"/>
              </a:rPr>
              <a:t>الاتزان العاطفي </a:t>
            </a:r>
            <a:r>
              <a:rPr lang="ar-SA" b="1" dirty="0">
                <a:solidFill>
                  <a:srgbClr val="0D0D0D"/>
                </a:solidFill>
                <a:ea typeface="Times New Roman"/>
                <a:cs typeface="Traditional Arabic"/>
              </a:rPr>
              <a:t>: ويعني التوازن بين انفعالات الشخص والمؤثرات العاملة في ذلك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3. </a:t>
            </a:r>
            <a:r>
              <a:rPr lang="ar-SA" b="1" dirty="0">
                <a:solidFill>
                  <a:srgbClr val="E36C0A"/>
                </a:solidFill>
                <a:ea typeface="Times New Roman"/>
                <a:cs typeface="Traditional Arabic"/>
              </a:rPr>
              <a:t>صلاح الوظائف العقلية </a:t>
            </a:r>
            <a:r>
              <a:rPr lang="ar-SA" b="1" dirty="0">
                <a:solidFill>
                  <a:srgbClr val="0D0D0D"/>
                </a:solidFill>
                <a:ea typeface="Times New Roman"/>
                <a:cs typeface="Traditional Arabic"/>
              </a:rPr>
              <a:t>: ويشمل الإدراك والمحاكاة وعمل الذاكرة والتفكير وغيره، والصلاح هنا يقصد به مقدار ما يكون عليه عمل هذه الوظائف من حيث صحتها ودقتها وسيرها وفق المبادئ العقلية الأساسية .</a:t>
            </a:r>
            <a:endParaRPr lang="en-US" sz="1000" dirty="0">
              <a:ea typeface="Calibri"/>
              <a:cs typeface="Arial"/>
            </a:endParaRPr>
          </a:p>
          <a:p>
            <a:pPr algn="just" rtl="1" fontAlgn="base" hangingPunct="0">
              <a:lnSpc>
                <a:spcPct val="150000"/>
              </a:lnSpc>
              <a:spcAft>
                <a:spcPts val="0"/>
              </a:spcAft>
            </a:pPr>
            <a:r>
              <a:rPr lang="ar-SA" b="1" dirty="0">
                <a:solidFill>
                  <a:srgbClr val="0D0D0D"/>
                </a:solidFill>
                <a:ea typeface="Times New Roman"/>
                <a:cs typeface="Traditional Arabic"/>
              </a:rPr>
              <a:t>4. </a:t>
            </a:r>
            <a:r>
              <a:rPr lang="ar-SA" b="1" dirty="0">
                <a:solidFill>
                  <a:srgbClr val="E36C0A"/>
                </a:solidFill>
                <a:ea typeface="Times New Roman"/>
                <a:cs typeface="Traditional Arabic"/>
              </a:rPr>
              <a:t>التوافق الاجتماعي </a:t>
            </a:r>
            <a:r>
              <a:rPr lang="ar-SA" b="1" dirty="0">
                <a:solidFill>
                  <a:srgbClr val="0D0D0D"/>
                </a:solidFill>
                <a:ea typeface="Times New Roman"/>
                <a:cs typeface="Traditional Arabic"/>
              </a:rPr>
              <a:t>: ويعني مستوى توافق الفرد مع شروط حياة الجماعة وتفاعله معها. فالشخص الذي يتمتع بصحة نفسية جيدة قادر على العيش بسلام وصداقة مع الآخرين ضمن الكتل الاجتماعية. وهو قادر على التعاون وراغب فيه، مع غيره على أساس علاقات اجتماعية قائمة على المسؤولية والاحترام المتبادل . </a:t>
            </a:r>
            <a:endParaRPr lang="ar-EG"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4953000"/>
            <a:ext cx="2769177" cy="1562100"/>
          </a:xfrm>
          <a:prstGeom prst="rect">
            <a:avLst/>
          </a:prstGeom>
        </p:spPr>
      </p:pic>
    </p:spTree>
    <p:extLst>
      <p:ext uri="{BB962C8B-B14F-4D97-AF65-F5344CB8AC3E}">
        <p14:creationId xmlns:p14="http://schemas.microsoft.com/office/powerpoint/2010/main" val="37712835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305800" cy="5078313"/>
          </a:xfrm>
          <a:prstGeom prst="rect">
            <a:avLst/>
          </a:prstGeom>
        </p:spPr>
        <p:txBody>
          <a:bodyPr wrap="square">
            <a:spAutoFit/>
          </a:bodyPr>
          <a:lstStyle/>
          <a:p>
            <a:pPr algn="just" rtl="1" fontAlgn="base" hangingPunct="0">
              <a:lnSpc>
                <a:spcPct val="150000"/>
              </a:lnSpc>
              <a:spcAft>
                <a:spcPts val="0"/>
              </a:spcAft>
            </a:pPr>
            <a:r>
              <a:rPr lang="ar-SA" b="1" dirty="0">
                <a:solidFill>
                  <a:srgbClr val="0070C0"/>
                </a:solidFill>
                <a:ea typeface="Times New Roman"/>
                <a:cs typeface="Traditional Arabic"/>
              </a:rPr>
              <a:t>وهناك تصنيف آخر للمعايير التي تحدد الصحة النفسية وهي :</a:t>
            </a:r>
            <a:endParaRPr lang="en-US" sz="1000" dirty="0">
              <a:ea typeface="Calibri"/>
              <a:cs typeface="Arial"/>
            </a:endParaRPr>
          </a:p>
          <a:p>
            <a:pPr algn="just" rtl="1" fontAlgn="base" hangingPunct="0">
              <a:lnSpc>
                <a:spcPct val="150000"/>
              </a:lnSpc>
              <a:spcAft>
                <a:spcPts val="0"/>
              </a:spcAft>
            </a:pPr>
            <a:r>
              <a:rPr lang="ar-SA" b="1" dirty="0">
                <a:solidFill>
                  <a:srgbClr val="00B050"/>
                </a:solidFill>
                <a:ea typeface="Times New Roman"/>
                <a:cs typeface="Traditional Arabic"/>
              </a:rPr>
              <a:t>1-المعيار الإحصائي </a:t>
            </a:r>
            <a:r>
              <a:rPr lang="ar-SA" b="1" dirty="0">
                <a:solidFill>
                  <a:srgbClr val="0D0D0D"/>
                </a:solidFill>
                <a:ea typeface="Times New Roman"/>
                <a:cs typeface="Traditional Arabic"/>
              </a:rPr>
              <a:t>: يقوم هذا النوع من المعايير على مدى تكرار أو توزع سلوك ما في مجتمع من المجتمعات أو في عينة منه ويتم تمثيل هذا التوزيع أو التكرار ، وتطلق على المجال المتوسط في هذا التوزيع تسمية المدى الطبيعي أو المدى المتوسط أو السوي ، حيث يساوي المجال المتوسط هنا  المتوسط الحسابي مضافاً إليه الانحراف المعياري </a:t>
            </a:r>
            <a:r>
              <a:rPr lang="ar-SA" b="1" dirty="0" smtClean="0">
                <a:solidFill>
                  <a:srgbClr val="0D0D0D"/>
                </a:solidFill>
                <a:ea typeface="Times New Roman"/>
                <a:cs typeface="Traditional Arabic"/>
              </a:rPr>
              <a:t>.</a:t>
            </a:r>
            <a:endParaRPr lang="en-US" sz="1000" dirty="0">
              <a:ea typeface="Calibri"/>
              <a:cs typeface="Arial"/>
            </a:endParaRPr>
          </a:p>
          <a:p>
            <a:pPr algn="just" rtl="1" fontAlgn="base" hangingPunct="0">
              <a:lnSpc>
                <a:spcPct val="150000"/>
              </a:lnSpc>
              <a:spcAft>
                <a:spcPts val="0"/>
              </a:spcAft>
            </a:pPr>
            <a:r>
              <a:rPr lang="ar-SA" b="1" dirty="0" smtClean="0">
                <a:solidFill>
                  <a:srgbClr val="00B050"/>
                </a:solidFill>
                <a:ea typeface="Times New Roman"/>
                <a:cs typeface="Traditional Arabic"/>
              </a:rPr>
              <a:t>2-المعيار </a:t>
            </a:r>
            <a:r>
              <a:rPr lang="ar-SA" b="1" dirty="0">
                <a:solidFill>
                  <a:srgbClr val="00B050"/>
                </a:solidFill>
                <a:ea typeface="Times New Roman"/>
                <a:cs typeface="Traditional Arabic"/>
              </a:rPr>
              <a:t>المثالي: </a:t>
            </a:r>
            <a:r>
              <a:rPr lang="ar-SA" b="1" dirty="0">
                <a:solidFill>
                  <a:srgbClr val="0D0D0D"/>
                </a:solidFill>
                <a:ea typeface="Times New Roman"/>
                <a:cs typeface="Traditional Arabic"/>
              </a:rPr>
              <a:t>يستمد هذا الاتجاه، أصوله من الحضارات الأولى ومن الأديان المختلفة، إذ يرى أن الإنسان السوي هو الذي يقترب من الكمال ويطبق المثل العليا، أما الإنسان الشاذ فهو الذي يبتعد بسلوكه عن الكمال  ، وتبعاً لهذا الاتجاه، فإن غالبية الناس هم شواذ بحكم انحرافهم عن المستوى المثالي.</a:t>
            </a:r>
            <a:endParaRPr lang="en-US" sz="1000" dirty="0">
              <a:ea typeface="Calibri"/>
              <a:cs typeface="Arial"/>
            </a:endParaRPr>
          </a:p>
          <a:p>
            <a:pPr algn="just" rtl="1" fontAlgn="base" hangingPunct="0">
              <a:lnSpc>
                <a:spcPct val="150000"/>
              </a:lnSpc>
              <a:spcAft>
                <a:spcPts val="0"/>
              </a:spcAft>
            </a:pPr>
            <a:r>
              <a:rPr lang="ar-SA" b="1" dirty="0">
                <a:solidFill>
                  <a:srgbClr val="00B050"/>
                </a:solidFill>
                <a:ea typeface="Times New Roman"/>
                <a:cs typeface="Traditional Arabic"/>
              </a:rPr>
              <a:t>3- المعيار الاجتماعي : </a:t>
            </a:r>
            <a:r>
              <a:rPr lang="ar-SA" b="1" dirty="0">
                <a:solidFill>
                  <a:srgbClr val="0D0D0D"/>
                </a:solidFill>
                <a:ea typeface="Times New Roman"/>
                <a:cs typeface="Traditional Arabic"/>
              </a:rPr>
              <a:t>يعتمد هذا الاتجاه على تحديد السوي من غير السوي عبر الالتزام بمعايير وقيم وأعراف المجتمع ، فمسايرة المعايير الاجتماعية هي الأساس في الحكم على السلوك بالسوية أو اللا سوية.</a:t>
            </a:r>
            <a:endParaRPr lang="en-US" sz="1000" dirty="0">
              <a:ea typeface="Calibri"/>
              <a:cs typeface="Arial"/>
            </a:endParaRPr>
          </a:p>
          <a:p>
            <a:pPr algn="just" rtl="1" fontAlgn="base" hangingPunct="0">
              <a:lnSpc>
                <a:spcPct val="150000"/>
              </a:lnSpc>
              <a:spcAft>
                <a:spcPts val="0"/>
              </a:spcAft>
            </a:pPr>
            <a:r>
              <a:rPr lang="ar-SA" b="1" dirty="0" smtClean="0">
                <a:solidFill>
                  <a:srgbClr val="00B050"/>
                </a:solidFill>
                <a:ea typeface="Times New Roman"/>
                <a:cs typeface="Traditional Arabic"/>
              </a:rPr>
              <a:t>4- </a:t>
            </a:r>
            <a:r>
              <a:rPr lang="ar-SA" b="1" dirty="0">
                <a:solidFill>
                  <a:srgbClr val="00B050"/>
                </a:solidFill>
                <a:ea typeface="Times New Roman"/>
                <a:cs typeface="Traditional Arabic"/>
              </a:rPr>
              <a:t>المعيار الذاتي: </a:t>
            </a:r>
            <a:r>
              <a:rPr lang="ar-SA" b="1" dirty="0">
                <a:solidFill>
                  <a:srgbClr val="0D0D0D"/>
                </a:solidFill>
                <a:ea typeface="Times New Roman"/>
                <a:cs typeface="Traditional Arabic"/>
              </a:rPr>
              <a:t>يعرض هذا الاتجاه، موس (</a:t>
            </a:r>
            <a:r>
              <a:rPr lang="nl-NL" b="1" dirty="0">
                <a:solidFill>
                  <a:srgbClr val="0D0D0D"/>
                </a:solidFill>
                <a:latin typeface="Traditional Arabic"/>
                <a:ea typeface="Times New Roman"/>
                <a:cs typeface="Arial"/>
              </a:rPr>
              <a:t>Moss</a:t>
            </a:r>
            <a:r>
              <a:rPr lang="ar-SA" b="1" dirty="0">
                <a:solidFill>
                  <a:srgbClr val="0D0D0D"/>
                </a:solidFill>
                <a:ea typeface="Times New Roman"/>
                <a:cs typeface="Traditional Arabic"/>
              </a:rPr>
              <a:t>) وهانت (</a:t>
            </a:r>
            <a:r>
              <a:rPr lang="nl-NL" b="1" dirty="0">
                <a:solidFill>
                  <a:srgbClr val="0D0D0D"/>
                </a:solidFill>
                <a:latin typeface="Traditional Arabic"/>
                <a:ea typeface="Times New Roman"/>
                <a:cs typeface="Arial"/>
              </a:rPr>
              <a:t>Hant</a:t>
            </a:r>
            <a:r>
              <a:rPr lang="ar-SA" b="1" dirty="0">
                <a:solidFill>
                  <a:srgbClr val="0D0D0D"/>
                </a:solidFill>
                <a:ea typeface="Times New Roman"/>
                <a:cs typeface="Traditional Arabic"/>
              </a:rPr>
              <a:t>) في كتابهما عن أسس علم الشذوذ النفسي، إذ يذهبان في تحليل البناء الشخصي لكل فرد، إلى الآراء التي يعلنها عمن هو الشاذ ومن هو السوي ، فالفرد ينظر إلى الناس جميعاً انطلاقاً من ذاته في تحديد السواء و </a:t>
            </a:r>
            <a:r>
              <a:rPr lang="ar-SA" b="1" dirty="0" smtClean="0">
                <a:solidFill>
                  <a:srgbClr val="0D0D0D"/>
                </a:solidFill>
                <a:ea typeface="Times New Roman"/>
                <a:cs typeface="Traditional Arabic"/>
              </a:rPr>
              <a:t>اللاسواء.</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953000"/>
            <a:ext cx="2590800" cy="1676400"/>
          </a:xfrm>
          <a:prstGeom prst="rect">
            <a:avLst/>
          </a:prstGeom>
        </p:spPr>
      </p:pic>
    </p:spTree>
    <p:extLst>
      <p:ext uri="{BB962C8B-B14F-4D97-AF65-F5344CB8AC3E}">
        <p14:creationId xmlns:p14="http://schemas.microsoft.com/office/powerpoint/2010/main" val="3771283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534400" cy="4662815"/>
          </a:xfrm>
          <a:prstGeom prst="rect">
            <a:avLst/>
          </a:prstGeom>
        </p:spPr>
        <p:txBody>
          <a:bodyPr wrap="square">
            <a:spAutoFit/>
          </a:bodyPr>
          <a:lstStyle/>
          <a:p>
            <a:pPr algn="just" rtl="1" fontAlgn="base" hangingPunct="0">
              <a:lnSpc>
                <a:spcPct val="150000"/>
              </a:lnSpc>
              <a:spcAft>
                <a:spcPts val="0"/>
              </a:spcAft>
            </a:pPr>
            <a:r>
              <a:rPr lang="ar-EG" b="1" dirty="0" smtClean="0">
                <a:solidFill>
                  <a:srgbClr val="00B050"/>
                </a:solidFill>
                <a:ea typeface="Times New Roman"/>
                <a:cs typeface="Traditional Arabic"/>
              </a:rPr>
              <a:t>5</a:t>
            </a:r>
            <a:r>
              <a:rPr lang="ar-SA" b="1" dirty="0" smtClean="0">
                <a:solidFill>
                  <a:srgbClr val="00B050"/>
                </a:solidFill>
                <a:ea typeface="Times New Roman"/>
                <a:cs typeface="Traditional Arabic"/>
              </a:rPr>
              <a:t>- </a:t>
            </a:r>
            <a:r>
              <a:rPr lang="ar-SA" b="1" dirty="0">
                <a:solidFill>
                  <a:srgbClr val="00B050"/>
                </a:solidFill>
                <a:ea typeface="Times New Roman"/>
                <a:cs typeface="Traditional Arabic"/>
              </a:rPr>
              <a:t>المعيار الطبي النفسي: </a:t>
            </a:r>
            <a:r>
              <a:rPr lang="ar-SA" b="1" dirty="0">
                <a:solidFill>
                  <a:srgbClr val="0D0D0D"/>
                </a:solidFill>
                <a:ea typeface="Times New Roman"/>
                <a:cs typeface="Traditional Arabic"/>
              </a:rPr>
              <a:t>يرى هذا الاتجاه أن اللاسواء في سلوك الفرد، يعود إلى صراعات نفسية لا شعورية، أو تلف في الجهاز العصبي، لذا فإن اللاسواء هو حالة مرضية فيها خطر على الفرد نفسه وعلى المجتمع، وإن السواء هو الخلو من الاضطرابات والأعراض المرضية.</a:t>
            </a:r>
            <a:endParaRPr lang="en-US" sz="1000" dirty="0">
              <a:ea typeface="Calibri"/>
              <a:cs typeface="Arial"/>
            </a:endParaRPr>
          </a:p>
          <a:p>
            <a:pPr algn="just" rtl="1" fontAlgn="base" hangingPunct="0">
              <a:lnSpc>
                <a:spcPct val="150000"/>
              </a:lnSpc>
              <a:spcAft>
                <a:spcPts val="0"/>
              </a:spcAft>
            </a:pPr>
            <a:r>
              <a:rPr lang="ar-SA" b="1" dirty="0">
                <a:solidFill>
                  <a:srgbClr val="00B050"/>
                </a:solidFill>
                <a:ea typeface="Times New Roman"/>
                <a:cs typeface="Traditional Arabic"/>
              </a:rPr>
              <a:t>6 -المعيار التفاعلي : </a:t>
            </a:r>
            <a:r>
              <a:rPr lang="ar-SA" b="1" dirty="0">
                <a:solidFill>
                  <a:srgbClr val="0D0D0D"/>
                </a:solidFill>
                <a:ea typeface="Times New Roman"/>
                <a:cs typeface="Traditional Arabic"/>
              </a:rPr>
              <a:t>إن الاعتماد على معيار واحد من المعايير السابقة المذكورة قد يكون له مبرراته في الحياة العملية اليومية ولكن عندما يتعلق الأمر بإطلاق الأحكام التشخيصية في علم النفس المرضي والممارسة العيادية أو الصحة النفسية لا يكفي الركون إلى معيار واحد من هذه </a:t>
            </a:r>
            <a:r>
              <a:rPr lang="ar-SA" b="1" dirty="0" smtClean="0">
                <a:solidFill>
                  <a:srgbClr val="0D0D0D"/>
                </a:solidFill>
                <a:ea typeface="Times New Roman"/>
                <a:cs typeface="Traditional Arabic"/>
              </a:rPr>
              <a:t>المعايير</a:t>
            </a:r>
            <a:r>
              <a:rPr lang="ar-EG" b="1" dirty="0" smtClean="0">
                <a:solidFill>
                  <a:srgbClr val="0D0D0D"/>
                </a:solidFill>
                <a:ea typeface="Times New Roman"/>
                <a:cs typeface="Traditional Arabic"/>
              </a:rPr>
              <a:t>.</a:t>
            </a:r>
            <a:endParaRPr lang="en-US" sz="1000" dirty="0">
              <a:ea typeface="Calibri"/>
              <a:cs typeface="Arial"/>
            </a:endParaRPr>
          </a:p>
          <a:p>
            <a:pPr algn="just" rtl="1" fontAlgn="base" hangingPunct="0">
              <a:lnSpc>
                <a:spcPct val="150000"/>
              </a:lnSpc>
              <a:spcAft>
                <a:spcPts val="0"/>
              </a:spcAft>
            </a:pPr>
            <a:r>
              <a:rPr lang="ar-IQ" b="1" dirty="0">
                <a:solidFill>
                  <a:srgbClr val="00B050"/>
                </a:solidFill>
                <a:ea typeface="Times New Roman"/>
                <a:cs typeface="Traditional Arabic"/>
              </a:rPr>
              <a:t>7- المعيار المعرفي : </a:t>
            </a:r>
            <a:r>
              <a:rPr lang="ar-IQ" b="1" dirty="0">
                <a:solidFill>
                  <a:srgbClr val="0D0D0D"/>
                </a:solidFill>
                <a:ea typeface="Times New Roman"/>
                <a:cs typeface="Traditional Arabic"/>
              </a:rPr>
              <a:t>ينظر هذا المعيار إلى الصحة النفسية في أن تكون القدرات العقلية كالاستدلال والانتباه والإدراك والتذكر خالية من الإعاقة الشديدة وسليمة في عناصرها.                        </a:t>
            </a:r>
            <a:endParaRPr lang="en-US" sz="1000" dirty="0">
              <a:ea typeface="Calibri"/>
              <a:cs typeface="Arial"/>
            </a:endParaRPr>
          </a:p>
          <a:p>
            <a:pPr algn="just" rtl="1" fontAlgn="base" hangingPunct="0">
              <a:lnSpc>
                <a:spcPct val="150000"/>
              </a:lnSpc>
              <a:spcAft>
                <a:spcPts val="0"/>
              </a:spcAft>
            </a:pPr>
            <a:r>
              <a:rPr lang="ar-IQ" b="1" dirty="0">
                <a:solidFill>
                  <a:srgbClr val="0D0D0D"/>
                </a:solidFill>
                <a:ea typeface="Times New Roman"/>
                <a:cs typeface="Traditional Arabic"/>
              </a:rPr>
              <a:t> </a:t>
            </a:r>
            <a:r>
              <a:rPr lang="ar-IQ" b="1" dirty="0">
                <a:solidFill>
                  <a:srgbClr val="00B050"/>
                </a:solidFill>
                <a:ea typeface="Times New Roman"/>
                <a:cs typeface="Traditional Arabic"/>
              </a:rPr>
              <a:t>8- المعيار الباثولوجي : </a:t>
            </a:r>
            <a:r>
              <a:rPr lang="ar-IQ" b="1" dirty="0">
                <a:solidFill>
                  <a:srgbClr val="0D0D0D"/>
                </a:solidFill>
                <a:ea typeface="Times New Roman"/>
                <a:cs typeface="Traditional Arabic"/>
              </a:rPr>
              <a:t>يحدد هذا المعيار الشخصية التي تتمتع بصحة نفسية سليمة بأنها تلك الشخصية الخالية من أعراض مرضية معينة كالفوبيا والحالات الهيستيرية لدى العصابيين أو السلوك المضاد للمجتمع لدى السايكوباثيين أو الهذاءات لدى الذهانيين.  </a:t>
            </a:r>
            <a:endParaRPr lang="en-US" sz="1000" dirty="0">
              <a:ea typeface="Calibri"/>
              <a:cs typeface="Arial"/>
            </a:endParaRPr>
          </a:p>
          <a:p>
            <a:pPr algn="just" rtl="1" fontAlgn="base" hangingPunct="0">
              <a:lnSpc>
                <a:spcPct val="150000"/>
              </a:lnSpc>
              <a:spcAft>
                <a:spcPts val="0"/>
              </a:spcAft>
            </a:pPr>
            <a:r>
              <a:rPr lang="ar-IQ" b="1" dirty="0">
                <a:solidFill>
                  <a:srgbClr val="0D0D0D"/>
                </a:solidFill>
                <a:ea typeface="Times New Roman"/>
                <a:cs typeface="Traditional Arabic"/>
              </a:rPr>
              <a:t> </a:t>
            </a:r>
            <a:r>
              <a:rPr lang="ar-IQ" b="1" dirty="0">
                <a:solidFill>
                  <a:srgbClr val="00B050"/>
                </a:solidFill>
                <a:ea typeface="Times New Roman"/>
                <a:cs typeface="Traditional Arabic"/>
              </a:rPr>
              <a:t>9- المعيار الديني : </a:t>
            </a:r>
            <a:r>
              <a:rPr lang="ar-IQ" b="1" dirty="0">
                <a:solidFill>
                  <a:srgbClr val="0D0D0D"/>
                </a:solidFill>
                <a:ea typeface="Times New Roman"/>
                <a:cs typeface="Traditional Arabic"/>
              </a:rPr>
              <a:t>يرى أن الأعمال التي تدل على صحة نفسية سليمة هي تلك التي يتقبلها الشرع ويرتضها العقل مثل عمل ما هو واجب أو مباح ابتغاء مرضاة الله واجتناب الأعمال المكروهة أو المحرمة خوفاً من </a:t>
            </a:r>
            <a:r>
              <a:rPr lang="ar-IQ" b="1" dirty="0" smtClean="0">
                <a:solidFill>
                  <a:srgbClr val="0D0D0D"/>
                </a:solidFill>
                <a:ea typeface="Times New Roman"/>
                <a:cs typeface="Traditional Arabic"/>
              </a:rPr>
              <a:t>الله.</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891177"/>
            <a:ext cx="2800350" cy="1628775"/>
          </a:xfrm>
          <a:prstGeom prst="rect">
            <a:avLst/>
          </a:prstGeom>
        </p:spPr>
      </p:pic>
    </p:spTree>
    <p:extLst>
      <p:ext uri="{BB962C8B-B14F-4D97-AF65-F5344CB8AC3E}">
        <p14:creationId xmlns:p14="http://schemas.microsoft.com/office/powerpoint/2010/main" val="37712835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577"/>
          <p:cNvGrpSpPr/>
          <p:nvPr/>
        </p:nvGrpSpPr>
        <p:grpSpPr>
          <a:xfrm>
            <a:off x="3728085" y="381000"/>
            <a:ext cx="1257300" cy="428625"/>
            <a:chOff x="0" y="0"/>
            <a:chExt cx="1257300" cy="428625"/>
          </a:xfrm>
        </p:grpSpPr>
        <p:pic>
          <p:nvPicPr>
            <p:cNvPr id="3" name="صورة 157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675" y="0"/>
              <a:ext cx="428625" cy="428625"/>
            </a:xfrm>
            <a:prstGeom prst="rect">
              <a:avLst/>
            </a:prstGeom>
          </p:spPr>
        </p:pic>
        <p:sp>
          <p:nvSpPr>
            <p:cNvPr id="4" name="مربع نص 1580"/>
            <p:cNvSpPr txBox="1">
              <a:spLocks/>
            </p:cNvSpPr>
            <p:nvPr/>
          </p:nvSpPr>
          <p:spPr>
            <a:xfrm>
              <a:off x="0" y="19050"/>
              <a:ext cx="826770" cy="40386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rtl="1">
                <a:lnSpc>
                  <a:spcPct val="115000"/>
                </a:lnSpc>
                <a:spcAft>
                  <a:spcPts val="1000"/>
                </a:spcAft>
              </a:pPr>
              <a:r>
                <a:rPr lang="ar-SA" sz="1400" b="1">
                  <a:effectLst/>
                  <a:latin typeface="Calibri"/>
                  <a:ea typeface="Calibri"/>
                  <a:cs typeface="Arial"/>
                </a:rPr>
                <a:t>15 دقيقة</a:t>
              </a:r>
              <a:endParaRPr lang="en-US" sz="1100">
                <a:effectLst/>
                <a:latin typeface="Calibri"/>
                <a:ea typeface="Calibri"/>
                <a:cs typeface="Arial"/>
              </a:endParaRPr>
            </a:p>
          </p:txBody>
        </p:sp>
      </p:grpSp>
      <p:graphicFrame>
        <p:nvGraphicFramePr>
          <p:cNvPr id="5" name="Diagram 4"/>
          <p:cNvGraphicFramePr/>
          <p:nvPr>
            <p:extLst>
              <p:ext uri="{D42A27DB-BD31-4B8C-83A1-F6EECF244321}">
                <p14:modId xmlns:p14="http://schemas.microsoft.com/office/powerpoint/2010/main" val="4062359321"/>
              </p:ext>
            </p:extLst>
          </p:nvPr>
        </p:nvGraphicFramePr>
        <p:xfrm>
          <a:off x="838200" y="601980"/>
          <a:ext cx="2228850" cy="140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2128823457"/>
              </p:ext>
            </p:extLst>
          </p:nvPr>
        </p:nvGraphicFramePr>
        <p:xfrm>
          <a:off x="6477000" y="685800"/>
          <a:ext cx="1971675" cy="14097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Rectangle 6"/>
          <p:cNvSpPr/>
          <p:nvPr/>
        </p:nvSpPr>
        <p:spPr>
          <a:xfrm>
            <a:off x="2209800" y="803910"/>
            <a:ext cx="4572000" cy="1179810"/>
          </a:xfrm>
          <a:prstGeom prst="rect">
            <a:avLst/>
          </a:prstGeom>
        </p:spPr>
        <p:txBody>
          <a:bodyPr>
            <a:spAutoFit/>
          </a:bodyPr>
          <a:lstStyle/>
          <a:p>
            <a:pPr algn="ctr" rtl="1">
              <a:lnSpc>
                <a:spcPct val="150000"/>
              </a:lnSpc>
              <a:spcBef>
                <a:spcPts val="100"/>
              </a:spcBef>
              <a:spcAft>
                <a:spcPts val="100"/>
              </a:spcAft>
            </a:pPr>
            <a:r>
              <a:rPr lang="ar-EG" sz="2800" b="1" dirty="0">
                <a:ea typeface="Calibri"/>
                <a:cs typeface="Times New Roman"/>
              </a:rPr>
              <a:t>نشاط ( 4 )</a:t>
            </a:r>
            <a:endParaRPr lang="en-US" sz="1200" dirty="0">
              <a:ea typeface="Calibri"/>
              <a:cs typeface="Arial"/>
            </a:endParaRPr>
          </a:p>
          <a:p>
            <a:pPr algn="ctr" rtl="1">
              <a:lnSpc>
                <a:spcPct val="150000"/>
              </a:lnSpc>
              <a:spcBef>
                <a:spcPts val="100"/>
              </a:spcBef>
              <a:spcAft>
                <a:spcPts val="100"/>
              </a:spcAft>
            </a:pPr>
            <a:r>
              <a:rPr lang="ar-EG" b="1" dirty="0">
                <a:latin typeface="Times New Roman"/>
                <a:ea typeface="Times New Roman"/>
                <a:cs typeface="AL-Mohanad"/>
              </a:rPr>
              <a:t>شارك برأيك </a:t>
            </a:r>
            <a:endParaRPr lang="en-US" sz="1200" dirty="0">
              <a:ea typeface="Calibri"/>
              <a:cs typeface="Arial"/>
            </a:endParaRPr>
          </a:p>
        </p:txBody>
      </p:sp>
      <p:pic>
        <p:nvPicPr>
          <p:cNvPr id="8" name="صورة 135516"/>
          <p:cNvPicPr/>
          <p:nvPr/>
        </p:nvPicPr>
        <p:blipFill>
          <a:blip r:embed="rId13" cstate="print">
            <a:extLst>
              <a:ext uri="{28A0092B-C50C-407E-A947-70E740481C1C}">
                <a14:useLocalDpi xmlns:a14="http://schemas.microsoft.com/office/drawing/2010/main" val="0"/>
              </a:ext>
            </a:extLst>
          </a:blip>
          <a:stretch>
            <a:fillRect/>
          </a:stretch>
        </p:blipFill>
        <p:spPr bwMode="auto">
          <a:xfrm>
            <a:off x="786442" y="2184400"/>
            <a:ext cx="1675765" cy="1117600"/>
          </a:xfrm>
          <a:prstGeom prst="rect">
            <a:avLst/>
          </a:prstGeom>
          <a:noFill/>
        </p:spPr>
      </p:pic>
      <p:sp>
        <p:nvSpPr>
          <p:cNvPr id="9" name="Rectangle 8"/>
          <p:cNvSpPr/>
          <p:nvPr/>
        </p:nvSpPr>
        <p:spPr>
          <a:xfrm>
            <a:off x="2437765" y="2272302"/>
            <a:ext cx="6248400" cy="941796"/>
          </a:xfrm>
          <a:prstGeom prst="rect">
            <a:avLst/>
          </a:prstGeom>
        </p:spPr>
        <p:txBody>
          <a:bodyPr wrap="square">
            <a:spAutoFit/>
          </a:bodyPr>
          <a:lstStyle/>
          <a:p>
            <a:pPr algn="ctr" rtl="1">
              <a:lnSpc>
                <a:spcPct val="115000"/>
              </a:lnSpc>
              <a:spcAft>
                <a:spcPts val="1000"/>
              </a:spcAft>
            </a:pPr>
            <a:r>
              <a:rPr lang="ar-EG" sz="2400" dirty="0">
                <a:ea typeface="Calibri"/>
              </a:rPr>
              <a:t>تعاون مع مجموعتك وناقش ما هي الصحة النفسية وما هي معايير الصحة النفسية؟.</a:t>
            </a:r>
            <a:endParaRPr lang="en-US" sz="1200" dirty="0">
              <a:ea typeface="Calibri"/>
              <a:cs typeface="Arial"/>
            </a:endParaRPr>
          </a:p>
        </p:txBody>
      </p:sp>
      <p:sp>
        <p:nvSpPr>
          <p:cNvPr id="10" name="Text Box 303"/>
          <p:cNvSpPr txBox="1">
            <a:spLocks noChangeArrowheads="1"/>
          </p:cNvSpPr>
          <p:nvPr/>
        </p:nvSpPr>
        <p:spPr bwMode="auto">
          <a:xfrm>
            <a:off x="1295400" y="3302000"/>
            <a:ext cx="6300529" cy="3057524"/>
          </a:xfrm>
          <a:prstGeom prst="rect">
            <a:avLst/>
          </a:prstGeom>
          <a:solidFill>
            <a:sysClr val="window" lastClr="FFFFFF"/>
          </a:solidFill>
          <a:ln w="25400" cap="flat" cmpd="sng" algn="ctr">
            <a:solidFill>
              <a:srgbClr val="4F81BD"/>
            </a:solidFill>
            <a:prstDash val="solid"/>
            <a:headEnd/>
            <a:tailEnd/>
          </a:ln>
          <a:effectLst/>
          <a:extLst/>
        </p:spPr>
        <p:txBody>
          <a:bodyPr rot="0" vert="horz" wrap="square" lIns="91440" tIns="45720" rIns="91440" bIns="45720" anchor="t" anchorCtr="0" upright="1">
            <a:noAutofit/>
          </a:bodyPr>
          <a:lstStyle/>
          <a:p>
            <a:pPr algn="r" rtl="1">
              <a:lnSpc>
                <a:spcPct val="130000"/>
              </a:lnSpc>
              <a:spcAft>
                <a:spcPts val="1000"/>
              </a:spcAft>
            </a:pPr>
            <a:r>
              <a:rPr lang="ar-SA" sz="1600" dirty="0">
                <a:effectLst/>
                <a:latin typeface="Calibri"/>
                <a:ea typeface="Calibri"/>
                <a:cs typeface="Times New Roman"/>
              </a:rPr>
              <a:t>سجل النتائج هنا :</a:t>
            </a:r>
            <a:endParaRPr lang="en-US" sz="1100" dirty="0">
              <a:effectLst/>
              <a:latin typeface="Calibri"/>
              <a:ea typeface="Calibri"/>
              <a:cs typeface="Arial"/>
            </a:endParaRPr>
          </a:p>
          <a:p>
            <a:pPr algn="r" rtl="1">
              <a:lnSpc>
                <a:spcPct val="130000"/>
              </a:lnSpc>
              <a:spcAft>
                <a:spcPts val="1000"/>
              </a:spcAft>
            </a:pPr>
            <a:r>
              <a:rPr lang="ar-EG" sz="1600" dirty="0">
                <a:solidFill>
                  <a:srgbClr val="404040"/>
                </a:solidFill>
                <a:effectLst/>
                <a:latin typeface="Calibri"/>
                <a:ea typeface="Calibri"/>
                <a:cs typeface="Sakkal Majalla"/>
              </a:rPr>
              <a:t>...................................................................................................................................................................................................................................................................................................................................................................................................................................................................................................................................................................................................................................................................................................................................................................................................................................................................................................................................................................................................................................</a:t>
            </a:r>
            <a:r>
              <a:rPr lang="ar-SA" sz="1600" dirty="0">
                <a:solidFill>
                  <a:srgbClr val="404040"/>
                </a:solidFill>
                <a:effectLst/>
                <a:latin typeface="Calibri"/>
                <a:ea typeface="Calibri"/>
                <a:cs typeface="Sakkal Majalla"/>
              </a:rPr>
              <a:t>.......................................................</a:t>
            </a:r>
            <a:r>
              <a:rPr lang="ar-EG" sz="1600" dirty="0" smtClean="0">
                <a:solidFill>
                  <a:srgbClr val="404040"/>
                </a:solidFill>
                <a:effectLst/>
                <a:latin typeface="Calibri"/>
                <a:ea typeface="Calibri"/>
                <a:cs typeface="Sakkal Majalla"/>
              </a:rPr>
              <a:t>..............................................................................................................................................................................................................................................................................................................................................................................................................................</a:t>
            </a:r>
            <a:endParaRPr lang="en-US" sz="1100" dirty="0">
              <a:effectLst/>
              <a:latin typeface="Calibri"/>
              <a:ea typeface="Calibri"/>
              <a:cs typeface="Arial"/>
            </a:endParaRPr>
          </a:p>
          <a:p>
            <a:pPr algn="r" rtl="1">
              <a:lnSpc>
                <a:spcPct val="130000"/>
              </a:lnSpc>
              <a:spcAft>
                <a:spcPts val="1000"/>
              </a:spcAft>
            </a:pPr>
            <a:r>
              <a:rPr lang="ar-SA" sz="1600" dirty="0">
                <a:solidFill>
                  <a:srgbClr val="404040"/>
                </a:solidFill>
                <a:effectLst/>
                <a:latin typeface="Calibri"/>
                <a:ea typeface="Calibri"/>
                <a:cs typeface="Sakkal Majalla"/>
              </a:rPr>
              <a:t> </a:t>
            </a:r>
            <a:endParaRPr lang="en-US" sz="1100" dirty="0">
              <a:effectLst/>
              <a:latin typeface="Calibri"/>
              <a:ea typeface="Calibri"/>
              <a:cs typeface="Arial"/>
            </a:endParaRPr>
          </a:p>
          <a:p>
            <a:pPr algn="r" rtl="1">
              <a:lnSpc>
                <a:spcPct val="130000"/>
              </a:lnSpc>
              <a:spcAft>
                <a:spcPts val="1000"/>
              </a:spcAft>
            </a:pPr>
            <a:r>
              <a:rPr lang="ar-SA" sz="1600" dirty="0">
                <a:solidFill>
                  <a:srgbClr val="404040"/>
                </a:solidFill>
                <a:effectLst/>
                <a:latin typeface="Calibri"/>
                <a:ea typeface="Calibri"/>
                <a:cs typeface="Sakkal Majalla"/>
              </a:rPr>
              <a:t> </a:t>
            </a:r>
            <a:endParaRPr lang="en-US" sz="1100" dirty="0">
              <a:effectLst/>
              <a:latin typeface="Calibri"/>
              <a:ea typeface="Calibri"/>
              <a:cs typeface="Arial"/>
            </a:endParaRPr>
          </a:p>
        </p:txBody>
      </p:sp>
    </p:spTree>
    <p:extLst>
      <p:ext uri="{BB962C8B-B14F-4D97-AF65-F5344CB8AC3E}">
        <p14:creationId xmlns:p14="http://schemas.microsoft.com/office/powerpoint/2010/main" val="3771283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7121" y="0"/>
            <a:ext cx="9151121" cy="6864409"/>
            <a:chOff x="-7121" y="0"/>
            <a:chExt cx="9151121" cy="6864409"/>
          </a:xfrm>
        </p:grpSpPr>
        <p:pic>
          <p:nvPicPr>
            <p:cNvPr id="21512" name="Picture 8" descr="شعار فريق العلامة التجارية ، وغيرها, انفوجرافيك, الأزرق 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user\Desktop\المستشار ساري.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5846" y="304800"/>
              <a:ext cx="1436914" cy="8382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zu7l.com/upfiles/yhg36029.gif"/>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627414" y="2239962"/>
              <a:ext cx="1143000" cy="1740535"/>
            </a:xfrm>
            <a:prstGeom prst="rect">
              <a:avLst/>
            </a:prstGeom>
            <a:noFill/>
            <a:ln>
              <a:noFill/>
            </a:ln>
          </p:spPr>
        </p:pic>
        <p:sp>
          <p:nvSpPr>
            <p:cNvPr id="7" name="Rectangle 6"/>
            <p:cNvSpPr/>
            <p:nvPr/>
          </p:nvSpPr>
          <p:spPr>
            <a:xfrm>
              <a:off x="179614" y="4343400"/>
              <a:ext cx="5181600" cy="1477328"/>
            </a:xfrm>
            <a:prstGeom prst="rect">
              <a:avLst/>
            </a:prstGeom>
          </p:spPr>
          <p:txBody>
            <a:bodyPr wrap="square">
              <a:spAutoFit/>
            </a:bodyPr>
            <a:lstStyle/>
            <a:p>
              <a:r>
                <a:rPr lang="ar-SA" b="1" dirty="0" smtClean="0">
                  <a:solidFill>
                    <a:srgbClr val="0D0D0D"/>
                  </a:solidFill>
                  <a:ea typeface="Times New Roman"/>
                  <a:cs typeface="Arial"/>
                </a:rPr>
                <a:t>................................................................................................................................................................................................................................................................................................................................................................................................</a:t>
              </a:r>
              <a:endParaRPr lang="ar-EG" dirty="0"/>
            </a:p>
          </p:txBody>
        </p:sp>
        <p:sp>
          <p:nvSpPr>
            <p:cNvPr id="8" name="Explosion 1 7"/>
            <p:cNvSpPr>
              <a:spLocks noChangeArrowheads="1"/>
            </p:cNvSpPr>
            <p:nvPr/>
          </p:nvSpPr>
          <p:spPr bwMode="auto">
            <a:xfrm>
              <a:off x="5486400" y="1408709"/>
              <a:ext cx="1407160" cy="994410"/>
            </a:xfrm>
            <a:prstGeom prst="irregularSeal1">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rot="0" vert="horz" wrap="square" lIns="91440" tIns="45720" rIns="91440" bIns="45720" anchor="t" anchorCtr="0" upright="1">
              <a:noAutofit/>
            </a:bodyPr>
            <a:lstStyle/>
            <a:p>
              <a:pPr algn="r" rtl="1">
                <a:lnSpc>
                  <a:spcPct val="115000"/>
                </a:lnSpc>
                <a:spcAft>
                  <a:spcPts val="1000"/>
                </a:spcAft>
              </a:pPr>
              <a:r>
                <a:rPr lang="ar-SA" sz="1100" dirty="0">
                  <a:effectLst/>
                  <a:latin typeface="Calibri"/>
                  <a:ea typeface="Calibri"/>
                  <a:cs typeface="AL-Mateen"/>
                </a:rPr>
                <a:t>نشاط رقم </a:t>
              </a:r>
              <a:r>
                <a:rPr lang="ar-SA" sz="1100" dirty="0" smtClean="0">
                  <a:effectLst/>
                  <a:latin typeface="Calibri"/>
                  <a:ea typeface="Calibri"/>
                  <a:cs typeface="AL-Mateen"/>
                </a:rPr>
                <a:t>(</a:t>
              </a:r>
              <a:r>
                <a:rPr lang="ar-EG" sz="1100" dirty="0" smtClean="0">
                  <a:effectLst/>
                  <a:latin typeface="Calibri"/>
                  <a:ea typeface="Calibri"/>
                  <a:cs typeface="AL-Mateen"/>
                </a:rPr>
                <a:t>4</a:t>
              </a:r>
              <a:r>
                <a:rPr lang="ar-SA" sz="1100" dirty="0" smtClean="0">
                  <a:effectLst/>
                  <a:latin typeface="Calibri"/>
                  <a:ea typeface="Calibri"/>
                  <a:cs typeface="AL-Mateen"/>
                </a:rPr>
                <a:t>) </a:t>
              </a:r>
              <a:endParaRPr lang="en-US" sz="1100" dirty="0">
                <a:effectLst/>
                <a:latin typeface="Calibri"/>
                <a:ea typeface="Calibri"/>
                <a:cs typeface="Arial"/>
              </a:endParaRPr>
            </a:p>
          </p:txBody>
        </p:sp>
        <p:sp>
          <p:nvSpPr>
            <p:cNvPr id="2" name="WordArt 2"/>
            <p:cNvSpPr>
              <a:spLocks noChangeArrowheads="1" noChangeShapeType="1" noTextEdit="1"/>
            </p:cNvSpPr>
            <p:nvPr/>
          </p:nvSpPr>
          <p:spPr bwMode="auto">
            <a:xfrm>
              <a:off x="2183247" y="1905914"/>
              <a:ext cx="2770188" cy="36512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dirty="0" smtClean="0">
                  <a:ln w="9525">
                    <a:solidFill>
                      <a:srgbClr val="C00000"/>
                    </a:solidFill>
                    <a:round/>
                    <a:headEnd/>
                    <a:tailEnd/>
                  </a:ln>
                  <a:solidFill>
                    <a:srgbClr val="943634"/>
                  </a:solidFill>
                  <a:effectLst/>
                  <a:cs typeface="AL-Mohanad Bold"/>
                </a:rPr>
                <a:t>تناول مع المدرب ــ ما هي أهداف العمل الجماعي ؟</a:t>
              </a:r>
              <a:endParaRPr lang="ar-EG" sz="3600" kern="10" spc="0" dirty="0">
                <a:ln w="9525">
                  <a:solidFill>
                    <a:srgbClr val="C00000"/>
                  </a:solidFill>
                  <a:round/>
                  <a:headEnd/>
                  <a:tailEnd/>
                </a:ln>
                <a:solidFill>
                  <a:srgbClr val="943634"/>
                </a:solidFill>
                <a:effectLst/>
                <a:latin typeface="Arial" pitchFamily="34" charset="0"/>
                <a:cs typeface="Arial" pitchFamily="34" charset="0"/>
              </a:endParaRPr>
            </a:p>
          </p:txBody>
        </p:sp>
        <p:pic>
          <p:nvPicPr>
            <p:cNvPr id="9" name="3 Resim" descr="background_geometric_shapes_design_elements_vector_521876.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121" y="6409"/>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WordArt 2"/>
            <p:cNvSpPr>
              <a:spLocks noChangeArrowheads="1" noChangeShapeType="1" noTextEdit="1"/>
            </p:cNvSpPr>
            <p:nvPr/>
          </p:nvSpPr>
          <p:spPr bwMode="auto">
            <a:xfrm>
              <a:off x="5323921" y="1662747"/>
              <a:ext cx="2933537"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الثامنة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grpSp>
      <p:sp>
        <p:nvSpPr>
          <p:cNvPr id="15" name="Text Box 598"/>
          <p:cNvSpPr txBox="1"/>
          <p:nvPr/>
        </p:nvSpPr>
        <p:spPr>
          <a:xfrm>
            <a:off x="3857489" y="2667000"/>
            <a:ext cx="5279390" cy="1143000"/>
          </a:xfrm>
          <a:prstGeom prst="rect">
            <a:avLst/>
          </a:prstGeom>
          <a:noFill/>
          <a:ln>
            <a:noFill/>
          </a:ln>
          <a:effectLst/>
        </p:spPr>
        <p:txBody>
          <a:bodyPr rot="0" spcFirstLastPara="0" vert="horz" wrap="square" lIns="91440" tIns="45720" rIns="91440" bIns="45720" numCol="1" spcCol="0" rtlCol="1" fromWordArt="0" anchor="t" anchorCtr="0" forceAA="0" compatLnSpc="1">
            <a:prstTxWarp prst="textNoShape">
              <a:avLst/>
            </a:prstTxWarp>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1" fontAlgn="base" hangingPunct="0">
              <a:lnSpc>
                <a:spcPct val="150000"/>
              </a:lnSpc>
              <a:spcAft>
                <a:spcPts val="0"/>
              </a:spcAft>
            </a:pPr>
            <a:r>
              <a:rPr lang="ar-SA" sz="5400" b="1" cap="all" dirty="0">
                <a:ln>
                  <a:noFill/>
                </a:ln>
                <a:gradFill>
                  <a:gsLst>
                    <a:gs pos="0">
                      <a:srgbClr val="7293C9"/>
                    </a:gs>
                    <a:gs pos="49000">
                      <a:srgbClr val="4B78BB"/>
                    </a:gs>
                    <a:gs pos="50000">
                      <a:srgbClr val="3268A9"/>
                    </a:gs>
                    <a:gs pos="92000">
                      <a:srgbClr val="2F5C92"/>
                    </a:gs>
                    <a:gs pos="100000">
                      <a:srgbClr val="2E5B90"/>
                    </a:gs>
                  </a:gsLst>
                  <a:lin ang="5400000" scaled="0"/>
                </a:gradFill>
                <a:effectLst>
                  <a:reflection blurRad="12700" stA="50000" endPos="50000" dist="5004" dir="5400000" sy="-100000"/>
                </a:effectLst>
                <a:latin typeface="Calibri"/>
                <a:ea typeface="Times New Roman"/>
                <a:cs typeface="Traditional Arabic"/>
              </a:rPr>
              <a:t>مناهج الصحة النفسية</a:t>
            </a:r>
            <a:endParaRPr lang="en-US" sz="900" dirty="0">
              <a:effectLst/>
              <a:latin typeface="Calibri"/>
              <a:ea typeface="Calibri"/>
              <a:cs typeface="Arial"/>
            </a:endParaRPr>
          </a:p>
        </p:txBody>
      </p:sp>
    </p:spTree>
    <p:extLst>
      <p:ext uri="{BB962C8B-B14F-4D97-AF65-F5344CB8AC3E}">
        <p14:creationId xmlns:p14="http://schemas.microsoft.com/office/powerpoint/2010/main" val="38812090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305800" cy="4708981"/>
          </a:xfrm>
          <a:prstGeom prst="rect">
            <a:avLst/>
          </a:prstGeom>
        </p:spPr>
        <p:txBody>
          <a:bodyPr wrap="square">
            <a:spAutoFit/>
          </a:bodyPr>
          <a:lstStyle/>
          <a:p>
            <a:pPr algn="just" rtl="1" fontAlgn="base" hangingPunct="0">
              <a:lnSpc>
                <a:spcPct val="150000"/>
              </a:lnSpc>
              <a:spcAft>
                <a:spcPts val="0"/>
              </a:spcAft>
            </a:pPr>
            <a:r>
              <a:rPr lang="ar-SA" sz="2000" b="1" dirty="0">
                <a:solidFill>
                  <a:srgbClr val="C00000"/>
                </a:solidFill>
                <a:ea typeface="Times New Roman"/>
                <a:cs typeface="Traditional Arabic"/>
              </a:rPr>
              <a:t>هناك ثلاثة مناهج أساسية في الصحة النفسية:</a:t>
            </a:r>
            <a:endParaRPr lang="en-US" sz="1000" dirty="0">
              <a:ea typeface="Calibri"/>
              <a:cs typeface="Arial"/>
            </a:endParaRPr>
          </a:p>
          <a:p>
            <a:pPr marL="342900" lvl="0" indent="-342900" algn="just" rtl="1" fontAlgn="base" hangingPunct="0">
              <a:lnSpc>
                <a:spcPct val="150000"/>
              </a:lnSpc>
              <a:spcAft>
                <a:spcPts val="0"/>
              </a:spcAft>
              <a:buFont typeface="Symbol"/>
              <a:buChar char=""/>
              <a:tabLst>
                <a:tab pos="504825" algn="l"/>
              </a:tabLst>
            </a:pPr>
            <a:r>
              <a:rPr lang="ar-SA" b="1" dirty="0">
                <a:solidFill>
                  <a:srgbClr val="0070C0"/>
                </a:solidFill>
                <a:ea typeface="Times New Roman"/>
                <a:cs typeface="Traditional Arabic"/>
              </a:rPr>
              <a:t>المنهج الإنمائي </a:t>
            </a:r>
            <a:r>
              <a:rPr lang="nl-NL" b="1" dirty="0">
                <a:solidFill>
                  <a:srgbClr val="0070C0"/>
                </a:solidFill>
                <a:latin typeface="Traditional Arabic"/>
                <a:ea typeface="Times New Roman"/>
                <a:cs typeface="Arial"/>
              </a:rPr>
              <a:t>Development</a:t>
            </a:r>
            <a:r>
              <a:rPr lang="ar-SA" b="1" dirty="0">
                <a:solidFill>
                  <a:srgbClr val="0070C0"/>
                </a:solidFill>
                <a:ea typeface="Times New Roman"/>
                <a:cs typeface="Traditional Arabic"/>
              </a:rPr>
              <a:t>:  </a:t>
            </a:r>
            <a:endParaRPr lang="en-US" sz="1000" dirty="0">
              <a:ea typeface="Calibri"/>
              <a:cs typeface="Arial"/>
            </a:endParaRPr>
          </a:p>
          <a:p>
            <a:pPr algn="just" rtl="1">
              <a:lnSpc>
                <a:spcPct val="150000"/>
              </a:lnSpc>
              <a:spcAft>
                <a:spcPts val="0"/>
              </a:spcAft>
            </a:pPr>
            <a:r>
              <a:rPr lang="ar-SA" b="1" dirty="0">
                <a:solidFill>
                  <a:srgbClr val="0D0D0D"/>
                </a:solidFill>
                <a:ea typeface="Times New Roman"/>
                <a:cs typeface="Traditional Arabic"/>
              </a:rPr>
              <a:t>وهو منهج إنشائي يتضمن زيادة السعادة والكفاية والتوافق لدى الأسوياء والعاديين خلال رحلة نموهم حتى يتحقق الوصول بهم إلى أعلى مستوى ممكن من الصحة النفسية. </a:t>
            </a:r>
            <a:endParaRPr lang="en-US" sz="1000" dirty="0">
              <a:ea typeface="Calibri"/>
              <a:cs typeface="Arial"/>
            </a:endParaRPr>
          </a:p>
          <a:p>
            <a:pPr marL="342900" lvl="0" indent="-342900" algn="just" rtl="1" fontAlgn="base" hangingPunct="0">
              <a:lnSpc>
                <a:spcPct val="150000"/>
              </a:lnSpc>
              <a:spcAft>
                <a:spcPts val="0"/>
              </a:spcAft>
              <a:buFont typeface="Symbol"/>
              <a:buChar char=""/>
              <a:tabLst>
                <a:tab pos="504825" algn="l"/>
              </a:tabLst>
            </a:pPr>
            <a:r>
              <a:rPr lang="ar-SA" b="1" dirty="0">
                <a:solidFill>
                  <a:srgbClr val="0070C0"/>
                </a:solidFill>
                <a:ea typeface="Times New Roman"/>
                <a:cs typeface="Traditional Arabic"/>
              </a:rPr>
              <a:t>المنهج الوقائي </a:t>
            </a:r>
            <a:r>
              <a:rPr lang="nl-NL" b="1" dirty="0">
                <a:solidFill>
                  <a:srgbClr val="0070C0"/>
                </a:solidFill>
                <a:latin typeface="Traditional Arabic"/>
                <a:ea typeface="Times New Roman"/>
                <a:cs typeface="Arial"/>
              </a:rPr>
              <a:t>Preventive</a:t>
            </a:r>
            <a:r>
              <a:rPr lang="ar-SA" b="1" dirty="0">
                <a:solidFill>
                  <a:srgbClr val="0070C0"/>
                </a:solidFill>
                <a:ea typeface="Times New Roman"/>
                <a:cs typeface="Traditional Arabic"/>
              </a:rPr>
              <a:t>: </a:t>
            </a:r>
            <a:endParaRPr lang="en-US" sz="1000" dirty="0">
              <a:ea typeface="Calibri"/>
              <a:cs typeface="Arial"/>
            </a:endParaRPr>
          </a:p>
          <a:p>
            <a:pPr algn="just" rtl="1">
              <a:lnSpc>
                <a:spcPct val="150000"/>
              </a:lnSpc>
              <a:spcAft>
                <a:spcPts val="0"/>
              </a:spcAft>
            </a:pPr>
            <a:r>
              <a:rPr lang="ar-SA" b="1" dirty="0">
                <a:solidFill>
                  <a:srgbClr val="0D0D0D"/>
                </a:solidFill>
                <a:ea typeface="Times New Roman"/>
                <a:cs typeface="Traditional Arabic"/>
              </a:rPr>
              <a:t>ويتضمن الوقاية من الوقوع في المشكلات والاضطرابات والأمراض النفسية.</a:t>
            </a:r>
            <a:endParaRPr lang="en-US" sz="1000" dirty="0">
              <a:ea typeface="Calibri"/>
              <a:cs typeface="Arial"/>
            </a:endParaRPr>
          </a:p>
          <a:p>
            <a:pPr algn="just" rtl="1">
              <a:lnSpc>
                <a:spcPct val="150000"/>
              </a:lnSpc>
              <a:spcAft>
                <a:spcPts val="0"/>
              </a:spcAft>
            </a:pPr>
            <a:r>
              <a:rPr lang="ar-SA" b="1" dirty="0">
                <a:solidFill>
                  <a:srgbClr val="0D0D0D"/>
                </a:solidFill>
                <a:ea typeface="Times New Roman"/>
                <a:cs typeface="Traditional Arabic"/>
              </a:rPr>
              <a:t>ويهتم بالأسوياء والأصحاء قبل اهتمامه بالمرضى ليقيهم من أسباب الأمراض النفسية بتعريفهم بها وإزالتها، ويرعى نموهم النفسي السوي ويهيئ الظروف التي تحقق الصحة النفسية </a:t>
            </a:r>
            <a:r>
              <a:rPr lang="ar-SA" b="1" dirty="0" smtClean="0">
                <a:solidFill>
                  <a:srgbClr val="0D0D0D"/>
                </a:solidFill>
                <a:ea typeface="Times New Roman"/>
                <a:cs typeface="Traditional Arabic"/>
              </a:rPr>
              <a:t>.</a:t>
            </a:r>
            <a:endParaRPr lang="en-US" sz="1000" dirty="0">
              <a:ea typeface="Calibri"/>
              <a:cs typeface="Arial"/>
            </a:endParaRPr>
          </a:p>
          <a:p>
            <a:pPr marL="342900" lvl="0" indent="-342900" algn="just" rtl="1" fontAlgn="base" hangingPunct="0">
              <a:lnSpc>
                <a:spcPct val="150000"/>
              </a:lnSpc>
              <a:spcAft>
                <a:spcPts val="0"/>
              </a:spcAft>
              <a:buFont typeface="Symbol"/>
              <a:buChar char=""/>
              <a:tabLst>
                <a:tab pos="457200" algn="l"/>
              </a:tabLst>
            </a:pPr>
            <a:r>
              <a:rPr lang="ar-SA" b="1" dirty="0">
                <a:solidFill>
                  <a:srgbClr val="0D0D0D"/>
                </a:solidFill>
                <a:ea typeface="Times New Roman"/>
                <a:cs typeface="Traditional Arabic"/>
              </a:rPr>
              <a:t> </a:t>
            </a:r>
            <a:r>
              <a:rPr lang="ar-SA" b="1" dirty="0">
                <a:solidFill>
                  <a:srgbClr val="0070C0"/>
                </a:solidFill>
                <a:ea typeface="Times New Roman"/>
                <a:cs typeface="Traditional Arabic"/>
              </a:rPr>
              <a:t>المنهج العلاجي </a:t>
            </a:r>
            <a:r>
              <a:rPr lang="nl-NL" b="1" dirty="0">
                <a:solidFill>
                  <a:srgbClr val="0070C0"/>
                </a:solidFill>
                <a:latin typeface="Traditional Arabic"/>
                <a:ea typeface="Times New Roman"/>
                <a:cs typeface="Arial"/>
              </a:rPr>
              <a:t>Remedial</a:t>
            </a:r>
            <a:r>
              <a:rPr lang="ar-SA" b="1" dirty="0">
                <a:solidFill>
                  <a:srgbClr val="0070C0"/>
                </a:solidFill>
                <a:ea typeface="Times New Roman"/>
                <a:cs typeface="Traditional Arabic"/>
              </a:rPr>
              <a:t>:</a:t>
            </a:r>
            <a:endParaRPr lang="en-US" sz="1000" dirty="0">
              <a:ea typeface="Calibri"/>
              <a:cs typeface="Arial"/>
            </a:endParaRPr>
          </a:p>
          <a:p>
            <a:pPr algn="just" rtl="1">
              <a:lnSpc>
                <a:spcPct val="150000"/>
              </a:lnSpc>
              <a:spcAft>
                <a:spcPts val="0"/>
              </a:spcAft>
            </a:pPr>
            <a:r>
              <a:rPr lang="ar-SA" b="1" dirty="0">
                <a:solidFill>
                  <a:srgbClr val="0D0D0D"/>
                </a:solidFill>
                <a:ea typeface="Times New Roman"/>
                <a:cs typeface="Traditional Arabic"/>
              </a:rPr>
              <a:t> ويتضمن علاج المشكلات والاضطرابات والأمراض النفسية حتى العودة إلى حالة التوافق والصحة النفسية ويهتم هذا المنهج بنظريات المرض النفسي وأسبابه وتشخيصه وطرق علاجه وتوفير المعالجين والعيادات والمستشفيات النفسية</a:t>
            </a:r>
            <a:r>
              <a:rPr lang="ar-SA" b="1" dirty="0" smtClean="0">
                <a:solidFill>
                  <a:srgbClr val="0D0D0D"/>
                </a:solidFill>
                <a:ea typeface="Times New Roman"/>
                <a:cs typeface="Traditional Arabic"/>
              </a:rPr>
              <a:t>.</a:t>
            </a:r>
            <a:r>
              <a:rPr lang="ar-SA" b="1" dirty="0">
                <a:solidFill>
                  <a:srgbClr val="0D0D0D"/>
                </a:solidFill>
                <a:ea typeface="Times New Roman"/>
                <a:cs typeface="Traditional Arabic"/>
              </a:rPr>
              <a:t> </a:t>
            </a:r>
            <a:endParaRPr lang="en-US" sz="1000" dirty="0">
              <a:ea typeface="Calibri"/>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4937581"/>
            <a:ext cx="2705100" cy="1685925"/>
          </a:xfrm>
          <a:prstGeom prst="rect">
            <a:avLst/>
          </a:prstGeom>
        </p:spPr>
      </p:pic>
    </p:spTree>
    <p:extLst>
      <p:ext uri="{BB962C8B-B14F-4D97-AF65-F5344CB8AC3E}">
        <p14:creationId xmlns:p14="http://schemas.microsoft.com/office/powerpoint/2010/main" val="37712835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8746" y="439947"/>
            <a:ext cx="1314784" cy="523220"/>
          </a:xfrm>
          <a:prstGeom prst="rect">
            <a:avLst/>
          </a:prstGeom>
        </p:spPr>
        <p:txBody>
          <a:bodyPr wrap="none">
            <a:spAutoFit/>
          </a:bodyPr>
          <a:lstStyle/>
          <a:p>
            <a:r>
              <a:rPr lang="ar-EG" sz="2800" b="1" dirty="0">
                <a:latin typeface="Segoe UI Symbol"/>
                <a:ea typeface="Calibri"/>
                <a:cs typeface="PT Bold Dusky"/>
              </a:rPr>
              <a:t>نشا</a:t>
            </a:r>
            <a:r>
              <a:rPr lang="ar-SA" sz="2800" b="1" dirty="0">
                <a:latin typeface="Segoe UI Symbol"/>
                <a:ea typeface="Calibri"/>
                <a:cs typeface="PT Bold Dusky"/>
              </a:rPr>
              <a:t>ط</a:t>
            </a:r>
            <a:r>
              <a:rPr lang="ar-EG" sz="2800" b="1" dirty="0">
                <a:latin typeface="Segoe UI Symbol"/>
                <a:ea typeface="Calibri"/>
                <a:cs typeface="PT Bold Dusky"/>
              </a:rPr>
              <a:t> (5)</a:t>
            </a:r>
            <a:endParaRPr lang="ar-EG" dirty="0"/>
          </a:p>
        </p:txBody>
      </p:sp>
      <p:grpSp>
        <p:nvGrpSpPr>
          <p:cNvPr id="3" name="مجموعة 135689"/>
          <p:cNvGrpSpPr/>
          <p:nvPr/>
        </p:nvGrpSpPr>
        <p:grpSpPr>
          <a:xfrm>
            <a:off x="3707798" y="1066800"/>
            <a:ext cx="1376679" cy="434975"/>
            <a:chOff x="0" y="0"/>
            <a:chExt cx="1376855" cy="435391"/>
          </a:xfrm>
        </p:grpSpPr>
        <p:pic>
          <p:nvPicPr>
            <p:cNvPr id="4" name="صورة 13569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931" y="0"/>
              <a:ext cx="430924" cy="430924"/>
            </a:xfrm>
            <a:prstGeom prst="rect">
              <a:avLst/>
            </a:prstGeom>
          </p:spPr>
        </p:pic>
        <p:sp>
          <p:nvSpPr>
            <p:cNvPr id="5" name="مربع نص 135691"/>
            <p:cNvSpPr txBox="1">
              <a:spLocks/>
            </p:cNvSpPr>
            <p:nvPr/>
          </p:nvSpPr>
          <p:spPr>
            <a:xfrm>
              <a:off x="0" y="31531"/>
              <a:ext cx="826770" cy="40386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rtl="1">
                <a:lnSpc>
                  <a:spcPct val="115000"/>
                </a:lnSpc>
                <a:spcAft>
                  <a:spcPts val="1000"/>
                </a:spcAft>
              </a:pPr>
              <a:r>
                <a:rPr lang="ar-SA" sz="1400" b="1">
                  <a:effectLst/>
                  <a:latin typeface="Calibri"/>
                  <a:ea typeface="Calibri"/>
                  <a:cs typeface="Arial"/>
                </a:rPr>
                <a:t>15 دقيقة</a:t>
              </a:r>
              <a:endParaRPr lang="en-US" sz="1100">
                <a:effectLst/>
                <a:latin typeface="Calibri"/>
                <a:ea typeface="Calibri"/>
                <a:cs typeface="Arial"/>
              </a:endParaRPr>
            </a:p>
          </p:txBody>
        </p:sp>
      </p:grpSp>
      <p:graphicFrame>
        <p:nvGraphicFramePr>
          <p:cNvPr id="6" name="Diagram 5"/>
          <p:cNvGraphicFramePr/>
          <p:nvPr>
            <p:extLst>
              <p:ext uri="{D42A27DB-BD31-4B8C-83A1-F6EECF244321}">
                <p14:modId xmlns:p14="http://schemas.microsoft.com/office/powerpoint/2010/main" val="1352343886"/>
              </p:ext>
            </p:extLst>
          </p:nvPr>
        </p:nvGraphicFramePr>
        <p:xfrm>
          <a:off x="6324600" y="1501775"/>
          <a:ext cx="2228850" cy="90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3346780999"/>
              </p:ext>
            </p:extLst>
          </p:nvPr>
        </p:nvGraphicFramePr>
        <p:xfrm>
          <a:off x="1066800" y="1484372"/>
          <a:ext cx="2228850" cy="1143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Rectangle 7"/>
          <p:cNvSpPr/>
          <p:nvPr/>
        </p:nvSpPr>
        <p:spPr>
          <a:xfrm>
            <a:off x="1219200" y="1752600"/>
            <a:ext cx="6629400" cy="1741502"/>
          </a:xfrm>
          <a:prstGeom prst="rect">
            <a:avLst/>
          </a:prstGeom>
        </p:spPr>
        <p:txBody>
          <a:bodyPr wrap="square">
            <a:spAutoFit/>
          </a:bodyPr>
          <a:lstStyle/>
          <a:p>
            <a:pPr algn="r" rtl="1">
              <a:lnSpc>
                <a:spcPct val="115000"/>
              </a:lnSpc>
              <a:spcAft>
                <a:spcPts val="1000"/>
              </a:spcAft>
            </a:pPr>
            <a:r>
              <a:rPr lang="ar-EG" sz="1200" dirty="0">
                <a:ea typeface="Calibri"/>
              </a:rPr>
              <a:t> </a:t>
            </a:r>
            <a:endParaRPr lang="en-US" sz="1000" dirty="0">
              <a:ea typeface="Calibri"/>
              <a:cs typeface="Arial"/>
            </a:endParaRPr>
          </a:p>
          <a:p>
            <a:pPr algn="ctr" rtl="1">
              <a:lnSpc>
                <a:spcPct val="115000"/>
              </a:lnSpc>
              <a:spcAft>
                <a:spcPts val="1000"/>
              </a:spcAft>
            </a:pPr>
            <a:r>
              <a:rPr lang="ar-EG" b="1" dirty="0">
                <a:ea typeface="Calibri"/>
              </a:rPr>
              <a:t>شارك / ناقش</a:t>
            </a:r>
            <a:endParaRPr lang="en-US" sz="1200" dirty="0">
              <a:ea typeface="Calibri"/>
              <a:cs typeface="Arial"/>
            </a:endParaRPr>
          </a:p>
          <a:p>
            <a:pPr algn="ctr" rtl="1"/>
            <a:r>
              <a:rPr lang="ar-EG" sz="2800" dirty="0">
                <a:ea typeface="Calibri"/>
              </a:rPr>
              <a:t>عزيزي المتدرب ناقش زملائك للإجابة على الاسئلة التالية:</a:t>
            </a:r>
            <a:endParaRPr lang="ar-EG" sz="2800" dirty="0"/>
          </a:p>
        </p:txBody>
      </p:sp>
      <p:sp>
        <p:nvSpPr>
          <p:cNvPr id="9" name="Text Box 303"/>
          <p:cNvSpPr txBox="1">
            <a:spLocks noChangeArrowheads="1"/>
          </p:cNvSpPr>
          <p:nvPr/>
        </p:nvSpPr>
        <p:spPr bwMode="auto">
          <a:xfrm>
            <a:off x="839163" y="3657600"/>
            <a:ext cx="7628890" cy="2590800"/>
          </a:xfrm>
          <a:prstGeom prst="rect">
            <a:avLst/>
          </a:prstGeom>
          <a:solidFill>
            <a:sysClr val="window" lastClr="FFFFFF"/>
          </a:solidFill>
          <a:ln w="25400" cap="flat" cmpd="sng" algn="ctr">
            <a:solidFill>
              <a:srgbClr val="4F81BD"/>
            </a:solidFill>
            <a:prstDash val="solid"/>
            <a:headEnd/>
            <a:tailEnd/>
          </a:ln>
          <a:effectLst/>
          <a:extLst/>
        </p:spPr>
        <p:txBody>
          <a:bodyPr rot="0" vert="horz" wrap="square" lIns="91440" tIns="45720" rIns="91440" bIns="45720" anchor="t" anchorCtr="0" upright="1">
            <a:noAutofit/>
          </a:bodyPr>
          <a:lstStyle/>
          <a:p>
            <a:pPr algn="r" rtl="1">
              <a:lnSpc>
                <a:spcPct val="130000"/>
              </a:lnSpc>
              <a:spcAft>
                <a:spcPts val="1000"/>
              </a:spcAft>
            </a:pPr>
            <a:r>
              <a:rPr lang="ar-SA" sz="2200" dirty="0">
                <a:effectLst/>
                <a:latin typeface="Calibri"/>
                <a:ea typeface="Calibri"/>
                <a:cs typeface="Times New Roman"/>
              </a:rPr>
              <a:t>ماذا يعني مناهج الصحة النفسية ؟ :</a:t>
            </a:r>
            <a:endParaRPr lang="en-US" sz="1100" dirty="0">
              <a:effectLst/>
              <a:latin typeface="Calibri"/>
              <a:ea typeface="Calibri"/>
              <a:cs typeface="Arial"/>
            </a:endParaRPr>
          </a:p>
          <a:p>
            <a:pPr algn="r" rtl="1">
              <a:lnSpc>
                <a:spcPct val="115000"/>
              </a:lnSpc>
              <a:spcAft>
                <a:spcPts val="1000"/>
              </a:spcAft>
            </a:pPr>
            <a:r>
              <a:rPr lang="ar-EG" sz="1600" dirty="0">
                <a:solidFill>
                  <a:srgbClr val="404040"/>
                </a:solidFill>
                <a:effectLst/>
                <a:latin typeface="Calibri"/>
                <a:ea typeface="Calibri"/>
                <a:cs typeface="Sakkal Majalla"/>
              </a:rPr>
              <a:t>............................................................................................................................................................................................................................................................................................................................................................................................................................................................................................................................................................................................................................................................................................................................ </a:t>
            </a:r>
            <a:r>
              <a:rPr lang="ar-EG" sz="1600" dirty="0" smtClean="0">
                <a:solidFill>
                  <a:srgbClr val="404040"/>
                </a:solidFill>
                <a:effectLst/>
                <a:latin typeface="Calibri"/>
                <a:ea typeface="Calibri"/>
                <a:cs typeface="Sakkal Majalla"/>
              </a:rPr>
              <a:t>............................................................................................................................................................................................</a:t>
            </a:r>
            <a:endParaRPr lang="en-US" sz="1100" dirty="0">
              <a:effectLst/>
              <a:latin typeface="Calibri"/>
              <a:ea typeface="Calibri"/>
              <a:cs typeface="Arial"/>
            </a:endParaRPr>
          </a:p>
          <a:p>
            <a:pPr algn="r" rtl="1">
              <a:lnSpc>
                <a:spcPct val="115000"/>
              </a:lnSpc>
              <a:spcAft>
                <a:spcPts val="1000"/>
              </a:spcAft>
            </a:pPr>
            <a:r>
              <a:rPr lang="ar-EG" sz="1600" dirty="0" smtClean="0">
                <a:solidFill>
                  <a:srgbClr val="404040"/>
                </a:solidFill>
                <a:effectLst/>
                <a:latin typeface="Calibri"/>
                <a:ea typeface="Calibri"/>
                <a:cs typeface="Sakkal Majalla"/>
              </a:rPr>
              <a:t>...............................................................................................................................................................................................................................................................................................................................................................</a:t>
            </a:r>
            <a:r>
              <a:rPr lang="ar-EG" sz="1100" dirty="0" smtClean="0">
                <a:effectLst/>
                <a:latin typeface="Calibri"/>
                <a:ea typeface="Calibri"/>
                <a:cs typeface="Arial"/>
              </a:rPr>
              <a:t> </a:t>
            </a:r>
            <a:r>
              <a:rPr lang="ar-EG" sz="1600" dirty="0" smtClean="0">
                <a:solidFill>
                  <a:srgbClr val="404040"/>
                </a:solidFill>
                <a:latin typeface="Calibri"/>
                <a:ea typeface="Calibri"/>
                <a:cs typeface="Sakkal Majalla"/>
              </a:rPr>
              <a:t>.............................................................................................</a:t>
            </a:r>
            <a:r>
              <a:rPr lang="ar-SA" sz="1600" dirty="0">
                <a:solidFill>
                  <a:srgbClr val="404040"/>
                </a:solidFill>
                <a:effectLst/>
                <a:latin typeface="Calibri"/>
                <a:ea typeface="Calibri"/>
                <a:cs typeface="Sakkal Majalla"/>
              </a:rPr>
              <a:t> </a:t>
            </a:r>
            <a:endParaRPr lang="en-US" sz="1100" dirty="0">
              <a:effectLst/>
              <a:latin typeface="Calibri"/>
              <a:ea typeface="Calibri"/>
              <a:cs typeface="Arial"/>
            </a:endParaRPr>
          </a:p>
        </p:txBody>
      </p:sp>
    </p:spTree>
    <p:extLst>
      <p:ext uri="{BB962C8B-B14F-4D97-AF65-F5344CB8AC3E}">
        <p14:creationId xmlns:p14="http://schemas.microsoft.com/office/powerpoint/2010/main" val="37712835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84668" y="1481959"/>
            <a:ext cx="2739732" cy="4122297"/>
            <a:chOff x="-886579" y="-184725"/>
            <a:chExt cx="5369013" cy="5072256"/>
          </a:xfrm>
        </p:grpSpPr>
        <p:sp>
          <p:nvSpPr>
            <p:cNvPr id="3" name="Freeform 2"/>
            <p:cNvSpPr>
              <a:spLocks/>
            </p:cNvSpPr>
            <p:nvPr/>
          </p:nvSpPr>
          <p:spPr bwMode="auto">
            <a:xfrm>
              <a:off x="2186225" y="-184725"/>
              <a:ext cx="921911" cy="1967320"/>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4" name="Freeform 3"/>
            <p:cNvSpPr>
              <a:spLocks/>
            </p:cNvSpPr>
            <p:nvPr/>
          </p:nvSpPr>
          <p:spPr bwMode="auto">
            <a:xfrm rot="213971">
              <a:off x="-876541" y="1314487"/>
              <a:ext cx="3042550" cy="702425"/>
            </a:xfrm>
            <a:custGeom>
              <a:avLst/>
              <a:gdLst>
                <a:gd name="T0" fmla="*/ 188 w 672"/>
                <a:gd name="T1" fmla="*/ 0 h 327"/>
                <a:gd name="T2" fmla="*/ 226 w 672"/>
                <a:gd name="T3" fmla="*/ 1 h 327"/>
                <a:gd name="T4" fmla="*/ 267 w 672"/>
                <a:gd name="T5" fmla="*/ 7 h 327"/>
                <a:gd name="T6" fmla="*/ 309 w 672"/>
                <a:gd name="T7" fmla="*/ 17 h 327"/>
                <a:gd name="T8" fmla="*/ 352 w 672"/>
                <a:gd name="T9" fmla="*/ 29 h 327"/>
                <a:gd name="T10" fmla="*/ 397 w 672"/>
                <a:gd name="T11" fmla="*/ 47 h 327"/>
                <a:gd name="T12" fmla="*/ 444 w 672"/>
                <a:gd name="T13" fmla="*/ 71 h 327"/>
                <a:gd name="T14" fmla="*/ 490 w 672"/>
                <a:gd name="T15" fmla="*/ 102 h 327"/>
                <a:gd name="T16" fmla="*/ 536 w 672"/>
                <a:gd name="T17" fmla="*/ 139 h 327"/>
                <a:gd name="T18" fmla="*/ 582 w 672"/>
                <a:gd name="T19" fmla="*/ 182 h 327"/>
                <a:gd name="T20" fmla="*/ 627 w 672"/>
                <a:gd name="T21" fmla="*/ 234 h 327"/>
                <a:gd name="T22" fmla="*/ 672 w 672"/>
                <a:gd name="T23" fmla="*/ 293 h 327"/>
                <a:gd name="T24" fmla="*/ 670 w 672"/>
                <a:gd name="T25" fmla="*/ 295 h 327"/>
                <a:gd name="T26" fmla="*/ 663 w 672"/>
                <a:gd name="T27" fmla="*/ 297 h 327"/>
                <a:gd name="T28" fmla="*/ 648 w 672"/>
                <a:gd name="T29" fmla="*/ 302 h 327"/>
                <a:gd name="T30" fmla="*/ 632 w 672"/>
                <a:gd name="T31" fmla="*/ 306 h 327"/>
                <a:gd name="T32" fmla="*/ 611 w 672"/>
                <a:gd name="T33" fmla="*/ 311 h 327"/>
                <a:gd name="T34" fmla="*/ 585 w 672"/>
                <a:gd name="T35" fmla="*/ 316 h 327"/>
                <a:gd name="T36" fmla="*/ 556 w 672"/>
                <a:gd name="T37" fmla="*/ 320 h 327"/>
                <a:gd name="T38" fmla="*/ 525 w 672"/>
                <a:gd name="T39" fmla="*/ 324 h 327"/>
                <a:gd name="T40" fmla="*/ 491 w 672"/>
                <a:gd name="T41" fmla="*/ 325 h 327"/>
                <a:gd name="T42" fmla="*/ 455 w 672"/>
                <a:gd name="T43" fmla="*/ 327 h 327"/>
                <a:gd name="T44" fmla="*/ 417 w 672"/>
                <a:gd name="T45" fmla="*/ 324 h 327"/>
                <a:gd name="T46" fmla="*/ 378 w 672"/>
                <a:gd name="T47" fmla="*/ 320 h 327"/>
                <a:gd name="T48" fmla="*/ 338 w 672"/>
                <a:gd name="T49" fmla="*/ 311 h 327"/>
                <a:gd name="T50" fmla="*/ 298 w 672"/>
                <a:gd name="T51" fmla="*/ 300 h 327"/>
                <a:gd name="T52" fmla="*/ 257 w 672"/>
                <a:gd name="T53" fmla="*/ 286 h 327"/>
                <a:gd name="T54" fmla="*/ 216 w 672"/>
                <a:gd name="T55" fmla="*/ 266 h 327"/>
                <a:gd name="T56" fmla="*/ 177 w 672"/>
                <a:gd name="T57" fmla="*/ 241 h 327"/>
                <a:gd name="T58" fmla="*/ 138 w 672"/>
                <a:gd name="T59" fmla="*/ 212 h 327"/>
                <a:gd name="T60" fmla="*/ 100 w 672"/>
                <a:gd name="T61" fmla="*/ 177 h 327"/>
                <a:gd name="T62" fmla="*/ 65 w 672"/>
                <a:gd name="T63" fmla="*/ 134 h 327"/>
                <a:gd name="T64" fmla="*/ 31 w 672"/>
                <a:gd name="T65" fmla="*/ 85 h 327"/>
                <a:gd name="T66" fmla="*/ 0 w 672"/>
                <a:gd name="T67" fmla="*/ 31 h 327"/>
                <a:gd name="T68" fmla="*/ 3 w 672"/>
                <a:gd name="T69" fmla="*/ 29 h 327"/>
                <a:gd name="T70" fmla="*/ 11 w 672"/>
                <a:gd name="T71" fmla="*/ 26 h 327"/>
                <a:gd name="T72" fmla="*/ 24 w 672"/>
                <a:gd name="T73" fmla="*/ 22 h 327"/>
                <a:gd name="T74" fmla="*/ 42 w 672"/>
                <a:gd name="T75" fmla="*/ 17 h 327"/>
                <a:gd name="T76" fmla="*/ 63 w 672"/>
                <a:gd name="T77" fmla="*/ 11 h 327"/>
                <a:gd name="T78" fmla="*/ 90 w 672"/>
                <a:gd name="T79" fmla="*/ 7 h 327"/>
                <a:gd name="T80" fmla="*/ 119 w 672"/>
                <a:gd name="T81" fmla="*/ 2 h 327"/>
                <a:gd name="T82" fmla="*/ 152 w 672"/>
                <a:gd name="T83" fmla="*/ 0 h 327"/>
                <a:gd name="T84" fmla="*/ 188 w 672"/>
                <a:gd name="T85"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2" h="327">
                  <a:moveTo>
                    <a:pt x="188" y="0"/>
                  </a:moveTo>
                  <a:lnTo>
                    <a:pt x="226" y="1"/>
                  </a:lnTo>
                  <a:lnTo>
                    <a:pt x="267" y="7"/>
                  </a:lnTo>
                  <a:lnTo>
                    <a:pt x="309" y="17"/>
                  </a:lnTo>
                  <a:lnTo>
                    <a:pt x="352" y="29"/>
                  </a:lnTo>
                  <a:lnTo>
                    <a:pt x="397" y="47"/>
                  </a:lnTo>
                  <a:lnTo>
                    <a:pt x="444" y="71"/>
                  </a:lnTo>
                  <a:lnTo>
                    <a:pt x="490" y="102"/>
                  </a:lnTo>
                  <a:lnTo>
                    <a:pt x="536" y="139"/>
                  </a:lnTo>
                  <a:lnTo>
                    <a:pt x="582" y="182"/>
                  </a:lnTo>
                  <a:lnTo>
                    <a:pt x="627" y="234"/>
                  </a:lnTo>
                  <a:lnTo>
                    <a:pt x="672" y="293"/>
                  </a:lnTo>
                  <a:lnTo>
                    <a:pt x="670" y="295"/>
                  </a:lnTo>
                  <a:lnTo>
                    <a:pt x="663" y="297"/>
                  </a:lnTo>
                  <a:lnTo>
                    <a:pt x="648" y="302"/>
                  </a:lnTo>
                  <a:lnTo>
                    <a:pt x="632" y="306"/>
                  </a:lnTo>
                  <a:lnTo>
                    <a:pt x="611" y="311"/>
                  </a:lnTo>
                  <a:lnTo>
                    <a:pt x="585" y="316"/>
                  </a:lnTo>
                  <a:lnTo>
                    <a:pt x="556" y="320"/>
                  </a:lnTo>
                  <a:lnTo>
                    <a:pt x="525" y="324"/>
                  </a:lnTo>
                  <a:lnTo>
                    <a:pt x="491" y="325"/>
                  </a:lnTo>
                  <a:lnTo>
                    <a:pt x="455" y="327"/>
                  </a:lnTo>
                  <a:lnTo>
                    <a:pt x="417" y="324"/>
                  </a:lnTo>
                  <a:lnTo>
                    <a:pt x="378" y="320"/>
                  </a:lnTo>
                  <a:lnTo>
                    <a:pt x="338" y="311"/>
                  </a:lnTo>
                  <a:lnTo>
                    <a:pt x="298" y="300"/>
                  </a:lnTo>
                  <a:lnTo>
                    <a:pt x="257" y="286"/>
                  </a:lnTo>
                  <a:lnTo>
                    <a:pt x="216" y="266"/>
                  </a:lnTo>
                  <a:lnTo>
                    <a:pt x="177" y="241"/>
                  </a:lnTo>
                  <a:lnTo>
                    <a:pt x="138" y="212"/>
                  </a:lnTo>
                  <a:lnTo>
                    <a:pt x="100" y="177"/>
                  </a:lnTo>
                  <a:lnTo>
                    <a:pt x="65" y="134"/>
                  </a:lnTo>
                  <a:lnTo>
                    <a:pt x="31" y="85"/>
                  </a:lnTo>
                  <a:lnTo>
                    <a:pt x="0" y="31"/>
                  </a:lnTo>
                  <a:lnTo>
                    <a:pt x="3" y="29"/>
                  </a:lnTo>
                  <a:lnTo>
                    <a:pt x="11" y="26"/>
                  </a:lnTo>
                  <a:lnTo>
                    <a:pt x="24" y="22"/>
                  </a:lnTo>
                  <a:lnTo>
                    <a:pt x="42" y="17"/>
                  </a:lnTo>
                  <a:lnTo>
                    <a:pt x="63" y="11"/>
                  </a:lnTo>
                  <a:lnTo>
                    <a:pt x="90" y="7"/>
                  </a:lnTo>
                  <a:lnTo>
                    <a:pt x="119" y="2"/>
                  </a:lnTo>
                  <a:lnTo>
                    <a:pt x="152" y="0"/>
                  </a:lnTo>
                  <a:lnTo>
                    <a:pt x="188" y="0"/>
                  </a:lnTo>
                  <a:close/>
                </a:path>
              </a:pathLst>
            </a:custGeom>
            <a:solidFill>
              <a:sysClr val="window" lastClr="FFFFFF"/>
            </a:solidFill>
            <a:ln w="12700" cap="flat" cmpd="sng" algn="ctr">
              <a:solidFill>
                <a:srgbClr val="4472C4"/>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5" name="Freeform 4"/>
            <p:cNvSpPr>
              <a:spLocks/>
            </p:cNvSpPr>
            <p:nvPr/>
          </p:nvSpPr>
          <p:spPr bwMode="auto">
            <a:xfrm rot="21183438">
              <a:off x="1164872" y="38735"/>
              <a:ext cx="1162096" cy="1987996"/>
            </a:xfrm>
            <a:custGeom>
              <a:avLst/>
              <a:gdLst>
                <a:gd name="T0" fmla="*/ 20 w 816"/>
                <a:gd name="T1" fmla="*/ 0 h 1241"/>
                <a:gd name="T2" fmla="*/ 40 w 816"/>
                <a:gd name="T3" fmla="*/ 5 h 1241"/>
                <a:gd name="T4" fmla="*/ 75 w 816"/>
                <a:gd name="T5" fmla="*/ 17 h 1241"/>
                <a:gd name="T6" fmla="*/ 125 w 816"/>
                <a:gd name="T7" fmla="*/ 35 h 1241"/>
                <a:gd name="T8" fmla="*/ 186 w 816"/>
                <a:gd name="T9" fmla="*/ 61 h 1241"/>
                <a:gd name="T10" fmla="*/ 254 w 816"/>
                <a:gd name="T11" fmla="*/ 99 h 1241"/>
                <a:gd name="T12" fmla="*/ 329 w 816"/>
                <a:gd name="T13" fmla="*/ 147 h 1241"/>
                <a:gd name="T14" fmla="*/ 407 w 816"/>
                <a:gd name="T15" fmla="*/ 206 h 1241"/>
                <a:gd name="T16" fmla="*/ 485 w 816"/>
                <a:gd name="T17" fmla="*/ 278 h 1241"/>
                <a:gd name="T18" fmla="*/ 560 w 816"/>
                <a:gd name="T19" fmla="*/ 365 h 1241"/>
                <a:gd name="T20" fmla="*/ 632 w 816"/>
                <a:gd name="T21" fmla="*/ 466 h 1241"/>
                <a:gd name="T22" fmla="*/ 695 w 816"/>
                <a:gd name="T23" fmla="*/ 584 h 1241"/>
                <a:gd name="T24" fmla="*/ 747 w 816"/>
                <a:gd name="T25" fmla="*/ 720 h 1241"/>
                <a:gd name="T26" fmla="*/ 786 w 816"/>
                <a:gd name="T27" fmla="*/ 873 h 1241"/>
                <a:gd name="T28" fmla="*/ 810 w 816"/>
                <a:gd name="T29" fmla="*/ 1047 h 1241"/>
                <a:gd name="T30" fmla="*/ 816 w 816"/>
                <a:gd name="T31" fmla="*/ 1241 h 1241"/>
                <a:gd name="T32" fmla="*/ 805 w 816"/>
                <a:gd name="T33" fmla="*/ 1238 h 1241"/>
                <a:gd name="T34" fmla="*/ 775 w 816"/>
                <a:gd name="T35" fmla="*/ 1229 h 1241"/>
                <a:gd name="T36" fmla="*/ 727 w 816"/>
                <a:gd name="T37" fmla="*/ 1210 h 1241"/>
                <a:gd name="T38" fmla="*/ 669 w 816"/>
                <a:gd name="T39" fmla="*/ 1185 h 1241"/>
                <a:gd name="T40" fmla="*/ 598 w 816"/>
                <a:gd name="T41" fmla="*/ 1150 h 1241"/>
                <a:gd name="T42" fmla="*/ 521 w 816"/>
                <a:gd name="T43" fmla="*/ 1105 h 1241"/>
                <a:gd name="T44" fmla="*/ 438 w 816"/>
                <a:gd name="T45" fmla="*/ 1052 h 1241"/>
                <a:gd name="T46" fmla="*/ 356 w 816"/>
                <a:gd name="T47" fmla="*/ 986 h 1241"/>
                <a:gd name="T48" fmla="*/ 276 w 816"/>
                <a:gd name="T49" fmla="*/ 910 h 1241"/>
                <a:gd name="T50" fmla="*/ 200 w 816"/>
                <a:gd name="T51" fmla="*/ 821 h 1241"/>
                <a:gd name="T52" fmla="*/ 131 w 816"/>
                <a:gd name="T53" fmla="*/ 719 h 1241"/>
                <a:gd name="T54" fmla="*/ 75 w 816"/>
                <a:gd name="T55" fmla="*/ 605 h 1241"/>
                <a:gd name="T56" fmla="*/ 31 w 816"/>
                <a:gd name="T57" fmla="*/ 476 h 1241"/>
                <a:gd name="T58" fmla="*/ 6 w 816"/>
                <a:gd name="T59" fmla="*/ 333 h 1241"/>
                <a:gd name="T60" fmla="*/ 0 w 816"/>
                <a:gd name="T61" fmla="*/ 174 h 1241"/>
                <a:gd name="T62" fmla="*/ 19 w 816"/>
                <a:gd name="T63"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6" h="1241">
                  <a:moveTo>
                    <a:pt x="19" y="0"/>
                  </a:moveTo>
                  <a:lnTo>
                    <a:pt x="20" y="0"/>
                  </a:lnTo>
                  <a:lnTo>
                    <a:pt x="28" y="1"/>
                  </a:lnTo>
                  <a:lnTo>
                    <a:pt x="40" y="5"/>
                  </a:lnTo>
                  <a:lnTo>
                    <a:pt x="55" y="9"/>
                  </a:lnTo>
                  <a:lnTo>
                    <a:pt x="75" y="17"/>
                  </a:lnTo>
                  <a:lnTo>
                    <a:pt x="99" y="25"/>
                  </a:lnTo>
                  <a:lnTo>
                    <a:pt x="125" y="35"/>
                  </a:lnTo>
                  <a:lnTo>
                    <a:pt x="153" y="47"/>
                  </a:lnTo>
                  <a:lnTo>
                    <a:pt x="186" y="61"/>
                  </a:lnTo>
                  <a:lnTo>
                    <a:pt x="219" y="80"/>
                  </a:lnTo>
                  <a:lnTo>
                    <a:pt x="254" y="99"/>
                  </a:lnTo>
                  <a:lnTo>
                    <a:pt x="291" y="122"/>
                  </a:lnTo>
                  <a:lnTo>
                    <a:pt x="329" y="147"/>
                  </a:lnTo>
                  <a:lnTo>
                    <a:pt x="368" y="175"/>
                  </a:lnTo>
                  <a:lnTo>
                    <a:pt x="407" y="206"/>
                  </a:lnTo>
                  <a:lnTo>
                    <a:pt x="447" y="240"/>
                  </a:lnTo>
                  <a:lnTo>
                    <a:pt x="485" y="278"/>
                  </a:lnTo>
                  <a:lnTo>
                    <a:pt x="524" y="320"/>
                  </a:lnTo>
                  <a:lnTo>
                    <a:pt x="560" y="365"/>
                  </a:lnTo>
                  <a:lnTo>
                    <a:pt x="597" y="414"/>
                  </a:lnTo>
                  <a:lnTo>
                    <a:pt x="632" y="466"/>
                  </a:lnTo>
                  <a:lnTo>
                    <a:pt x="664" y="524"/>
                  </a:lnTo>
                  <a:lnTo>
                    <a:pt x="695" y="584"/>
                  </a:lnTo>
                  <a:lnTo>
                    <a:pt x="722" y="650"/>
                  </a:lnTo>
                  <a:lnTo>
                    <a:pt x="747" y="720"/>
                  </a:lnTo>
                  <a:lnTo>
                    <a:pt x="768" y="795"/>
                  </a:lnTo>
                  <a:lnTo>
                    <a:pt x="786" y="873"/>
                  </a:lnTo>
                  <a:lnTo>
                    <a:pt x="800" y="957"/>
                  </a:lnTo>
                  <a:lnTo>
                    <a:pt x="810" y="1047"/>
                  </a:lnTo>
                  <a:lnTo>
                    <a:pt x="816" y="1141"/>
                  </a:lnTo>
                  <a:lnTo>
                    <a:pt x="816" y="1241"/>
                  </a:lnTo>
                  <a:lnTo>
                    <a:pt x="813" y="1241"/>
                  </a:lnTo>
                  <a:lnTo>
                    <a:pt x="805" y="1238"/>
                  </a:lnTo>
                  <a:lnTo>
                    <a:pt x="792" y="1234"/>
                  </a:lnTo>
                  <a:lnTo>
                    <a:pt x="775" y="1229"/>
                  </a:lnTo>
                  <a:lnTo>
                    <a:pt x="753" y="1220"/>
                  </a:lnTo>
                  <a:lnTo>
                    <a:pt x="727" y="1210"/>
                  </a:lnTo>
                  <a:lnTo>
                    <a:pt x="699" y="1199"/>
                  </a:lnTo>
                  <a:lnTo>
                    <a:pt x="669" y="1185"/>
                  </a:lnTo>
                  <a:lnTo>
                    <a:pt x="635" y="1168"/>
                  </a:lnTo>
                  <a:lnTo>
                    <a:pt x="598" y="1150"/>
                  </a:lnTo>
                  <a:lnTo>
                    <a:pt x="560" y="1129"/>
                  </a:lnTo>
                  <a:lnTo>
                    <a:pt x="521" y="1105"/>
                  </a:lnTo>
                  <a:lnTo>
                    <a:pt x="480" y="1080"/>
                  </a:lnTo>
                  <a:lnTo>
                    <a:pt x="438" y="1052"/>
                  </a:lnTo>
                  <a:lnTo>
                    <a:pt x="398" y="1019"/>
                  </a:lnTo>
                  <a:lnTo>
                    <a:pt x="356" y="986"/>
                  </a:lnTo>
                  <a:lnTo>
                    <a:pt x="315" y="949"/>
                  </a:lnTo>
                  <a:lnTo>
                    <a:pt x="276" y="910"/>
                  </a:lnTo>
                  <a:lnTo>
                    <a:pt x="236" y="866"/>
                  </a:lnTo>
                  <a:lnTo>
                    <a:pt x="200" y="821"/>
                  </a:lnTo>
                  <a:lnTo>
                    <a:pt x="165" y="772"/>
                  </a:lnTo>
                  <a:lnTo>
                    <a:pt x="131" y="719"/>
                  </a:lnTo>
                  <a:lnTo>
                    <a:pt x="101" y="664"/>
                  </a:lnTo>
                  <a:lnTo>
                    <a:pt x="75" y="605"/>
                  </a:lnTo>
                  <a:lnTo>
                    <a:pt x="51" y="542"/>
                  </a:lnTo>
                  <a:lnTo>
                    <a:pt x="31" y="476"/>
                  </a:lnTo>
                  <a:lnTo>
                    <a:pt x="16" y="406"/>
                  </a:lnTo>
                  <a:lnTo>
                    <a:pt x="6" y="333"/>
                  </a:lnTo>
                  <a:lnTo>
                    <a:pt x="0" y="255"/>
                  </a:lnTo>
                  <a:lnTo>
                    <a:pt x="0" y="174"/>
                  </a:lnTo>
                  <a:lnTo>
                    <a:pt x="6" y="88"/>
                  </a:lnTo>
                  <a:lnTo>
                    <a:pt x="19" y="0"/>
                  </a:lnTo>
                  <a:close/>
                </a:path>
              </a:pathLst>
            </a:custGeom>
            <a:solidFill>
              <a:sysClr val="window" lastClr="FFFFFF"/>
            </a:solidFill>
            <a:ln w="12700" cap="flat" cmpd="sng" algn="ctr">
              <a:solidFill>
                <a:srgbClr val="FFC000"/>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6" name="Freeform 5"/>
            <p:cNvSpPr>
              <a:spLocks/>
            </p:cNvSpPr>
            <p:nvPr/>
          </p:nvSpPr>
          <p:spPr bwMode="auto">
            <a:xfrm rot="20531283">
              <a:off x="-886579" y="2118569"/>
              <a:ext cx="3174271" cy="481519"/>
            </a:xfrm>
            <a:custGeom>
              <a:avLst/>
              <a:gdLst>
                <a:gd name="T0" fmla="*/ 402 w 967"/>
                <a:gd name="T1" fmla="*/ 0 h 371"/>
                <a:gd name="T2" fmla="*/ 455 w 967"/>
                <a:gd name="T3" fmla="*/ 2 h 371"/>
                <a:gd name="T4" fmla="*/ 511 w 967"/>
                <a:gd name="T5" fmla="*/ 6 h 371"/>
                <a:gd name="T6" fmla="*/ 570 w 967"/>
                <a:gd name="T7" fmla="*/ 17 h 371"/>
                <a:gd name="T8" fmla="*/ 632 w 967"/>
                <a:gd name="T9" fmla="*/ 33 h 371"/>
                <a:gd name="T10" fmla="*/ 695 w 967"/>
                <a:gd name="T11" fmla="*/ 54 h 371"/>
                <a:gd name="T12" fmla="*/ 761 w 967"/>
                <a:gd name="T13" fmla="*/ 83 h 371"/>
                <a:gd name="T14" fmla="*/ 828 w 967"/>
                <a:gd name="T15" fmla="*/ 118 h 371"/>
                <a:gd name="T16" fmla="*/ 897 w 967"/>
                <a:gd name="T17" fmla="*/ 162 h 371"/>
                <a:gd name="T18" fmla="*/ 967 w 967"/>
                <a:gd name="T19" fmla="*/ 214 h 371"/>
                <a:gd name="T20" fmla="*/ 965 w 967"/>
                <a:gd name="T21" fmla="*/ 217 h 371"/>
                <a:gd name="T22" fmla="*/ 956 w 967"/>
                <a:gd name="T23" fmla="*/ 222 h 371"/>
                <a:gd name="T24" fmla="*/ 942 w 967"/>
                <a:gd name="T25" fmla="*/ 232 h 371"/>
                <a:gd name="T26" fmla="*/ 924 w 967"/>
                <a:gd name="T27" fmla="*/ 243 h 371"/>
                <a:gd name="T28" fmla="*/ 900 w 967"/>
                <a:gd name="T29" fmla="*/ 257 h 371"/>
                <a:gd name="T30" fmla="*/ 872 w 967"/>
                <a:gd name="T31" fmla="*/ 273 h 371"/>
                <a:gd name="T32" fmla="*/ 840 w 967"/>
                <a:gd name="T33" fmla="*/ 290 h 371"/>
                <a:gd name="T34" fmla="*/ 803 w 967"/>
                <a:gd name="T35" fmla="*/ 305 h 371"/>
                <a:gd name="T36" fmla="*/ 764 w 967"/>
                <a:gd name="T37" fmla="*/ 320 h 371"/>
                <a:gd name="T38" fmla="*/ 722 w 967"/>
                <a:gd name="T39" fmla="*/ 336 h 371"/>
                <a:gd name="T40" fmla="*/ 675 w 967"/>
                <a:gd name="T41" fmla="*/ 349 h 371"/>
                <a:gd name="T42" fmla="*/ 626 w 967"/>
                <a:gd name="T43" fmla="*/ 360 h 371"/>
                <a:gd name="T44" fmla="*/ 576 w 967"/>
                <a:gd name="T45" fmla="*/ 367 h 371"/>
                <a:gd name="T46" fmla="*/ 522 w 967"/>
                <a:gd name="T47" fmla="*/ 371 h 371"/>
                <a:gd name="T48" fmla="*/ 468 w 967"/>
                <a:gd name="T49" fmla="*/ 371 h 371"/>
                <a:gd name="T50" fmla="*/ 412 w 967"/>
                <a:gd name="T51" fmla="*/ 365 h 371"/>
                <a:gd name="T52" fmla="*/ 354 w 967"/>
                <a:gd name="T53" fmla="*/ 354 h 371"/>
                <a:gd name="T54" fmla="*/ 295 w 967"/>
                <a:gd name="T55" fmla="*/ 339 h 371"/>
                <a:gd name="T56" fmla="*/ 236 w 967"/>
                <a:gd name="T57" fmla="*/ 315 h 371"/>
                <a:gd name="T58" fmla="*/ 177 w 967"/>
                <a:gd name="T59" fmla="*/ 284 h 371"/>
                <a:gd name="T60" fmla="*/ 118 w 967"/>
                <a:gd name="T61" fmla="*/ 245 h 371"/>
                <a:gd name="T62" fmla="*/ 58 w 967"/>
                <a:gd name="T63" fmla="*/ 198 h 371"/>
                <a:gd name="T64" fmla="*/ 0 w 967"/>
                <a:gd name="T65" fmla="*/ 141 h 371"/>
                <a:gd name="T66" fmla="*/ 2 w 967"/>
                <a:gd name="T67" fmla="*/ 139 h 371"/>
                <a:gd name="T68" fmla="*/ 9 w 967"/>
                <a:gd name="T69" fmla="*/ 134 h 371"/>
                <a:gd name="T70" fmla="*/ 20 w 967"/>
                <a:gd name="T71" fmla="*/ 125 h 371"/>
                <a:gd name="T72" fmla="*/ 37 w 967"/>
                <a:gd name="T73" fmla="*/ 114 h 371"/>
                <a:gd name="T74" fmla="*/ 56 w 967"/>
                <a:gd name="T75" fmla="*/ 101 h 371"/>
                <a:gd name="T76" fmla="*/ 80 w 967"/>
                <a:gd name="T77" fmla="*/ 87 h 371"/>
                <a:gd name="T78" fmla="*/ 108 w 967"/>
                <a:gd name="T79" fmla="*/ 73 h 371"/>
                <a:gd name="T80" fmla="*/ 141 w 967"/>
                <a:gd name="T81" fmla="*/ 59 h 371"/>
                <a:gd name="T82" fmla="*/ 176 w 967"/>
                <a:gd name="T83" fmla="*/ 45 h 371"/>
                <a:gd name="T84" fmla="*/ 214 w 967"/>
                <a:gd name="T85" fmla="*/ 31 h 371"/>
                <a:gd name="T86" fmla="*/ 256 w 967"/>
                <a:gd name="T87" fmla="*/ 20 h 371"/>
                <a:gd name="T88" fmla="*/ 302 w 967"/>
                <a:gd name="T89" fmla="*/ 10 h 371"/>
                <a:gd name="T90" fmla="*/ 350 w 967"/>
                <a:gd name="T91" fmla="*/ 4 h 371"/>
                <a:gd name="T92" fmla="*/ 402 w 967"/>
                <a:gd name="T9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7" h="371">
                  <a:moveTo>
                    <a:pt x="402" y="0"/>
                  </a:moveTo>
                  <a:lnTo>
                    <a:pt x="455" y="2"/>
                  </a:lnTo>
                  <a:lnTo>
                    <a:pt x="511" y="6"/>
                  </a:lnTo>
                  <a:lnTo>
                    <a:pt x="570" y="17"/>
                  </a:lnTo>
                  <a:lnTo>
                    <a:pt x="632" y="33"/>
                  </a:lnTo>
                  <a:lnTo>
                    <a:pt x="695" y="54"/>
                  </a:lnTo>
                  <a:lnTo>
                    <a:pt x="761" y="83"/>
                  </a:lnTo>
                  <a:lnTo>
                    <a:pt x="828" y="118"/>
                  </a:lnTo>
                  <a:lnTo>
                    <a:pt x="897" y="162"/>
                  </a:lnTo>
                  <a:lnTo>
                    <a:pt x="967" y="214"/>
                  </a:lnTo>
                  <a:lnTo>
                    <a:pt x="965" y="217"/>
                  </a:lnTo>
                  <a:lnTo>
                    <a:pt x="956" y="222"/>
                  </a:lnTo>
                  <a:lnTo>
                    <a:pt x="942" y="232"/>
                  </a:lnTo>
                  <a:lnTo>
                    <a:pt x="924" y="243"/>
                  </a:lnTo>
                  <a:lnTo>
                    <a:pt x="900" y="257"/>
                  </a:lnTo>
                  <a:lnTo>
                    <a:pt x="872" y="273"/>
                  </a:lnTo>
                  <a:lnTo>
                    <a:pt x="840" y="290"/>
                  </a:lnTo>
                  <a:lnTo>
                    <a:pt x="803" y="305"/>
                  </a:lnTo>
                  <a:lnTo>
                    <a:pt x="764" y="320"/>
                  </a:lnTo>
                  <a:lnTo>
                    <a:pt x="722" y="336"/>
                  </a:lnTo>
                  <a:lnTo>
                    <a:pt x="675" y="349"/>
                  </a:lnTo>
                  <a:lnTo>
                    <a:pt x="626" y="360"/>
                  </a:lnTo>
                  <a:lnTo>
                    <a:pt x="576" y="367"/>
                  </a:lnTo>
                  <a:lnTo>
                    <a:pt x="522" y="371"/>
                  </a:lnTo>
                  <a:lnTo>
                    <a:pt x="468" y="371"/>
                  </a:lnTo>
                  <a:lnTo>
                    <a:pt x="412" y="365"/>
                  </a:lnTo>
                  <a:lnTo>
                    <a:pt x="354" y="354"/>
                  </a:lnTo>
                  <a:lnTo>
                    <a:pt x="295" y="339"/>
                  </a:lnTo>
                  <a:lnTo>
                    <a:pt x="236" y="315"/>
                  </a:lnTo>
                  <a:lnTo>
                    <a:pt x="177" y="284"/>
                  </a:lnTo>
                  <a:lnTo>
                    <a:pt x="118" y="245"/>
                  </a:lnTo>
                  <a:lnTo>
                    <a:pt x="58" y="198"/>
                  </a:lnTo>
                  <a:lnTo>
                    <a:pt x="0" y="141"/>
                  </a:lnTo>
                  <a:lnTo>
                    <a:pt x="2" y="139"/>
                  </a:lnTo>
                  <a:lnTo>
                    <a:pt x="9" y="134"/>
                  </a:lnTo>
                  <a:lnTo>
                    <a:pt x="20" y="125"/>
                  </a:lnTo>
                  <a:lnTo>
                    <a:pt x="37" y="114"/>
                  </a:lnTo>
                  <a:lnTo>
                    <a:pt x="56" y="101"/>
                  </a:lnTo>
                  <a:lnTo>
                    <a:pt x="80" y="87"/>
                  </a:lnTo>
                  <a:lnTo>
                    <a:pt x="108" y="73"/>
                  </a:lnTo>
                  <a:lnTo>
                    <a:pt x="141" y="59"/>
                  </a:lnTo>
                  <a:lnTo>
                    <a:pt x="176" y="45"/>
                  </a:lnTo>
                  <a:lnTo>
                    <a:pt x="214" y="31"/>
                  </a:lnTo>
                  <a:lnTo>
                    <a:pt x="256" y="20"/>
                  </a:lnTo>
                  <a:lnTo>
                    <a:pt x="302" y="10"/>
                  </a:lnTo>
                  <a:lnTo>
                    <a:pt x="350" y="4"/>
                  </a:lnTo>
                  <a:lnTo>
                    <a:pt x="402"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grpSp>
          <p:nvGrpSpPr>
            <p:cNvPr id="7" name="Group 6"/>
            <p:cNvGrpSpPr/>
            <p:nvPr/>
          </p:nvGrpSpPr>
          <p:grpSpPr>
            <a:xfrm>
              <a:off x="973383" y="2008913"/>
              <a:ext cx="3509051" cy="2878618"/>
              <a:chOff x="973383" y="2008913"/>
              <a:chExt cx="3509051" cy="2878618"/>
            </a:xfrm>
          </p:grpSpPr>
          <p:grpSp>
            <p:nvGrpSpPr>
              <p:cNvPr id="8" name="Group 7"/>
              <p:cNvGrpSpPr/>
              <p:nvPr/>
            </p:nvGrpSpPr>
            <p:grpSpPr>
              <a:xfrm>
                <a:off x="973383" y="2379421"/>
                <a:ext cx="3509051" cy="2508110"/>
                <a:chOff x="973383" y="2379421"/>
                <a:chExt cx="3509051" cy="2508110"/>
              </a:xfrm>
              <a:solidFill>
                <a:sysClr val="windowText" lastClr="000000">
                  <a:lumMod val="85000"/>
                  <a:lumOff val="15000"/>
                </a:sysClr>
              </a:solidFill>
            </p:grpSpPr>
            <p:sp>
              <p:nvSpPr>
                <p:cNvPr id="10" name="Freeform 9"/>
                <p:cNvSpPr>
                  <a:spLocks/>
                </p:cNvSpPr>
                <p:nvPr/>
              </p:nvSpPr>
              <p:spPr bwMode="auto">
                <a:xfrm>
                  <a:off x="973383" y="4367809"/>
                  <a:ext cx="3509051" cy="519722"/>
                </a:xfrm>
                <a:custGeom>
                  <a:avLst/>
                  <a:gdLst>
                    <a:gd name="T0" fmla="*/ 2108 w 3781"/>
                    <a:gd name="T1" fmla="*/ 2 h 560"/>
                    <a:gd name="T2" fmla="*/ 2334 w 3781"/>
                    <a:gd name="T3" fmla="*/ 19 h 560"/>
                    <a:gd name="T4" fmla="*/ 2546 w 3781"/>
                    <a:gd name="T5" fmla="*/ 50 h 560"/>
                    <a:gd name="T6" fmla="*/ 2743 w 3781"/>
                    <a:gd name="T7" fmla="*/ 91 h 560"/>
                    <a:gd name="T8" fmla="*/ 2924 w 3781"/>
                    <a:gd name="T9" fmla="*/ 140 h 560"/>
                    <a:gd name="T10" fmla="*/ 3088 w 3781"/>
                    <a:gd name="T11" fmla="*/ 195 h 560"/>
                    <a:gd name="T12" fmla="*/ 3237 w 3781"/>
                    <a:gd name="T13" fmla="*/ 254 h 560"/>
                    <a:gd name="T14" fmla="*/ 3369 w 3781"/>
                    <a:gd name="T15" fmla="*/ 313 h 560"/>
                    <a:gd name="T16" fmla="*/ 3484 w 3781"/>
                    <a:gd name="T17" fmla="*/ 370 h 560"/>
                    <a:gd name="T18" fmla="*/ 3581 w 3781"/>
                    <a:gd name="T19" fmla="*/ 425 h 560"/>
                    <a:gd name="T20" fmla="*/ 3658 w 3781"/>
                    <a:gd name="T21" fmla="*/ 474 h 560"/>
                    <a:gd name="T22" fmla="*/ 3718 w 3781"/>
                    <a:gd name="T23" fmla="*/ 514 h 560"/>
                    <a:gd name="T24" fmla="*/ 3758 w 3781"/>
                    <a:gd name="T25" fmla="*/ 543 h 560"/>
                    <a:gd name="T26" fmla="*/ 3779 w 3781"/>
                    <a:gd name="T27" fmla="*/ 559 h 560"/>
                    <a:gd name="T28" fmla="*/ 3621 w 3781"/>
                    <a:gd name="T29" fmla="*/ 501 h 560"/>
                    <a:gd name="T30" fmla="*/ 3306 w 3781"/>
                    <a:gd name="T31" fmla="*/ 403 h 560"/>
                    <a:gd name="T32" fmla="*/ 2994 w 3781"/>
                    <a:gd name="T33" fmla="*/ 327 h 560"/>
                    <a:gd name="T34" fmla="*/ 2689 w 3781"/>
                    <a:gd name="T35" fmla="*/ 272 h 560"/>
                    <a:gd name="T36" fmla="*/ 2395 w 3781"/>
                    <a:gd name="T37" fmla="*/ 237 h 560"/>
                    <a:gd name="T38" fmla="*/ 2108 w 3781"/>
                    <a:gd name="T39" fmla="*/ 217 h 560"/>
                    <a:gd name="T40" fmla="*/ 1833 w 3781"/>
                    <a:gd name="T41" fmla="*/ 213 h 560"/>
                    <a:gd name="T42" fmla="*/ 1572 w 3781"/>
                    <a:gd name="T43" fmla="*/ 222 h 560"/>
                    <a:gd name="T44" fmla="*/ 1325 w 3781"/>
                    <a:gd name="T45" fmla="*/ 240 h 560"/>
                    <a:gd name="T46" fmla="*/ 1095 w 3781"/>
                    <a:gd name="T47" fmla="*/ 266 h 560"/>
                    <a:gd name="T48" fmla="*/ 881 w 3781"/>
                    <a:gd name="T49" fmla="*/ 299 h 560"/>
                    <a:gd name="T50" fmla="*/ 688 w 3781"/>
                    <a:gd name="T51" fmla="*/ 337 h 560"/>
                    <a:gd name="T52" fmla="*/ 515 w 3781"/>
                    <a:gd name="T53" fmla="*/ 375 h 560"/>
                    <a:gd name="T54" fmla="*/ 364 w 3781"/>
                    <a:gd name="T55" fmla="*/ 414 h 560"/>
                    <a:gd name="T56" fmla="*/ 237 w 3781"/>
                    <a:gd name="T57" fmla="*/ 450 h 560"/>
                    <a:gd name="T58" fmla="*/ 136 w 3781"/>
                    <a:gd name="T59" fmla="*/ 481 h 560"/>
                    <a:gd name="T60" fmla="*/ 62 w 3781"/>
                    <a:gd name="T61" fmla="*/ 508 h 560"/>
                    <a:gd name="T62" fmla="*/ 15 w 3781"/>
                    <a:gd name="T63" fmla="*/ 523 h 560"/>
                    <a:gd name="T64" fmla="*/ 0 w 3781"/>
                    <a:gd name="T65" fmla="*/ 531 h 560"/>
                    <a:gd name="T66" fmla="*/ 319 w 3781"/>
                    <a:gd name="T67" fmla="*/ 373 h 560"/>
                    <a:gd name="T68" fmla="*/ 627 w 3781"/>
                    <a:gd name="T69" fmla="*/ 248 h 560"/>
                    <a:gd name="T70" fmla="*/ 925 w 3781"/>
                    <a:gd name="T71" fmla="*/ 150 h 560"/>
                    <a:gd name="T72" fmla="*/ 1210 w 3781"/>
                    <a:gd name="T73" fmla="*/ 80 h 560"/>
                    <a:gd name="T74" fmla="*/ 1482 w 3781"/>
                    <a:gd name="T75" fmla="*/ 32 h 560"/>
                    <a:gd name="T76" fmla="*/ 1743 w 3781"/>
                    <a:gd name="T77" fmla="*/ 7 h 560"/>
                    <a:gd name="T78" fmla="*/ 1990 w 3781"/>
                    <a:gd name="T7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81" h="560">
                      <a:moveTo>
                        <a:pt x="1990" y="0"/>
                      </a:moveTo>
                      <a:lnTo>
                        <a:pt x="2108" y="2"/>
                      </a:lnTo>
                      <a:lnTo>
                        <a:pt x="2223" y="9"/>
                      </a:lnTo>
                      <a:lnTo>
                        <a:pt x="2334" y="19"/>
                      </a:lnTo>
                      <a:lnTo>
                        <a:pt x="2442" y="33"/>
                      </a:lnTo>
                      <a:lnTo>
                        <a:pt x="2546" y="50"/>
                      </a:lnTo>
                      <a:lnTo>
                        <a:pt x="2646" y="70"/>
                      </a:lnTo>
                      <a:lnTo>
                        <a:pt x="2743" y="91"/>
                      </a:lnTo>
                      <a:lnTo>
                        <a:pt x="2835" y="115"/>
                      </a:lnTo>
                      <a:lnTo>
                        <a:pt x="2924" y="140"/>
                      </a:lnTo>
                      <a:lnTo>
                        <a:pt x="3008" y="167"/>
                      </a:lnTo>
                      <a:lnTo>
                        <a:pt x="3088" y="195"/>
                      </a:lnTo>
                      <a:lnTo>
                        <a:pt x="3165" y="224"/>
                      </a:lnTo>
                      <a:lnTo>
                        <a:pt x="3237" y="254"/>
                      </a:lnTo>
                      <a:lnTo>
                        <a:pt x="3306" y="283"/>
                      </a:lnTo>
                      <a:lnTo>
                        <a:pt x="3369" y="313"/>
                      </a:lnTo>
                      <a:lnTo>
                        <a:pt x="3429" y="342"/>
                      </a:lnTo>
                      <a:lnTo>
                        <a:pt x="3484" y="370"/>
                      </a:lnTo>
                      <a:lnTo>
                        <a:pt x="3534" y="398"/>
                      </a:lnTo>
                      <a:lnTo>
                        <a:pt x="3581" y="425"/>
                      </a:lnTo>
                      <a:lnTo>
                        <a:pt x="3621" y="450"/>
                      </a:lnTo>
                      <a:lnTo>
                        <a:pt x="3658" y="474"/>
                      </a:lnTo>
                      <a:lnTo>
                        <a:pt x="3690" y="495"/>
                      </a:lnTo>
                      <a:lnTo>
                        <a:pt x="3718" y="514"/>
                      </a:lnTo>
                      <a:lnTo>
                        <a:pt x="3741" y="529"/>
                      </a:lnTo>
                      <a:lnTo>
                        <a:pt x="3758" y="543"/>
                      </a:lnTo>
                      <a:lnTo>
                        <a:pt x="3770" y="552"/>
                      </a:lnTo>
                      <a:lnTo>
                        <a:pt x="3779" y="559"/>
                      </a:lnTo>
                      <a:lnTo>
                        <a:pt x="3781" y="560"/>
                      </a:lnTo>
                      <a:lnTo>
                        <a:pt x="3621" y="501"/>
                      </a:lnTo>
                      <a:lnTo>
                        <a:pt x="3463" y="449"/>
                      </a:lnTo>
                      <a:lnTo>
                        <a:pt x="3306" y="403"/>
                      </a:lnTo>
                      <a:lnTo>
                        <a:pt x="3148" y="362"/>
                      </a:lnTo>
                      <a:lnTo>
                        <a:pt x="2994" y="327"/>
                      </a:lnTo>
                      <a:lnTo>
                        <a:pt x="2841" y="297"/>
                      </a:lnTo>
                      <a:lnTo>
                        <a:pt x="2689" y="272"/>
                      </a:lnTo>
                      <a:lnTo>
                        <a:pt x="2541" y="252"/>
                      </a:lnTo>
                      <a:lnTo>
                        <a:pt x="2395" y="237"/>
                      </a:lnTo>
                      <a:lnTo>
                        <a:pt x="2250" y="226"/>
                      </a:lnTo>
                      <a:lnTo>
                        <a:pt x="2108" y="217"/>
                      </a:lnTo>
                      <a:lnTo>
                        <a:pt x="1969" y="215"/>
                      </a:lnTo>
                      <a:lnTo>
                        <a:pt x="1833" y="213"/>
                      </a:lnTo>
                      <a:lnTo>
                        <a:pt x="1701" y="216"/>
                      </a:lnTo>
                      <a:lnTo>
                        <a:pt x="1572" y="222"/>
                      </a:lnTo>
                      <a:lnTo>
                        <a:pt x="1447" y="230"/>
                      </a:lnTo>
                      <a:lnTo>
                        <a:pt x="1325" y="240"/>
                      </a:lnTo>
                      <a:lnTo>
                        <a:pt x="1209" y="252"/>
                      </a:lnTo>
                      <a:lnTo>
                        <a:pt x="1095" y="266"/>
                      </a:lnTo>
                      <a:lnTo>
                        <a:pt x="985" y="282"/>
                      </a:lnTo>
                      <a:lnTo>
                        <a:pt x="881" y="299"/>
                      </a:lnTo>
                      <a:lnTo>
                        <a:pt x="782" y="317"/>
                      </a:lnTo>
                      <a:lnTo>
                        <a:pt x="688" y="337"/>
                      </a:lnTo>
                      <a:lnTo>
                        <a:pt x="598" y="355"/>
                      </a:lnTo>
                      <a:lnTo>
                        <a:pt x="515" y="375"/>
                      </a:lnTo>
                      <a:lnTo>
                        <a:pt x="437" y="394"/>
                      </a:lnTo>
                      <a:lnTo>
                        <a:pt x="364" y="414"/>
                      </a:lnTo>
                      <a:lnTo>
                        <a:pt x="298" y="432"/>
                      </a:lnTo>
                      <a:lnTo>
                        <a:pt x="237" y="450"/>
                      </a:lnTo>
                      <a:lnTo>
                        <a:pt x="182" y="467"/>
                      </a:lnTo>
                      <a:lnTo>
                        <a:pt x="136" y="481"/>
                      </a:lnTo>
                      <a:lnTo>
                        <a:pt x="95" y="495"/>
                      </a:lnTo>
                      <a:lnTo>
                        <a:pt x="62" y="508"/>
                      </a:lnTo>
                      <a:lnTo>
                        <a:pt x="35" y="516"/>
                      </a:lnTo>
                      <a:lnTo>
                        <a:pt x="15" y="523"/>
                      </a:lnTo>
                      <a:lnTo>
                        <a:pt x="4" y="529"/>
                      </a:lnTo>
                      <a:lnTo>
                        <a:pt x="0" y="531"/>
                      </a:lnTo>
                      <a:lnTo>
                        <a:pt x="161" y="448"/>
                      </a:lnTo>
                      <a:lnTo>
                        <a:pt x="319" y="373"/>
                      </a:lnTo>
                      <a:lnTo>
                        <a:pt x="474" y="307"/>
                      </a:lnTo>
                      <a:lnTo>
                        <a:pt x="627" y="248"/>
                      </a:lnTo>
                      <a:lnTo>
                        <a:pt x="778" y="196"/>
                      </a:lnTo>
                      <a:lnTo>
                        <a:pt x="925" y="150"/>
                      </a:lnTo>
                      <a:lnTo>
                        <a:pt x="1068" y="112"/>
                      </a:lnTo>
                      <a:lnTo>
                        <a:pt x="1210" y="80"/>
                      </a:lnTo>
                      <a:lnTo>
                        <a:pt x="1347" y="53"/>
                      </a:lnTo>
                      <a:lnTo>
                        <a:pt x="1482" y="32"/>
                      </a:lnTo>
                      <a:lnTo>
                        <a:pt x="1614" y="16"/>
                      </a:lnTo>
                      <a:lnTo>
                        <a:pt x="1743" y="7"/>
                      </a:lnTo>
                      <a:lnTo>
                        <a:pt x="1868" y="1"/>
                      </a:lnTo>
                      <a:lnTo>
                        <a:pt x="1990" y="0"/>
                      </a:lnTo>
                      <a:close/>
                    </a:path>
                  </a:pathLst>
                </a:custGeom>
                <a:solidFill>
                  <a:sysClr val="windowText" lastClr="000000">
                    <a:lumMod val="65000"/>
                    <a:lumOff val="3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1" name="Freeform 10"/>
                <p:cNvSpPr>
                  <a:spLocks/>
                </p:cNvSpPr>
                <p:nvPr/>
              </p:nvSpPr>
              <p:spPr bwMode="auto">
                <a:xfrm>
                  <a:off x="1994209" y="2379421"/>
                  <a:ext cx="2064212" cy="2100172"/>
                </a:xfrm>
                <a:custGeom>
                  <a:avLst/>
                  <a:gdLst>
                    <a:gd name="T0" fmla="*/ 285 w 1627"/>
                    <a:gd name="T1" fmla="*/ 59 h 2254"/>
                    <a:gd name="T2" fmla="*/ 396 w 1627"/>
                    <a:gd name="T3" fmla="*/ 173 h 2254"/>
                    <a:gd name="T4" fmla="*/ 490 w 1627"/>
                    <a:gd name="T5" fmla="*/ 308 h 2254"/>
                    <a:gd name="T6" fmla="*/ 571 w 1627"/>
                    <a:gd name="T7" fmla="*/ 451 h 2254"/>
                    <a:gd name="T8" fmla="*/ 643 w 1627"/>
                    <a:gd name="T9" fmla="*/ 589 h 2254"/>
                    <a:gd name="T10" fmla="*/ 711 w 1627"/>
                    <a:gd name="T11" fmla="*/ 710 h 2254"/>
                    <a:gd name="T12" fmla="*/ 782 w 1627"/>
                    <a:gd name="T13" fmla="*/ 801 h 2254"/>
                    <a:gd name="T14" fmla="*/ 856 w 1627"/>
                    <a:gd name="T15" fmla="*/ 847 h 2254"/>
                    <a:gd name="T16" fmla="*/ 940 w 1627"/>
                    <a:gd name="T17" fmla="*/ 839 h 2254"/>
                    <a:gd name="T18" fmla="*/ 1040 w 1627"/>
                    <a:gd name="T19" fmla="*/ 762 h 2254"/>
                    <a:gd name="T20" fmla="*/ 1212 w 1627"/>
                    <a:gd name="T21" fmla="*/ 599 h 2254"/>
                    <a:gd name="T22" fmla="*/ 1361 w 1627"/>
                    <a:gd name="T23" fmla="*/ 496 h 2254"/>
                    <a:gd name="T24" fmla="*/ 1481 w 1627"/>
                    <a:gd name="T25" fmla="*/ 441 h 2254"/>
                    <a:gd name="T26" fmla="*/ 1568 w 1627"/>
                    <a:gd name="T27" fmla="*/ 419 h 2254"/>
                    <a:gd name="T28" fmla="*/ 1617 w 1627"/>
                    <a:gd name="T29" fmla="*/ 413 h 2254"/>
                    <a:gd name="T30" fmla="*/ 1547 w 1627"/>
                    <a:gd name="T31" fmla="*/ 471 h 2254"/>
                    <a:gd name="T32" fmla="*/ 1353 w 1627"/>
                    <a:gd name="T33" fmla="*/ 651 h 2254"/>
                    <a:gd name="T34" fmla="*/ 1219 w 1627"/>
                    <a:gd name="T35" fmla="*/ 846 h 2254"/>
                    <a:gd name="T36" fmla="*/ 1138 w 1627"/>
                    <a:gd name="T37" fmla="*/ 1049 h 2254"/>
                    <a:gd name="T38" fmla="*/ 1099 w 1627"/>
                    <a:gd name="T39" fmla="*/ 1252 h 2254"/>
                    <a:gd name="T40" fmla="*/ 1093 w 1627"/>
                    <a:gd name="T41" fmla="*/ 1448 h 2254"/>
                    <a:gd name="T42" fmla="*/ 1111 w 1627"/>
                    <a:gd name="T43" fmla="*/ 1631 h 2254"/>
                    <a:gd name="T44" fmla="*/ 1145 w 1627"/>
                    <a:gd name="T45" fmla="*/ 1794 h 2254"/>
                    <a:gd name="T46" fmla="*/ 1186 w 1627"/>
                    <a:gd name="T47" fmla="*/ 1927 h 2254"/>
                    <a:gd name="T48" fmla="*/ 1222 w 1627"/>
                    <a:gd name="T49" fmla="*/ 2027 h 2254"/>
                    <a:gd name="T50" fmla="*/ 1248 w 1627"/>
                    <a:gd name="T51" fmla="*/ 2085 h 2254"/>
                    <a:gd name="T52" fmla="*/ 1277 w 1627"/>
                    <a:gd name="T53" fmla="*/ 2135 h 2254"/>
                    <a:gd name="T54" fmla="*/ 1325 w 1627"/>
                    <a:gd name="T55" fmla="*/ 2217 h 2254"/>
                    <a:gd name="T56" fmla="*/ 1339 w 1627"/>
                    <a:gd name="T57" fmla="*/ 2252 h 2254"/>
                    <a:gd name="T58" fmla="*/ 1321 w 1627"/>
                    <a:gd name="T59" fmla="*/ 2250 h 2254"/>
                    <a:gd name="T60" fmla="*/ 1274 w 1627"/>
                    <a:gd name="T61" fmla="*/ 2222 h 2254"/>
                    <a:gd name="T62" fmla="*/ 1203 w 1627"/>
                    <a:gd name="T63" fmla="*/ 2179 h 2254"/>
                    <a:gd name="T64" fmla="*/ 1107 w 1627"/>
                    <a:gd name="T65" fmla="*/ 2108 h 2254"/>
                    <a:gd name="T66" fmla="*/ 1020 w 1627"/>
                    <a:gd name="T67" fmla="*/ 1982 h 2254"/>
                    <a:gd name="T68" fmla="*/ 944 w 1627"/>
                    <a:gd name="T69" fmla="*/ 1830 h 2254"/>
                    <a:gd name="T70" fmla="*/ 878 w 1627"/>
                    <a:gd name="T71" fmla="*/ 1693 h 2254"/>
                    <a:gd name="T72" fmla="*/ 818 w 1627"/>
                    <a:gd name="T73" fmla="*/ 1601 h 2254"/>
                    <a:gd name="T74" fmla="*/ 760 w 1627"/>
                    <a:gd name="T75" fmla="*/ 1586 h 2254"/>
                    <a:gd name="T76" fmla="*/ 707 w 1627"/>
                    <a:gd name="T77" fmla="*/ 1637 h 2254"/>
                    <a:gd name="T78" fmla="*/ 644 w 1627"/>
                    <a:gd name="T79" fmla="*/ 1738 h 2254"/>
                    <a:gd name="T80" fmla="*/ 553 w 1627"/>
                    <a:gd name="T81" fmla="*/ 1874 h 2254"/>
                    <a:gd name="T82" fmla="*/ 417 w 1627"/>
                    <a:gd name="T83" fmla="*/ 2024 h 2254"/>
                    <a:gd name="T84" fmla="*/ 266 w 1627"/>
                    <a:gd name="T85" fmla="*/ 2124 h 2254"/>
                    <a:gd name="T86" fmla="*/ 132 w 1627"/>
                    <a:gd name="T87" fmla="*/ 2173 h 2254"/>
                    <a:gd name="T88" fmla="*/ 36 w 1627"/>
                    <a:gd name="T89" fmla="*/ 2188 h 2254"/>
                    <a:gd name="T90" fmla="*/ 0 w 1627"/>
                    <a:gd name="T91" fmla="*/ 2190 h 2254"/>
                    <a:gd name="T92" fmla="*/ 25 w 1627"/>
                    <a:gd name="T93" fmla="*/ 2170 h 2254"/>
                    <a:gd name="T94" fmla="*/ 92 w 1627"/>
                    <a:gd name="T95" fmla="*/ 2114 h 2254"/>
                    <a:gd name="T96" fmla="*/ 188 w 1627"/>
                    <a:gd name="T97" fmla="*/ 2026 h 2254"/>
                    <a:gd name="T98" fmla="*/ 300 w 1627"/>
                    <a:gd name="T99" fmla="*/ 1910 h 2254"/>
                    <a:gd name="T100" fmla="*/ 412 w 1627"/>
                    <a:gd name="T101" fmla="*/ 1770 h 2254"/>
                    <a:gd name="T102" fmla="*/ 513 w 1627"/>
                    <a:gd name="T103" fmla="*/ 1611 h 2254"/>
                    <a:gd name="T104" fmla="*/ 591 w 1627"/>
                    <a:gd name="T105" fmla="*/ 1436 h 2254"/>
                    <a:gd name="T106" fmla="*/ 629 w 1627"/>
                    <a:gd name="T107" fmla="*/ 1250 h 2254"/>
                    <a:gd name="T108" fmla="*/ 616 w 1627"/>
                    <a:gd name="T109" fmla="*/ 1048 h 2254"/>
                    <a:gd name="T110" fmla="*/ 568 w 1627"/>
                    <a:gd name="T111" fmla="*/ 832 h 2254"/>
                    <a:gd name="T112" fmla="*/ 502 w 1627"/>
                    <a:gd name="T113" fmla="*/ 625 h 2254"/>
                    <a:gd name="T114" fmla="*/ 426 w 1627"/>
                    <a:gd name="T115" fmla="*/ 437 h 2254"/>
                    <a:gd name="T116" fmla="*/ 349 w 1627"/>
                    <a:gd name="T117" fmla="*/ 273 h 2254"/>
                    <a:gd name="T118" fmla="*/ 280 w 1627"/>
                    <a:gd name="T119" fmla="*/ 141 h 2254"/>
                    <a:gd name="T120" fmla="*/ 229 w 1627"/>
                    <a:gd name="T121" fmla="*/ 48 h 2254"/>
                    <a:gd name="T122" fmla="*/ 202 w 1627"/>
                    <a:gd name="T123" fmla="*/ 3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7" h="2254">
                      <a:moveTo>
                        <a:pt x="199" y="0"/>
                      </a:moveTo>
                      <a:lnTo>
                        <a:pt x="244" y="27"/>
                      </a:lnTo>
                      <a:lnTo>
                        <a:pt x="285" y="59"/>
                      </a:lnTo>
                      <a:lnTo>
                        <a:pt x="324" y="94"/>
                      </a:lnTo>
                      <a:lnTo>
                        <a:pt x="360" y="132"/>
                      </a:lnTo>
                      <a:lnTo>
                        <a:pt x="396" y="173"/>
                      </a:lnTo>
                      <a:lnTo>
                        <a:pt x="429" y="217"/>
                      </a:lnTo>
                      <a:lnTo>
                        <a:pt x="460" y="262"/>
                      </a:lnTo>
                      <a:lnTo>
                        <a:pt x="490" y="308"/>
                      </a:lnTo>
                      <a:lnTo>
                        <a:pt x="518" y="356"/>
                      </a:lnTo>
                      <a:lnTo>
                        <a:pt x="544" y="403"/>
                      </a:lnTo>
                      <a:lnTo>
                        <a:pt x="571" y="451"/>
                      </a:lnTo>
                      <a:lnTo>
                        <a:pt x="595" y="499"/>
                      </a:lnTo>
                      <a:lnTo>
                        <a:pt x="619" y="545"/>
                      </a:lnTo>
                      <a:lnTo>
                        <a:pt x="643" y="589"/>
                      </a:lnTo>
                      <a:lnTo>
                        <a:pt x="666" y="632"/>
                      </a:lnTo>
                      <a:lnTo>
                        <a:pt x="689" y="673"/>
                      </a:lnTo>
                      <a:lnTo>
                        <a:pt x="711" y="710"/>
                      </a:lnTo>
                      <a:lnTo>
                        <a:pt x="734" y="745"/>
                      </a:lnTo>
                      <a:lnTo>
                        <a:pt x="758" y="774"/>
                      </a:lnTo>
                      <a:lnTo>
                        <a:pt x="782" y="801"/>
                      </a:lnTo>
                      <a:lnTo>
                        <a:pt x="805" y="822"/>
                      </a:lnTo>
                      <a:lnTo>
                        <a:pt x="831" y="837"/>
                      </a:lnTo>
                      <a:lnTo>
                        <a:pt x="856" y="847"/>
                      </a:lnTo>
                      <a:lnTo>
                        <a:pt x="883" y="851"/>
                      </a:lnTo>
                      <a:lnTo>
                        <a:pt x="911" y="849"/>
                      </a:lnTo>
                      <a:lnTo>
                        <a:pt x="940" y="839"/>
                      </a:lnTo>
                      <a:lnTo>
                        <a:pt x="972" y="821"/>
                      </a:lnTo>
                      <a:lnTo>
                        <a:pt x="1005" y="795"/>
                      </a:lnTo>
                      <a:lnTo>
                        <a:pt x="1040" y="762"/>
                      </a:lnTo>
                      <a:lnTo>
                        <a:pt x="1100" y="700"/>
                      </a:lnTo>
                      <a:lnTo>
                        <a:pt x="1158" y="645"/>
                      </a:lnTo>
                      <a:lnTo>
                        <a:pt x="1212" y="599"/>
                      </a:lnTo>
                      <a:lnTo>
                        <a:pt x="1264" y="558"/>
                      </a:lnTo>
                      <a:lnTo>
                        <a:pt x="1315" y="524"/>
                      </a:lnTo>
                      <a:lnTo>
                        <a:pt x="1361" y="496"/>
                      </a:lnTo>
                      <a:lnTo>
                        <a:pt x="1405" y="474"/>
                      </a:lnTo>
                      <a:lnTo>
                        <a:pt x="1444" y="455"/>
                      </a:lnTo>
                      <a:lnTo>
                        <a:pt x="1481" y="441"/>
                      </a:lnTo>
                      <a:lnTo>
                        <a:pt x="1514" y="430"/>
                      </a:lnTo>
                      <a:lnTo>
                        <a:pt x="1542" y="423"/>
                      </a:lnTo>
                      <a:lnTo>
                        <a:pt x="1568" y="419"/>
                      </a:lnTo>
                      <a:lnTo>
                        <a:pt x="1589" y="416"/>
                      </a:lnTo>
                      <a:lnTo>
                        <a:pt x="1605" y="415"/>
                      </a:lnTo>
                      <a:lnTo>
                        <a:pt x="1617" y="413"/>
                      </a:lnTo>
                      <a:lnTo>
                        <a:pt x="1624" y="415"/>
                      </a:lnTo>
                      <a:lnTo>
                        <a:pt x="1627" y="415"/>
                      </a:lnTo>
                      <a:lnTo>
                        <a:pt x="1547" y="471"/>
                      </a:lnTo>
                      <a:lnTo>
                        <a:pt x="1475" y="528"/>
                      </a:lnTo>
                      <a:lnTo>
                        <a:pt x="1410" y="589"/>
                      </a:lnTo>
                      <a:lnTo>
                        <a:pt x="1353" y="651"/>
                      </a:lnTo>
                      <a:lnTo>
                        <a:pt x="1302" y="715"/>
                      </a:lnTo>
                      <a:lnTo>
                        <a:pt x="1257" y="780"/>
                      </a:lnTo>
                      <a:lnTo>
                        <a:pt x="1219" y="846"/>
                      </a:lnTo>
                      <a:lnTo>
                        <a:pt x="1187" y="913"/>
                      </a:lnTo>
                      <a:lnTo>
                        <a:pt x="1161" y="981"/>
                      </a:lnTo>
                      <a:lnTo>
                        <a:pt x="1138" y="1049"/>
                      </a:lnTo>
                      <a:lnTo>
                        <a:pt x="1121" y="1117"/>
                      </a:lnTo>
                      <a:lnTo>
                        <a:pt x="1107" y="1186"/>
                      </a:lnTo>
                      <a:lnTo>
                        <a:pt x="1099" y="1252"/>
                      </a:lnTo>
                      <a:lnTo>
                        <a:pt x="1093" y="1319"/>
                      </a:lnTo>
                      <a:lnTo>
                        <a:pt x="1092" y="1385"/>
                      </a:lnTo>
                      <a:lnTo>
                        <a:pt x="1093" y="1448"/>
                      </a:lnTo>
                      <a:lnTo>
                        <a:pt x="1097" y="1512"/>
                      </a:lnTo>
                      <a:lnTo>
                        <a:pt x="1103" y="1572"/>
                      </a:lnTo>
                      <a:lnTo>
                        <a:pt x="1111" y="1631"/>
                      </a:lnTo>
                      <a:lnTo>
                        <a:pt x="1121" y="1688"/>
                      </a:lnTo>
                      <a:lnTo>
                        <a:pt x="1132" y="1742"/>
                      </a:lnTo>
                      <a:lnTo>
                        <a:pt x="1145" y="1794"/>
                      </a:lnTo>
                      <a:lnTo>
                        <a:pt x="1159" y="1842"/>
                      </a:lnTo>
                      <a:lnTo>
                        <a:pt x="1172" y="1886"/>
                      </a:lnTo>
                      <a:lnTo>
                        <a:pt x="1186" y="1927"/>
                      </a:lnTo>
                      <a:lnTo>
                        <a:pt x="1198" y="1965"/>
                      </a:lnTo>
                      <a:lnTo>
                        <a:pt x="1211" y="1999"/>
                      </a:lnTo>
                      <a:lnTo>
                        <a:pt x="1222" y="2027"/>
                      </a:lnTo>
                      <a:lnTo>
                        <a:pt x="1232" y="2051"/>
                      </a:lnTo>
                      <a:lnTo>
                        <a:pt x="1241" y="2070"/>
                      </a:lnTo>
                      <a:lnTo>
                        <a:pt x="1248" y="2085"/>
                      </a:lnTo>
                      <a:lnTo>
                        <a:pt x="1252" y="2093"/>
                      </a:lnTo>
                      <a:lnTo>
                        <a:pt x="1253" y="2096"/>
                      </a:lnTo>
                      <a:lnTo>
                        <a:pt x="1277" y="2135"/>
                      </a:lnTo>
                      <a:lnTo>
                        <a:pt x="1297" y="2167"/>
                      </a:lnTo>
                      <a:lnTo>
                        <a:pt x="1312" y="2195"/>
                      </a:lnTo>
                      <a:lnTo>
                        <a:pt x="1325" y="2217"/>
                      </a:lnTo>
                      <a:lnTo>
                        <a:pt x="1333" y="2232"/>
                      </a:lnTo>
                      <a:lnTo>
                        <a:pt x="1337" y="2245"/>
                      </a:lnTo>
                      <a:lnTo>
                        <a:pt x="1339" y="2252"/>
                      </a:lnTo>
                      <a:lnTo>
                        <a:pt x="1336" y="2254"/>
                      </a:lnTo>
                      <a:lnTo>
                        <a:pt x="1330" y="2254"/>
                      </a:lnTo>
                      <a:lnTo>
                        <a:pt x="1321" y="2250"/>
                      </a:lnTo>
                      <a:lnTo>
                        <a:pt x="1308" y="2243"/>
                      </a:lnTo>
                      <a:lnTo>
                        <a:pt x="1292" y="2233"/>
                      </a:lnTo>
                      <a:lnTo>
                        <a:pt x="1274" y="2222"/>
                      </a:lnTo>
                      <a:lnTo>
                        <a:pt x="1253" y="2210"/>
                      </a:lnTo>
                      <a:lnTo>
                        <a:pt x="1229" y="2194"/>
                      </a:lnTo>
                      <a:lnTo>
                        <a:pt x="1203" y="2179"/>
                      </a:lnTo>
                      <a:lnTo>
                        <a:pt x="1173" y="2163"/>
                      </a:lnTo>
                      <a:lnTo>
                        <a:pt x="1139" y="2139"/>
                      </a:lnTo>
                      <a:lnTo>
                        <a:pt x="1107" y="2108"/>
                      </a:lnTo>
                      <a:lnTo>
                        <a:pt x="1076" y="2070"/>
                      </a:lnTo>
                      <a:lnTo>
                        <a:pt x="1047" y="2028"/>
                      </a:lnTo>
                      <a:lnTo>
                        <a:pt x="1020" y="1982"/>
                      </a:lnTo>
                      <a:lnTo>
                        <a:pt x="993" y="1931"/>
                      </a:lnTo>
                      <a:lnTo>
                        <a:pt x="968" y="1881"/>
                      </a:lnTo>
                      <a:lnTo>
                        <a:pt x="944" y="1830"/>
                      </a:lnTo>
                      <a:lnTo>
                        <a:pt x="922" y="1781"/>
                      </a:lnTo>
                      <a:lnTo>
                        <a:pt x="899" y="1735"/>
                      </a:lnTo>
                      <a:lnTo>
                        <a:pt x="878" y="1693"/>
                      </a:lnTo>
                      <a:lnTo>
                        <a:pt x="857" y="1655"/>
                      </a:lnTo>
                      <a:lnTo>
                        <a:pt x="838" y="1624"/>
                      </a:lnTo>
                      <a:lnTo>
                        <a:pt x="818" y="1601"/>
                      </a:lnTo>
                      <a:lnTo>
                        <a:pt x="800" y="1589"/>
                      </a:lnTo>
                      <a:lnTo>
                        <a:pt x="779" y="1583"/>
                      </a:lnTo>
                      <a:lnTo>
                        <a:pt x="760" y="1586"/>
                      </a:lnTo>
                      <a:lnTo>
                        <a:pt x="742" y="1597"/>
                      </a:lnTo>
                      <a:lnTo>
                        <a:pt x="725" y="1614"/>
                      </a:lnTo>
                      <a:lnTo>
                        <a:pt x="707" y="1637"/>
                      </a:lnTo>
                      <a:lnTo>
                        <a:pt x="688" y="1666"/>
                      </a:lnTo>
                      <a:lnTo>
                        <a:pt x="668" y="1700"/>
                      </a:lnTo>
                      <a:lnTo>
                        <a:pt x="644" y="1738"/>
                      </a:lnTo>
                      <a:lnTo>
                        <a:pt x="617" y="1780"/>
                      </a:lnTo>
                      <a:lnTo>
                        <a:pt x="586" y="1826"/>
                      </a:lnTo>
                      <a:lnTo>
                        <a:pt x="553" y="1874"/>
                      </a:lnTo>
                      <a:lnTo>
                        <a:pt x="512" y="1924"/>
                      </a:lnTo>
                      <a:lnTo>
                        <a:pt x="466" y="1976"/>
                      </a:lnTo>
                      <a:lnTo>
                        <a:pt x="417" y="2024"/>
                      </a:lnTo>
                      <a:lnTo>
                        <a:pt x="366" y="2065"/>
                      </a:lnTo>
                      <a:lnTo>
                        <a:pt x="316" y="2097"/>
                      </a:lnTo>
                      <a:lnTo>
                        <a:pt x="266" y="2124"/>
                      </a:lnTo>
                      <a:lnTo>
                        <a:pt x="219" y="2145"/>
                      </a:lnTo>
                      <a:lnTo>
                        <a:pt x="174" y="2162"/>
                      </a:lnTo>
                      <a:lnTo>
                        <a:pt x="132" y="2173"/>
                      </a:lnTo>
                      <a:lnTo>
                        <a:pt x="95" y="2181"/>
                      </a:lnTo>
                      <a:lnTo>
                        <a:pt x="63" y="2186"/>
                      </a:lnTo>
                      <a:lnTo>
                        <a:pt x="36" y="2188"/>
                      </a:lnTo>
                      <a:lnTo>
                        <a:pt x="17" y="2190"/>
                      </a:lnTo>
                      <a:lnTo>
                        <a:pt x="4" y="2190"/>
                      </a:lnTo>
                      <a:lnTo>
                        <a:pt x="0" y="2190"/>
                      </a:lnTo>
                      <a:lnTo>
                        <a:pt x="3" y="2187"/>
                      </a:lnTo>
                      <a:lnTo>
                        <a:pt x="11" y="2180"/>
                      </a:lnTo>
                      <a:lnTo>
                        <a:pt x="25" y="2170"/>
                      </a:lnTo>
                      <a:lnTo>
                        <a:pt x="43" y="2155"/>
                      </a:lnTo>
                      <a:lnTo>
                        <a:pt x="66" y="2136"/>
                      </a:lnTo>
                      <a:lnTo>
                        <a:pt x="92" y="2114"/>
                      </a:lnTo>
                      <a:lnTo>
                        <a:pt x="122" y="2087"/>
                      </a:lnTo>
                      <a:lnTo>
                        <a:pt x="154" y="2059"/>
                      </a:lnTo>
                      <a:lnTo>
                        <a:pt x="188" y="2026"/>
                      </a:lnTo>
                      <a:lnTo>
                        <a:pt x="224" y="1990"/>
                      </a:lnTo>
                      <a:lnTo>
                        <a:pt x="262" y="1951"/>
                      </a:lnTo>
                      <a:lnTo>
                        <a:pt x="300" y="1910"/>
                      </a:lnTo>
                      <a:lnTo>
                        <a:pt x="338" y="1865"/>
                      </a:lnTo>
                      <a:lnTo>
                        <a:pt x="376" y="1819"/>
                      </a:lnTo>
                      <a:lnTo>
                        <a:pt x="412" y="1770"/>
                      </a:lnTo>
                      <a:lnTo>
                        <a:pt x="449" y="1719"/>
                      </a:lnTo>
                      <a:lnTo>
                        <a:pt x="483" y="1666"/>
                      </a:lnTo>
                      <a:lnTo>
                        <a:pt x="513" y="1611"/>
                      </a:lnTo>
                      <a:lnTo>
                        <a:pt x="543" y="1554"/>
                      </a:lnTo>
                      <a:lnTo>
                        <a:pt x="568" y="1496"/>
                      </a:lnTo>
                      <a:lnTo>
                        <a:pt x="591" y="1436"/>
                      </a:lnTo>
                      <a:lnTo>
                        <a:pt x="609" y="1375"/>
                      </a:lnTo>
                      <a:lnTo>
                        <a:pt x="622" y="1313"/>
                      </a:lnTo>
                      <a:lnTo>
                        <a:pt x="629" y="1250"/>
                      </a:lnTo>
                      <a:lnTo>
                        <a:pt x="630" y="1186"/>
                      </a:lnTo>
                      <a:lnTo>
                        <a:pt x="626" y="1121"/>
                      </a:lnTo>
                      <a:lnTo>
                        <a:pt x="616" y="1048"/>
                      </a:lnTo>
                      <a:lnTo>
                        <a:pt x="602" y="976"/>
                      </a:lnTo>
                      <a:lnTo>
                        <a:pt x="586" y="903"/>
                      </a:lnTo>
                      <a:lnTo>
                        <a:pt x="568" y="832"/>
                      </a:lnTo>
                      <a:lnTo>
                        <a:pt x="547" y="762"/>
                      </a:lnTo>
                      <a:lnTo>
                        <a:pt x="526" y="693"/>
                      </a:lnTo>
                      <a:lnTo>
                        <a:pt x="502" y="625"/>
                      </a:lnTo>
                      <a:lnTo>
                        <a:pt x="477" y="561"/>
                      </a:lnTo>
                      <a:lnTo>
                        <a:pt x="452" y="498"/>
                      </a:lnTo>
                      <a:lnTo>
                        <a:pt x="426" y="437"/>
                      </a:lnTo>
                      <a:lnTo>
                        <a:pt x="401" y="378"/>
                      </a:lnTo>
                      <a:lnTo>
                        <a:pt x="374" y="323"/>
                      </a:lnTo>
                      <a:lnTo>
                        <a:pt x="349" y="273"/>
                      </a:lnTo>
                      <a:lnTo>
                        <a:pt x="325" y="225"/>
                      </a:lnTo>
                      <a:lnTo>
                        <a:pt x="303" y="180"/>
                      </a:lnTo>
                      <a:lnTo>
                        <a:pt x="280" y="141"/>
                      </a:lnTo>
                      <a:lnTo>
                        <a:pt x="261" y="106"/>
                      </a:lnTo>
                      <a:lnTo>
                        <a:pt x="244" y="75"/>
                      </a:lnTo>
                      <a:lnTo>
                        <a:pt x="229" y="48"/>
                      </a:lnTo>
                      <a:lnTo>
                        <a:pt x="216" y="28"/>
                      </a:lnTo>
                      <a:lnTo>
                        <a:pt x="207" y="13"/>
                      </a:lnTo>
                      <a:lnTo>
                        <a:pt x="202" y="3"/>
                      </a:lnTo>
                      <a:lnTo>
                        <a:pt x="199"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grpSp>
          <p:sp>
            <p:nvSpPr>
              <p:cNvPr id="9" name="Oval 8"/>
              <p:cNvSpPr/>
              <p:nvPr/>
            </p:nvSpPr>
            <p:spPr>
              <a:xfrm>
                <a:off x="2328912" y="2008913"/>
                <a:ext cx="1739394" cy="862349"/>
              </a:xfrm>
              <a:prstGeom prst="ellipse">
                <a:avLst/>
              </a:prstGeom>
              <a:solidFill>
                <a:sysClr val="window" lastClr="FFFFFF"/>
              </a:solidFill>
              <a:ln w="12700" cap="flat" cmpd="sng" algn="ctr">
                <a:solidFill>
                  <a:srgbClr val="ED7D31"/>
                </a:solidFill>
                <a:prstDash val="solid"/>
                <a:miter lim="800000"/>
              </a:ln>
              <a:effectLst/>
            </p:spPr>
            <p:txBody>
              <a:bodyPr rtlCol="0" anchor="ctr"/>
              <a:lstStyle/>
              <a:p>
                <a:pPr algn="ctr" rtl="1">
                  <a:lnSpc>
                    <a:spcPct val="115000"/>
                  </a:lnSpc>
                  <a:spcAft>
                    <a:spcPts val="0"/>
                  </a:spcAft>
                </a:pPr>
                <a:r>
                  <a:rPr lang="ar-SA" sz="1100" b="1" dirty="0">
                    <a:effectLst/>
                    <a:latin typeface="Calibri"/>
                    <a:ea typeface="Times New Roman"/>
                    <a:cs typeface="Arial"/>
                  </a:rPr>
                  <a:t>ماذا </a:t>
                </a:r>
                <a:r>
                  <a:rPr lang="ar-SA" sz="1050" b="1" dirty="0">
                    <a:effectLst/>
                    <a:latin typeface="Calibri"/>
                    <a:ea typeface="Times New Roman"/>
                    <a:cs typeface="Arial"/>
                  </a:rPr>
                  <a:t>تعلمت من هذا البرنامج</a:t>
                </a:r>
                <a:endParaRPr lang="en-US" sz="1050" dirty="0">
                  <a:effectLst/>
                  <a:latin typeface="Calibri"/>
                  <a:ea typeface="Calibri"/>
                  <a:cs typeface="Arial"/>
                </a:endParaRPr>
              </a:p>
            </p:txBody>
          </p:sp>
        </p:grpSp>
      </p:grpSp>
      <p:sp>
        <p:nvSpPr>
          <p:cNvPr id="12" name="Freeform 11"/>
          <p:cNvSpPr>
            <a:spLocks/>
          </p:cNvSpPr>
          <p:nvPr/>
        </p:nvSpPr>
        <p:spPr bwMode="auto">
          <a:xfrm rot="1423379">
            <a:off x="4119702" y="1637259"/>
            <a:ext cx="584658" cy="1567494"/>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3" name="Freeform 12"/>
          <p:cNvSpPr>
            <a:spLocks/>
          </p:cNvSpPr>
          <p:nvPr/>
        </p:nvSpPr>
        <p:spPr bwMode="auto">
          <a:xfrm rot="2347836">
            <a:off x="4754758" y="1613087"/>
            <a:ext cx="544368" cy="2011734"/>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4" name="Freeform 13"/>
          <p:cNvSpPr>
            <a:spLocks/>
          </p:cNvSpPr>
          <p:nvPr/>
        </p:nvSpPr>
        <p:spPr bwMode="auto">
          <a:xfrm rot="3921877">
            <a:off x="5159188" y="2132443"/>
            <a:ext cx="502219" cy="1966147"/>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ED7D31"/>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5" name="Freeform 14"/>
          <p:cNvSpPr>
            <a:spLocks/>
          </p:cNvSpPr>
          <p:nvPr/>
        </p:nvSpPr>
        <p:spPr bwMode="auto">
          <a:xfrm rot="5692358">
            <a:off x="5374902" y="2711894"/>
            <a:ext cx="455540" cy="2148261"/>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ysClr val="windowText" lastClr="000000"/>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7" name="Freeform 16"/>
          <p:cNvSpPr>
            <a:spLocks/>
          </p:cNvSpPr>
          <p:nvPr/>
        </p:nvSpPr>
        <p:spPr bwMode="auto">
          <a:xfrm rot="19353363">
            <a:off x="2144562" y="3809731"/>
            <a:ext cx="1578437" cy="522563"/>
          </a:xfrm>
          <a:custGeom>
            <a:avLst/>
            <a:gdLst>
              <a:gd name="T0" fmla="*/ 402 w 967"/>
              <a:gd name="T1" fmla="*/ 0 h 371"/>
              <a:gd name="T2" fmla="*/ 455 w 967"/>
              <a:gd name="T3" fmla="*/ 2 h 371"/>
              <a:gd name="T4" fmla="*/ 511 w 967"/>
              <a:gd name="T5" fmla="*/ 6 h 371"/>
              <a:gd name="T6" fmla="*/ 570 w 967"/>
              <a:gd name="T7" fmla="*/ 17 h 371"/>
              <a:gd name="T8" fmla="*/ 632 w 967"/>
              <a:gd name="T9" fmla="*/ 33 h 371"/>
              <a:gd name="T10" fmla="*/ 695 w 967"/>
              <a:gd name="T11" fmla="*/ 54 h 371"/>
              <a:gd name="T12" fmla="*/ 761 w 967"/>
              <a:gd name="T13" fmla="*/ 83 h 371"/>
              <a:gd name="T14" fmla="*/ 828 w 967"/>
              <a:gd name="T15" fmla="*/ 118 h 371"/>
              <a:gd name="T16" fmla="*/ 897 w 967"/>
              <a:gd name="T17" fmla="*/ 162 h 371"/>
              <a:gd name="T18" fmla="*/ 967 w 967"/>
              <a:gd name="T19" fmla="*/ 214 h 371"/>
              <a:gd name="T20" fmla="*/ 965 w 967"/>
              <a:gd name="T21" fmla="*/ 217 h 371"/>
              <a:gd name="T22" fmla="*/ 956 w 967"/>
              <a:gd name="T23" fmla="*/ 222 h 371"/>
              <a:gd name="T24" fmla="*/ 942 w 967"/>
              <a:gd name="T25" fmla="*/ 232 h 371"/>
              <a:gd name="T26" fmla="*/ 924 w 967"/>
              <a:gd name="T27" fmla="*/ 243 h 371"/>
              <a:gd name="T28" fmla="*/ 900 w 967"/>
              <a:gd name="T29" fmla="*/ 257 h 371"/>
              <a:gd name="T30" fmla="*/ 872 w 967"/>
              <a:gd name="T31" fmla="*/ 273 h 371"/>
              <a:gd name="T32" fmla="*/ 840 w 967"/>
              <a:gd name="T33" fmla="*/ 290 h 371"/>
              <a:gd name="T34" fmla="*/ 803 w 967"/>
              <a:gd name="T35" fmla="*/ 305 h 371"/>
              <a:gd name="T36" fmla="*/ 764 w 967"/>
              <a:gd name="T37" fmla="*/ 320 h 371"/>
              <a:gd name="T38" fmla="*/ 722 w 967"/>
              <a:gd name="T39" fmla="*/ 336 h 371"/>
              <a:gd name="T40" fmla="*/ 675 w 967"/>
              <a:gd name="T41" fmla="*/ 349 h 371"/>
              <a:gd name="T42" fmla="*/ 626 w 967"/>
              <a:gd name="T43" fmla="*/ 360 h 371"/>
              <a:gd name="T44" fmla="*/ 576 w 967"/>
              <a:gd name="T45" fmla="*/ 367 h 371"/>
              <a:gd name="T46" fmla="*/ 522 w 967"/>
              <a:gd name="T47" fmla="*/ 371 h 371"/>
              <a:gd name="T48" fmla="*/ 468 w 967"/>
              <a:gd name="T49" fmla="*/ 371 h 371"/>
              <a:gd name="T50" fmla="*/ 412 w 967"/>
              <a:gd name="T51" fmla="*/ 365 h 371"/>
              <a:gd name="T52" fmla="*/ 354 w 967"/>
              <a:gd name="T53" fmla="*/ 354 h 371"/>
              <a:gd name="T54" fmla="*/ 295 w 967"/>
              <a:gd name="T55" fmla="*/ 339 h 371"/>
              <a:gd name="T56" fmla="*/ 236 w 967"/>
              <a:gd name="T57" fmla="*/ 315 h 371"/>
              <a:gd name="T58" fmla="*/ 177 w 967"/>
              <a:gd name="T59" fmla="*/ 284 h 371"/>
              <a:gd name="T60" fmla="*/ 118 w 967"/>
              <a:gd name="T61" fmla="*/ 245 h 371"/>
              <a:gd name="T62" fmla="*/ 58 w 967"/>
              <a:gd name="T63" fmla="*/ 198 h 371"/>
              <a:gd name="T64" fmla="*/ 0 w 967"/>
              <a:gd name="T65" fmla="*/ 141 h 371"/>
              <a:gd name="T66" fmla="*/ 2 w 967"/>
              <a:gd name="T67" fmla="*/ 139 h 371"/>
              <a:gd name="T68" fmla="*/ 9 w 967"/>
              <a:gd name="T69" fmla="*/ 134 h 371"/>
              <a:gd name="T70" fmla="*/ 20 w 967"/>
              <a:gd name="T71" fmla="*/ 125 h 371"/>
              <a:gd name="T72" fmla="*/ 37 w 967"/>
              <a:gd name="T73" fmla="*/ 114 h 371"/>
              <a:gd name="T74" fmla="*/ 56 w 967"/>
              <a:gd name="T75" fmla="*/ 101 h 371"/>
              <a:gd name="T76" fmla="*/ 80 w 967"/>
              <a:gd name="T77" fmla="*/ 87 h 371"/>
              <a:gd name="T78" fmla="*/ 108 w 967"/>
              <a:gd name="T79" fmla="*/ 73 h 371"/>
              <a:gd name="T80" fmla="*/ 141 w 967"/>
              <a:gd name="T81" fmla="*/ 59 h 371"/>
              <a:gd name="T82" fmla="*/ 176 w 967"/>
              <a:gd name="T83" fmla="*/ 45 h 371"/>
              <a:gd name="T84" fmla="*/ 214 w 967"/>
              <a:gd name="T85" fmla="*/ 31 h 371"/>
              <a:gd name="T86" fmla="*/ 256 w 967"/>
              <a:gd name="T87" fmla="*/ 20 h 371"/>
              <a:gd name="T88" fmla="*/ 302 w 967"/>
              <a:gd name="T89" fmla="*/ 10 h 371"/>
              <a:gd name="T90" fmla="*/ 350 w 967"/>
              <a:gd name="T91" fmla="*/ 4 h 371"/>
              <a:gd name="T92" fmla="*/ 402 w 967"/>
              <a:gd name="T9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7" h="371">
                <a:moveTo>
                  <a:pt x="402" y="0"/>
                </a:moveTo>
                <a:lnTo>
                  <a:pt x="455" y="2"/>
                </a:lnTo>
                <a:lnTo>
                  <a:pt x="511" y="6"/>
                </a:lnTo>
                <a:lnTo>
                  <a:pt x="570" y="17"/>
                </a:lnTo>
                <a:lnTo>
                  <a:pt x="632" y="33"/>
                </a:lnTo>
                <a:lnTo>
                  <a:pt x="695" y="54"/>
                </a:lnTo>
                <a:lnTo>
                  <a:pt x="761" y="83"/>
                </a:lnTo>
                <a:lnTo>
                  <a:pt x="828" y="118"/>
                </a:lnTo>
                <a:lnTo>
                  <a:pt x="897" y="162"/>
                </a:lnTo>
                <a:lnTo>
                  <a:pt x="967" y="214"/>
                </a:lnTo>
                <a:lnTo>
                  <a:pt x="965" y="217"/>
                </a:lnTo>
                <a:lnTo>
                  <a:pt x="956" y="222"/>
                </a:lnTo>
                <a:lnTo>
                  <a:pt x="942" y="232"/>
                </a:lnTo>
                <a:lnTo>
                  <a:pt x="924" y="243"/>
                </a:lnTo>
                <a:lnTo>
                  <a:pt x="900" y="257"/>
                </a:lnTo>
                <a:lnTo>
                  <a:pt x="872" y="273"/>
                </a:lnTo>
                <a:lnTo>
                  <a:pt x="840" y="290"/>
                </a:lnTo>
                <a:lnTo>
                  <a:pt x="803" y="305"/>
                </a:lnTo>
                <a:lnTo>
                  <a:pt x="764" y="320"/>
                </a:lnTo>
                <a:lnTo>
                  <a:pt x="722" y="336"/>
                </a:lnTo>
                <a:lnTo>
                  <a:pt x="675" y="349"/>
                </a:lnTo>
                <a:lnTo>
                  <a:pt x="626" y="360"/>
                </a:lnTo>
                <a:lnTo>
                  <a:pt x="576" y="367"/>
                </a:lnTo>
                <a:lnTo>
                  <a:pt x="522" y="371"/>
                </a:lnTo>
                <a:lnTo>
                  <a:pt x="468" y="371"/>
                </a:lnTo>
                <a:lnTo>
                  <a:pt x="412" y="365"/>
                </a:lnTo>
                <a:lnTo>
                  <a:pt x="354" y="354"/>
                </a:lnTo>
                <a:lnTo>
                  <a:pt x="295" y="339"/>
                </a:lnTo>
                <a:lnTo>
                  <a:pt x="236" y="315"/>
                </a:lnTo>
                <a:lnTo>
                  <a:pt x="177" y="284"/>
                </a:lnTo>
                <a:lnTo>
                  <a:pt x="118" y="245"/>
                </a:lnTo>
                <a:lnTo>
                  <a:pt x="58" y="198"/>
                </a:lnTo>
                <a:lnTo>
                  <a:pt x="0" y="141"/>
                </a:lnTo>
                <a:lnTo>
                  <a:pt x="2" y="139"/>
                </a:lnTo>
                <a:lnTo>
                  <a:pt x="9" y="134"/>
                </a:lnTo>
                <a:lnTo>
                  <a:pt x="20" y="125"/>
                </a:lnTo>
                <a:lnTo>
                  <a:pt x="37" y="114"/>
                </a:lnTo>
                <a:lnTo>
                  <a:pt x="56" y="101"/>
                </a:lnTo>
                <a:lnTo>
                  <a:pt x="80" y="87"/>
                </a:lnTo>
                <a:lnTo>
                  <a:pt x="108" y="73"/>
                </a:lnTo>
                <a:lnTo>
                  <a:pt x="141" y="59"/>
                </a:lnTo>
                <a:lnTo>
                  <a:pt x="176" y="45"/>
                </a:lnTo>
                <a:lnTo>
                  <a:pt x="214" y="31"/>
                </a:lnTo>
                <a:lnTo>
                  <a:pt x="256" y="20"/>
                </a:lnTo>
                <a:lnTo>
                  <a:pt x="302" y="10"/>
                </a:lnTo>
                <a:lnTo>
                  <a:pt x="350" y="4"/>
                </a:lnTo>
                <a:lnTo>
                  <a:pt x="402"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9" name="مربع نص 135512"/>
          <p:cNvSpPr txBox="1"/>
          <p:nvPr/>
        </p:nvSpPr>
        <p:spPr>
          <a:xfrm rot="16200000">
            <a:off x="3600490" y="4332810"/>
            <a:ext cx="798830" cy="341630"/>
          </a:xfrm>
          <a:prstGeom prst="rect">
            <a:avLst/>
          </a:prstGeom>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15000"/>
              </a:lnSpc>
              <a:spcAft>
                <a:spcPts val="0"/>
              </a:spcAft>
            </a:pPr>
            <a:r>
              <a:rPr lang="ar-EG" sz="1050" b="1" dirty="0">
                <a:solidFill>
                  <a:srgbClr val="C00000"/>
                </a:solidFill>
                <a:effectLst/>
                <a:latin typeface="Calibri"/>
                <a:ea typeface="Calibri"/>
                <a:cs typeface="Times New Roman"/>
              </a:rPr>
              <a:t>شجرة التعلم</a:t>
            </a:r>
            <a:endParaRPr lang="en-US" sz="1050" dirty="0">
              <a:effectLst/>
              <a:latin typeface="Calibri"/>
              <a:ea typeface="Calibri"/>
              <a:cs typeface="Arial"/>
            </a:endParaRPr>
          </a:p>
          <a:p>
            <a:pPr algn="r" rtl="1">
              <a:lnSpc>
                <a:spcPct val="115000"/>
              </a:lnSpc>
              <a:spcAft>
                <a:spcPts val="1000"/>
              </a:spcAft>
            </a:pPr>
            <a:r>
              <a:rPr lang="en-US" sz="1100" dirty="0">
                <a:effectLst/>
                <a:latin typeface="Calibri"/>
                <a:ea typeface="Calibri"/>
                <a:cs typeface="Arial"/>
              </a:rPr>
              <a:t> </a:t>
            </a:r>
          </a:p>
        </p:txBody>
      </p:sp>
      <p:sp>
        <p:nvSpPr>
          <p:cNvPr id="20" name="Rectangle 19"/>
          <p:cNvSpPr>
            <a:spLocks noChangeArrowheads="1"/>
          </p:cNvSpPr>
          <p:nvPr/>
        </p:nvSpPr>
        <p:spPr bwMode="auto">
          <a:xfrm>
            <a:off x="3797460" y="866406"/>
            <a:ext cx="106680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EG" sz="1600" b="1" i="0" u="sng"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شجرة التعلم</a:t>
            </a: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Rectangle 3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1831975" algn="l"/>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2" name="Diagram 21"/>
          <p:cNvGraphicFramePr/>
          <p:nvPr>
            <p:extLst>
              <p:ext uri="{D42A27DB-BD31-4B8C-83A1-F6EECF244321}">
                <p14:modId xmlns:p14="http://schemas.microsoft.com/office/powerpoint/2010/main" val="3199022547"/>
              </p:ext>
            </p:extLst>
          </p:nvPr>
        </p:nvGraphicFramePr>
        <p:xfrm>
          <a:off x="537225" y="757201"/>
          <a:ext cx="2228850" cy="828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3" name="Diagram 22"/>
          <p:cNvGraphicFramePr/>
          <p:nvPr>
            <p:extLst>
              <p:ext uri="{D42A27DB-BD31-4B8C-83A1-F6EECF244321}">
                <p14:modId xmlns:p14="http://schemas.microsoft.com/office/powerpoint/2010/main" val="1439484720"/>
              </p:ext>
            </p:extLst>
          </p:nvPr>
        </p:nvGraphicFramePr>
        <p:xfrm>
          <a:off x="6172200" y="752520"/>
          <a:ext cx="2228850" cy="914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4" name="Rectangle 23"/>
          <p:cNvSpPr/>
          <p:nvPr/>
        </p:nvSpPr>
        <p:spPr>
          <a:xfrm>
            <a:off x="3085566" y="11827"/>
            <a:ext cx="946093" cy="768159"/>
          </a:xfrm>
          <a:prstGeom prst="rect">
            <a:avLst/>
          </a:prstGeom>
        </p:spPr>
        <p:txBody>
          <a:bodyPr wrap="none">
            <a:spAutoFit/>
          </a:bodyPr>
          <a:lstStyle/>
          <a:p>
            <a:pPr algn="ctr" rtl="1">
              <a:lnSpc>
                <a:spcPct val="300000"/>
              </a:lnSpc>
              <a:spcBef>
                <a:spcPts val="100"/>
              </a:spcBef>
              <a:spcAft>
                <a:spcPts val="100"/>
              </a:spcAft>
            </a:pPr>
            <a:r>
              <a:rPr lang="ar-EG" b="1" dirty="0" smtClean="0">
                <a:latin typeface="Segoe UI Symbol"/>
                <a:ea typeface="Calibri"/>
                <a:cs typeface="PT Bold Dusky"/>
              </a:rPr>
              <a:t>نشا</a:t>
            </a:r>
            <a:r>
              <a:rPr lang="ar-SA" b="1" dirty="0">
                <a:latin typeface="Segoe UI Symbol"/>
                <a:ea typeface="Calibri"/>
                <a:cs typeface="PT Bold Dusky"/>
              </a:rPr>
              <a:t>ط</a:t>
            </a:r>
            <a:r>
              <a:rPr lang="ar-EG" b="1" dirty="0">
                <a:latin typeface="Segoe UI Symbol"/>
                <a:ea typeface="Calibri"/>
                <a:cs typeface="PT Bold Dusky"/>
              </a:rPr>
              <a:t> </a:t>
            </a:r>
            <a:r>
              <a:rPr lang="ar-EG" b="1" dirty="0" smtClean="0">
                <a:latin typeface="Segoe UI Symbol"/>
                <a:ea typeface="Calibri"/>
                <a:cs typeface="PT Bold Dusky"/>
              </a:rPr>
              <a:t>(6)</a:t>
            </a:r>
            <a:r>
              <a:rPr lang="ar-EG" sz="1000" dirty="0" smtClean="0">
                <a:ea typeface="Calibri"/>
              </a:rPr>
              <a:t> </a:t>
            </a:r>
            <a:endParaRPr lang="en-US" sz="1000" dirty="0">
              <a:ea typeface="Calibri"/>
              <a:cs typeface="Arial"/>
            </a:endParaRPr>
          </a:p>
        </p:txBody>
      </p:sp>
      <p:grpSp>
        <p:nvGrpSpPr>
          <p:cNvPr id="25" name="مجموعة 264"/>
          <p:cNvGrpSpPr/>
          <p:nvPr/>
        </p:nvGrpSpPr>
        <p:grpSpPr>
          <a:xfrm>
            <a:off x="4330064" y="442044"/>
            <a:ext cx="1376679" cy="434975"/>
            <a:chOff x="0" y="0"/>
            <a:chExt cx="1376855" cy="435391"/>
          </a:xfrm>
        </p:grpSpPr>
        <p:pic>
          <p:nvPicPr>
            <p:cNvPr id="26" name="صورة 27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45931" y="0"/>
              <a:ext cx="430924" cy="430924"/>
            </a:xfrm>
            <a:prstGeom prst="rect">
              <a:avLst/>
            </a:prstGeom>
          </p:spPr>
        </p:pic>
        <p:sp>
          <p:nvSpPr>
            <p:cNvPr id="27" name="مربع نص 279"/>
            <p:cNvSpPr txBox="1">
              <a:spLocks/>
            </p:cNvSpPr>
            <p:nvPr/>
          </p:nvSpPr>
          <p:spPr>
            <a:xfrm>
              <a:off x="0" y="31531"/>
              <a:ext cx="826770" cy="40386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rtl="1">
                <a:lnSpc>
                  <a:spcPct val="115000"/>
                </a:lnSpc>
                <a:spcAft>
                  <a:spcPts val="1000"/>
                </a:spcAft>
              </a:pPr>
              <a:r>
                <a:rPr lang="ar-SA" sz="1400" b="1">
                  <a:effectLst/>
                  <a:latin typeface="Calibri"/>
                  <a:ea typeface="Calibri"/>
                  <a:cs typeface="Arial"/>
                </a:rPr>
                <a:t>15 دقيقة</a:t>
              </a:r>
              <a:endParaRPr lang="en-US" sz="1100">
                <a:effectLst/>
                <a:latin typeface="Calibri"/>
                <a:ea typeface="Calibri"/>
                <a:cs typeface="Arial"/>
              </a:endParaRPr>
            </a:p>
          </p:txBody>
        </p:sp>
      </p:grpSp>
      <p:sp>
        <p:nvSpPr>
          <p:cNvPr id="29" name="Rectangle 8"/>
          <p:cNvSpPr>
            <a:spLocks noChangeArrowheads="1"/>
          </p:cNvSpPr>
          <p:nvPr/>
        </p:nvSpPr>
        <p:spPr bwMode="auto">
          <a:xfrm>
            <a:off x="434641" y="5742755"/>
            <a:ext cx="8146781"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ar-EG" sz="2400" b="1" i="0" u="none" strike="noStrike" cap="none" normalizeH="0" baseline="0" dirty="0" smtClean="0">
              <a:ln>
                <a:noFill/>
              </a:ln>
              <a:solidFill>
                <a:schemeClr val="tx1"/>
              </a:solidFill>
              <a:effectLst/>
              <a:latin typeface="PT Bold Dusky"/>
              <a:ea typeface="Calibri"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EG"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تعاون مع مجموعتك وارسم شجرة وضح على فروعها ماذا تعلمت في هذا البرنامج.</a:t>
            </a:r>
          </a:p>
          <a:p>
            <a:pPr marL="0" marR="0" lvl="0" indent="0" algn="ctr" defTabSz="914400" rtl="1" eaLnBrk="0" fontAlgn="base" latinLnBrk="0" hangingPunct="0">
              <a:lnSpc>
                <a:spcPct val="100000"/>
              </a:lnSpc>
              <a:spcBef>
                <a:spcPct val="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67413851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848600" cy="5443029"/>
          </a:xfrm>
          <a:prstGeom prst="rect">
            <a:avLst/>
          </a:prstGeom>
        </p:spPr>
        <p:txBody>
          <a:bodyPr wrap="square">
            <a:spAutoFit/>
          </a:bodyPr>
          <a:lstStyle/>
          <a:p>
            <a:pPr algn="ctr" rtl="1" fontAlgn="base" hangingPunct="0">
              <a:lnSpc>
                <a:spcPct val="150000"/>
              </a:lnSpc>
              <a:spcAft>
                <a:spcPts val="0"/>
              </a:spcAft>
            </a:pPr>
            <a:r>
              <a:rPr lang="ar-SA" sz="6000" b="1" dirty="0">
                <a:solidFill>
                  <a:srgbClr val="FF0000"/>
                </a:solidFill>
                <a:ea typeface="Times New Roman"/>
                <a:cs typeface="Traditional Arabic"/>
              </a:rPr>
              <a:t>الخاتمة:</a:t>
            </a:r>
            <a:endParaRPr lang="en-US" sz="1000" dirty="0">
              <a:ea typeface="Calibri"/>
              <a:cs typeface="Arial"/>
            </a:endParaRPr>
          </a:p>
          <a:p>
            <a:pPr algn="ctr" rtl="1" fontAlgn="base" hangingPunct="0">
              <a:lnSpc>
                <a:spcPct val="150000"/>
              </a:lnSpc>
              <a:spcAft>
                <a:spcPts val="0"/>
              </a:spcAft>
            </a:pPr>
            <a:r>
              <a:rPr lang="ar-SA" sz="2400" b="1" dirty="0">
                <a:solidFill>
                  <a:srgbClr val="0D0D0D"/>
                </a:solidFill>
                <a:ea typeface="Times New Roman"/>
                <a:cs typeface="Traditional Arabic"/>
              </a:rPr>
              <a:t>لقد كانت تلك محاولة أخطو بها بل أحبو بها في بحر الصحة النفسية، وأل الله سبحانه وتعالى السداد والتوفيق فهو القادر على هذا.</a:t>
            </a:r>
            <a:endParaRPr lang="en-US" sz="1100" dirty="0">
              <a:ea typeface="Calibri"/>
              <a:cs typeface="Arial"/>
            </a:endParaRPr>
          </a:p>
          <a:p>
            <a:pPr algn="ctr" rtl="1" fontAlgn="base" hangingPunct="0">
              <a:lnSpc>
                <a:spcPct val="150000"/>
              </a:lnSpc>
              <a:spcAft>
                <a:spcPts val="0"/>
              </a:spcAft>
            </a:pPr>
            <a:r>
              <a:rPr lang="ar-SA" sz="2400" b="1" dirty="0">
                <a:solidFill>
                  <a:srgbClr val="0D0D0D"/>
                </a:solidFill>
                <a:ea typeface="Times New Roman"/>
                <a:cs typeface="Traditional Arabic"/>
              </a:rPr>
              <a:t>والشكر موفور للمؤسسات العلمية التي تسعى جاهدة لطلاب العلم والشكر موفور لطلاب العلم الذين يسعون في كل زمان ومكان يطلبون العلم من المهد إلى اللحد.</a:t>
            </a:r>
            <a:endParaRPr lang="en-US" sz="1100" dirty="0">
              <a:ea typeface="Calibri"/>
              <a:cs typeface="Arial"/>
            </a:endParaRPr>
          </a:p>
          <a:p>
            <a:pPr algn="ctr" rtl="1" fontAlgn="base" hangingPunct="0">
              <a:lnSpc>
                <a:spcPct val="150000"/>
              </a:lnSpc>
              <a:spcAft>
                <a:spcPts val="0"/>
              </a:spcAft>
            </a:pPr>
            <a:r>
              <a:rPr lang="ar-SA" sz="2400" b="1" dirty="0">
                <a:solidFill>
                  <a:srgbClr val="0D0D0D"/>
                </a:solidFill>
                <a:ea typeface="Times New Roman"/>
                <a:cs typeface="Traditional Arabic"/>
              </a:rPr>
              <a:t>الفقير إلى الله خادم العلم</a:t>
            </a:r>
            <a:endParaRPr lang="en-US" sz="1100" dirty="0">
              <a:ea typeface="Calibri"/>
              <a:cs typeface="Arial"/>
            </a:endParaRPr>
          </a:p>
          <a:p>
            <a:pPr algn="ctr" rtl="1" fontAlgn="base" hangingPunct="0">
              <a:lnSpc>
                <a:spcPct val="150000"/>
              </a:lnSpc>
              <a:spcAft>
                <a:spcPts val="0"/>
              </a:spcAft>
              <a:tabLst>
                <a:tab pos="2219325" algn="l"/>
                <a:tab pos="2637155" algn="ctr"/>
              </a:tabLst>
            </a:pPr>
            <a:r>
              <a:rPr lang="ar-SA" sz="2400" b="1" dirty="0">
                <a:solidFill>
                  <a:srgbClr val="0D0D0D"/>
                </a:solidFill>
                <a:ea typeface="Times New Roman"/>
                <a:cs typeface="Traditional Arabic"/>
              </a:rPr>
              <a:t>محمد الصغير.</a:t>
            </a:r>
            <a:endParaRPr lang="en-US" sz="1100" dirty="0">
              <a:ea typeface="Calibri"/>
              <a:cs typeface="Arial"/>
            </a:endParaRPr>
          </a:p>
          <a:p>
            <a:pPr algn="r" rtl="1" fontAlgn="base" hangingPunct="0">
              <a:lnSpc>
                <a:spcPct val="115000"/>
              </a:lnSpc>
              <a:spcAft>
                <a:spcPts val="0"/>
              </a:spcAft>
            </a:pPr>
            <a:r>
              <a:rPr lang="nl-NL" dirty="0">
                <a:latin typeface="Times New Roman"/>
                <a:ea typeface="Times New Roman"/>
                <a:cs typeface="Simplified Arabic"/>
              </a:rPr>
              <a:t> </a:t>
            </a:r>
            <a:endParaRPr lang="en-US" sz="1000" dirty="0">
              <a:ea typeface="Calibri"/>
              <a:cs typeface="Arial"/>
            </a:endParaRPr>
          </a:p>
          <a:p>
            <a:pPr algn="just" rtl="1" fontAlgn="base" hangingPunct="0">
              <a:lnSpc>
                <a:spcPct val="150000"/>
              </a:lnSpc>
              <a:spcAft>
                <a:spcPts val="0"/>
              </a:spcAft>
            </a:pPr>
            <a:r>
              <a:rPr lang="nl-NL" sz="1400" dirty="0">
                <a:latin typeface="Traditional Arabic"/>
                <a:ea typeface="Times New Roman"/>
                <a:cs typeface="Arial"/>
              </a:rPr>
              <a:t> </a:t>
            </a:r>
            <a:endParaRPr lang="en-US" sz="1000" dirty="0">
              <a:ea typeface="Calibri"/>
              <a:cs typeface="Arial"/>
            </a:endParaRPr>
          </a:p>
        </p:txBody>
      </p:sp>
    </p:spTree>
    <p:extLst>
      <p:ext uri="{BB962C8B-B14F-4D97-AF65-F5344CB8AC3E}">
        <p14:creationId xmlns:p14="http://schemas.microsoft.com/office/powerpoint/2010/main" val="1009473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4704</Words>
  <Application>Microsoft Office PowerPoint</Application>
  <PresentationFormat>On-screen Show (4:3)</PresentationFormat>
  <Paragraphs>395</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22</cp:revision>
  <dcterms:created xsi:type="dcterms:W3CDTF">2006-08-16T00:00:00Z</dcterms:created>
  <dcterms:modified xsi:type="dcterms:W3CDTF">2020-09-11T10:09:04Z</dcterms:modified>
</cp:coreProperties>
</file>