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80" r:id="rId4"/>
    <p:sldId id="279" r:id="rId5"/>
    <p:sldId id="278" r:id="rId6"/>
    <p:sldId id="277" r:id="rId7"/>
    <p:sldId id="276" r:id="rId8"/>
    <p:sldId id="275" r:id="rId9"/>
    <p:sldId id="274" r:id="rId10"/>
    <p:sldId id="273" r:id="rId11"/>
    <p:sldId id="272" r:id="rId12"/>
    <p:sldId id="271" r:id="rId13"/>
    <p:sldId id="270" r:id="rId14"/>
    <p:sldId id="269" r:id="rId15"/>
    <p:sldId id="268" r:id="rId16"/>
    <p:sldId id="267" r:id="rId17"/>
    <p:sldId id="266" r:id="rId18"/>
    <p:sldId id="265" r:id="rId19"/>
    <p:sldId id="264" r:id="rId20"/>
    <p:sldId id="263" r:id="rId21"/>
    <p:sldId id="262" r:id="rId22"/>
    <p:sldId id="261" r:id="rId23"/>
    <p:sldId id="260" r:id="rId24"/>
    <p:sldId id="259" r:id="rId25"/>
    <p:sldId id="285" r:id="rId26"/>
    <p:sldId id="284" r:id="rId27"/>
    <p:sldId id="283" r:id="rId28"/>
    <p:sldId id="282" r:id="rId29"/>
    <p:sldId id="258" r:id="rId30"/>
    <p:sldId id="257" r:id="rId31"/>
    <p:sldId id="286" r:id="rId32"/>
    <p:sldId id="289"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3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2020-11-22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2020-11-22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Flowchart: Document 4"/>
          <p:cNvSpPr/>
          <p:nvPr/>
        </p:nvSpPr>
        <p:spPr>
          <a:xfrm>
            <a:off x="4572000" y="381000"/>
            <a:ext cx="4067175" cy="1143000"/>
          </a:xfrm>
          <a:prstGeom prst="flowChartDocumen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ar-EG" sz="3600" b="1">
                <a:solidFill>
                  <a:srgbClr val="0D0D0D"/>
                </a:solidFill>
                <a:effectLst/>
                <a:latin typeface="Calibri"/>
                <a:ea typeface="Calibri"/>
                <a:cs typeface="Arial"/>
              </a:rPr>
              <a:t>إدارة الحياة الأسرية</a:t>
            </a:r>
            <a:endParaRPr lang="en-US" sz="1100">
              <a:effectLst/>
              <a:latin typeface="Calibri"/>
              <a:ea typeface="Calibri"/>
              <a:cs typeface="Arial"/>
            </a:endParaRPr>
          </a:p>
        </p:txBody>
      </p:sp>
      <p:sp>
        <p:nvSpPr>
          <p:cNvPr id="6" name="Flowchart: Delay 5"/>
          <p:cNvSpPr/>
          <p:nvPr/>
        </p:nvSpPr>
        <p:spPr>
          <a:xfrm>
            <a:off x="2050338" y="1905000"/>
            <a:ext cx="4957762" cy="2771775"/>
          </a:xfrm>
          <a:prstGeom prst="flowChartDelay">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solidFill>
              <a:srgbClr val="F79646"/>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sp>
        <p:nvSpPr>
          <p:cNvPr id="7" name="Flowchart: Alternate Process 6"/>
          <p:cNvSpPr/>
          <p:nvPr/>
        </p:nvSpPr>
        <p:spPr>
          <a:xfrm>
            <a:off x="3505200" y="5410200"/>
            <a:ext cx="3489960" cy="725805"/>
          </a:xfrm>
          <a:prstGeom prst="flowChartAlternateProcess">
            <a:avLst/>
          </a:prstGeom>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r" rtl="1">
              <a:lnSpc>
                <a:spcPct val="115000"/>
              </a:lnSpc>
              <a:spcAft>
                <a:spcPts val="1000"/>
              </a:spcAft>
            </a:pPr>
            <a:r>
              <a:rPr lang="ar-EG" sz="2400" b="1" dirty="0">
                <a:solidFill>
                  <a:srgbClr val="C00000"/>
                </a:solidFill>
                <a:effectLst/>
                <a:latin typeface="Calibri"/>
                <a:ea typeface="Calibri"/>
                <a:cs typeface="Arial"/>
              </a:rPr>
              <a:t>بقيادة المدربة </a:t>
            </a:r>
            <a:r>
              <a:rPr lang="ar-EG" sz="2400" b="1" dirty="0" smtClean="0">
                <a:solidFill>
                  <a:srgbClr val="C00000"/>
                </a:solidFill>
                <a:effectLst/>
                <a:latin typeface="Calibri"/>
                <a:ea typeface="Calibri"/>
                <a:cs typeface="Arial"/>
              </a:rPr>
              <a:t>:</a:t>
            </a:r>
            <a:endParaRPr lang="en-US" sz="1100" dirty="0">
              <a:effectLst/>
              <a:latin typeface="Calibri"/>
              <a:ea typeface="Calibri"/>
              <a:cs typeface="Arial"/>
            </a:endParaRPr>
          </a:p>
        </p:txBody>
      </p:sp>
    </p:spTree>
    <p:extLst>
      <p:ext uri="{BB962C8B-B14F-4D97-AF65-F5344CB8AC3E}">
        <p14:creationId xmlns:p14="http://schemas.microsoft.com/office/powerpoint/2010/main" val="480818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57800" y="287548"/>
            <a:ext cx="3065930" cy="523220"/>
          </a:xfrm>
          <a:prstGeom prst="rect">
            <a:avLst/>
          </a:prstGeom>
          <a:ln/>
        </p:spPr>
        <p:style>
          <a:lnRef idx="2">
            <a:schemeClr val="accent6"/>
          </a:lnRef>
          <a:fillRef idx="1">
            <a:schemeClr val="lt1"/>
          </a:fillRef>
          <a:effectRef idx="0">
            <a:schemeClr val="accent6"/>
          </a:effectRef>
          <a:fontRef idx="minor">
            <a:schemeClr val="dk1"/>
          </a:fontRef>
        </p:style>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2800" b="1" i="0" u="none" strike="noStrike" kern="1200" cap="none" spc="0" normalizeH="0" baseline="0" noProof="0" dirty="0">
                <a:ln>
                  <a:noFill/>
                </a:ln>
                <a:solidFill>
                  <a:schemeClr val="accent6">
                    <a:lumMod val="75000"/>
                  </a:schemeClr>
                </a:solidFill>
                <a:effectLst/>
                <a:uLnTx/>
                <a:uFillTx/>
                <a:latin typeface="ae_AlHor" panose="02060603050605020204" pitchFamily="18" charset="-78"/>
                <a:ea typeface="+mn-ea"/>
                <a:cs typeface="ae_AlHor" panose="02060603050605020204" pitchFamily="18" charset="-78"/>
              </a:rPr>
              <a:t>محاور الحقيبة التدريبية</a:t>
            </a:r>
          </a:p>
        </p:txBody>
      </p:sp>
      <p:sp>
        <p:nvSpPr>
          <p:cNvPr id="2" name="Rectangle 1"/>
          <p:cNvSpPr/>
          <p:nvPr/>
        </p:nvSpPr>
        <p:spPr>
          <a:xfrm>
            <a:off x="2667000" y="1066800"/>
            <a:ext cx="4572000" cy="5198731"/>
          </a:xfrm>
          <a:prstGeom prst="rect">
            <a:avLst/>
          </a:prstGeom>
        </p:spPr>
        <p:txBody>
          <a:bodyPr>
            <a:spAutoFit/>
          </a:bodyPr>
          <a:lstStyle/>
          <a:p>
            <a:pPr marL="342900" lvl="0" indent="-342900" algn="r" rtl="1">
              <a:spcAft>
                <a:spcPts val="0"/>
              </a:spcAft>
              <a:buFont typeface="Symbol"/>
              <a:buChar char=""/>
            </a:pPr>
            <a:r>
              <a:rPr lang="ar-SA" sz="2400" b="1" dirty="0">
                <a:solidFill>
                  <a:srgbClr val="0070C0"/>
                </a:solidFill>
                <a:ea typeface="Times New Roman"/>
              </a:rPr>
              <a:t>الوحدة الأولى: الجلسة الأولى:</a:t>
            </a:r>
            <a:endParaRPr lang="en-US" sz="2400" b="1" dirty="0"/>
          </a:p>
          <a:p>
            <a:pPr marL="342900" lvl="0" indent="-342900" algn="r" rtl="1">
              <a:spcAft>
                <a:spcPts val="0"/>
              </a:spcAft>
              <a:buFont typeface="Symbol"/>
              <a:buChar char=""/>
            </a:pPr>
            <a:r>
              <a:rPr lang="ar-SA" sz="2400" b="1" dirty="0">
                <a:ea typeface="Times New Roman"/>
              </a:rPr>
              <a:t>مفهوم الحياة الأسرية .</a:t>
            </a:r>
            <a:endParaRPr lang="en-US" sz="2400" b="1" dirty="0"/>
          </a:p>
          <a:p>
            <a:pPr marL="342900" lvl="0" indent="-342900" algn="r" rtl="1">
              <a:spcAft>
                <a:spcPts val="0"/>
              </a:spcAft>
              <a:buFont typeface="Symbol"/>
              <a:buChar char=""/>
            </a:pPr>
            <a:r>
              <a:rPr lang="ar-SA" sz="2400" b="1" dirty="0">
                <a:ea typeface="Times New Roman"/>
              </a:rPr>
              <a:t>نصائح ذهبية لحياة أسرية سعيدة .</a:t>
            </a:r>
            <a:endParaRPr lang="en-US" sz="2400" b="1" dirty="0"/>
          </a:p>
          <a:p>
            <a:pPr marL="342900" lvl="0" indent="-342900" algn="r" rtl="1">
              <a:spcAft>
                <a:spcPts val="0"/>
              </a:spcAft>
              <a:buFont typeface="Symbol"/>
              <a:buChar char=""/>
            </a:pPr>
            <a:r>
              <a:rPr lang="ar-SA" sz="2400" b="1" dirty="0">
                <a:ea typeface="Times New Roman"/>
              </a:rPr>
              <a:t>كيف أنظم حياتي الأسرية .</a:t>
            </a:r>
            <a:endParaRPr lang="en-US" sz="2400" b="1" dirty="0"/>
          </a:p>
          <a:p>
            <a:pPr marL="342900" lvl="0" indent="-342900" algn="r" rtl="1">
              <a:spcAft>
                <a:spcPts val="0"/>
              </a:spcAft>
              <a:buFont typeface="Symbol"/>
              <a:buChar char=""/>
            </a:pPr>
            <a:r>
              <a:rPr lang="ar-SA" sz="2400" b="1" dirty="0">
                <a:ea typeface="Times New Roman"/>
              </a:rPr>
              <a:t>طرق تغير الروتين في الحياة الأسرية</a:t>
            </a:r>
            <a:endParaRPr lang="en-US" sz="2400" b="1" dirty="0"/>
          </a:p>
          <a:p>
            <a:pPr marL="342900" lvl="0" indent="-342900" algn="r" rtl="1">
              <a:spcAft>
                <a:spcPts val="0"/>
              </a:spcAft>
              <a:buFont typeface="Symbol"/>
              <a:buChar char=""/>
            </a:pPr>
            <a:r>
              <a:rPr lang="ar-SA" sz="2400" b="1" dirty="0">
                <a:ea typeface="Times New Roman"/>
              </a:rPr>
              <a:t>كيف أتغلب علي مشاكلي الأسرية .</a:t>
            </a:r>
            <a:endParaRPr lang="en-US" sz="2400" b="1" dirty="0"/>
          </a:p>
          <a:p>
            <a:pPr marL="342900" lvl="0" indent="-342900" algn="r" rtl="1">
              <a:spcAft>
                <a:spcPts val="0"/>
              </a:spcAft>
              <a:buFont typeface="Symbol"/>
              <a:buChar char=""/>
            </a:pPr>
            <a:r>
              <a:rPr lang="ar-SA" sz="2400" b="1" dirty="0">
                <a:solidFill>
                  <a:srgbClr val="0070C0"/>
                </a:solidFill>
                <a:ea typeface="Times New Roman"/>
              </a:rPr>
              <a:t>الوحدة الأولى: الجلسة الثانية:</a:t>
            </a:r>
            <a:endParaRPr lang="en-US" sz="2400" b="1" dirty="0"/>
          </a:p>
          <a:p>
            <a:pPr marL="342900" lvl="0" indent="-342900" algn="r" rtl="1">
              <a:lnSpc>
                <a:spcPct val="115000"/>
              </a:lnSpc>
              <a:spcAft>
                <a:spcPts val="0"/>
              </a:spcAft>
              <a:buFont typeface="Symbol"/>
              <a:buChar char=""/>
            </a:pPr>
            <a:r>
              <a:rPr lang="ar-SA" sz="2400" b="1" dirty="0">
                <a:ea typeface="Times New Roman"/>
              </a:rPr>
              <a:t>سر نجاح الحياة الأسرية .</a:t>
            </a:r>
            <a:endParaRPr lang="en-US" sz="2400" b="1" dirty="0">
              <a:ea typeface="Calibri"/>
            </a:endParaRPr>
          </a:p>
          <a:p>
            <a:pPr marL="342900" lvl="0" indent="-342900" algn="r" rtl="1">
              <a:lnSpc>
                <a:spcPct val="115000"/>
              </a:lnSpc>
              <a:spcAft>
                <a:spcPts val="0"/>
              </a:spcAft>
              <a:buFont typeface="Symbol"/>
              <a:buChar char=""/>
            </a:pPr>
            <a:r>
              <a:rPr lang="ar-SA" sz="2400" b="1" dirty="0">
                <a:ea typeface="Times New Roman"/>
              </a:rPr>
              <a:t>إدارة الخلافات الأسرية .</a:t>
            </a:r>
            <a:endParaRPr lang="en-US" sz="2400" b="1" dirty="0">
              <a:ea typeface="Calibri"/>
            </a:endParaRPr>
          </a:p>
          <a:p>
            <a:pPr marL="342900" lvl="0" indent="-342900" algn="r" rtl="1">
              <a:lnSpc>
                <a:spcPct val="115000"/>
              </a:lnSpc>
              <a:spcAft>
                <a:spcPts val="0"/>
              </a:spcAft>
              <a:buFont typeface="Symbol"/>
              <a:buChar char=""/>
            </a:pPr>
            <a:r>
              <a:rPr lang="ar-SA" sz="2400" b="1" dirty="0">
                <a:ea typeface="Times New Roman"/>
              </a:rPr>
              <a:t>كيفية إدارة الحياة الأسرية .</a:t>
            </a:r>
            <a:endParaRPr lang="en-US" sz="2400" b="1" dirty="0">
              <a:ea typeface="Calibri"/>
            </a:endParaRPr>
          </a:p>
          <a:p>
            <a:pPr marL="342900" lvl="0" indent="-342900" algn="r" rtl="1">
              <a:lnSpc>
                <a:spcPct val="115000"/>
              </a:lnSpc>
              <a:spcAft>
                <a:spcPts val="0"/>
              </a:spcAft>
              <a:buFont typeface="Symbol"/>
              <a:buChar char=""/>
            </a:pPr>
            <a:r>
              <a:rPr lang="ar-SA" sz="2400" b="1" dirty="0">
                <a:ea typeface="Times New Roman"/>
              </a:rPr>
              <a:t>فن إدارة الحياة الأسرية .</a:t>
            </a:r>
            <a:endParaRPr lang="en-US" sz="2400" b="1" dirty="0">
              <a:ea typeface="Calibri"/>
            </a:endParaRPr>
          </a:p>
          <a:p>
            <a:pPr marL="342900" lvl="0" indent="-342900" algn="r" rtl="1">
              <a:lnSpc>
                <a:spcPct val="115000"/>
              </a:lnSpc>
              <a:spcAft>
                <a:spcPts val="0"/>
              </a:spcAft>
              <a:buFont typeface="Symbol"/>
              <a:buChar char=""/>
            </a:pPr>
            <a:r>
              <a:rPr lang="ar-SA" sz="2400" b="1" dirty="0">
                <a:ea typeface="Times New Roman"/>
              </a:rPr>
              <a:t>فن إدارة الحوار وأهميتة في حياتنا الأسرية .</a:t>
            </a:r>
            <a:endParaRPr lang="en-US" sz="2400" b="1" dirty="0">
              <a:ea typeface="Calibri"/>
            </a:endParaRPr>
          </a:p>
        </p:txBody>
      </p:sp>
      <p:sp>
        <p:nvSpPr>
          <p:cNvPr id="6" name="Oval Callout 5"/>
          <p:cNvSpPr/>
          <p:nvPr/>
        </p:nvSpPr>
        <p:spPr>
          <a:xfrm>
            <a:off x="228600" y="4800600"/>
            <a:ext cx="2851785" cy="1604010"/>
          </a:xfrm>
          <a:prstGeom prst="wedgeEllipseCallou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solidFill>
              <a:srgbClr val="C0504D"/>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en-US" sz="1100">
                <a:effectLst/>
                <a:latin typeface="Calibri"/>
                <a:ea typeface="Calibri"/>
                <a:cs typeface="Arial"/>
              </a:rPr>
              <a:t> </a:t>
            </a:r>
          </a:p>
        </p:txBody>
      </p:sp>
    </p:spTree>
    <p:extLst>
      <p:ext uri="{BB962C8B-B14F-4D97-AF65-F5344CB8AC3E}">
        <p14:creationId xmlns:p14="http://schemas.microsoft.com/office/powerpoint/2010/main" val="3226549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5105400" y="457200"/>
            <a:ext cx="3220639" cy="2104223"/>
            <a:chOff x="6629028" y="912849"/>
            <a:chExt cx="4294185" cy="2337698"/>
          </a:xfrm>
        </p:grpSpPr>
        <p:pic>
          <p:nvPicPr>
            <p:cNvPr id="4" name="Picture 3"/>
            <p:cNvPicPr>
              <a:picLocks noChangeAspect="1"/>
            </p:cNvPicPr>
            <p:nvPr/>
          </p:nvPicPr>
          <p:blipFill rotWithShape="1">
            <a:blip r:embed="rId3" cstate="print">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l="16220" t="16936" r="48725" b="16396"/>
            <a:stretch/>
          </p:blipFill>
          <p:spPr>
            <a:xfrm>
              <a:off x="8875059" y="912849"/>
              <a:ext cx="2048154" cy="2337698"/>
            </a:xfrm>
            <a:prstGeom prst="rect">
              <a:avLst/>
            </a:prstGeom>
          </p:spPr>
        </p:pic>
        <p:sp>
          <p:nvSpPr>
            <p:cNvPr id="5" name="TextBox 4"/>
            <p:cNvSpPr txBox="1"/>
            <p:nvPr/>
          </p:nvSpPr>
          <p:spPr>
            <a:xfrm>
              <a:off x="6629028" y="1674742"/>
              <a:ext cx="2453306" cy="1470281"/>
            </a:xfrm>
            <a:prstGeom prst="rect">
              <a:avLst/>
            </a:prstGeom>
            <a:noFill/>
          </p:spPr>
          <p:txBody>
            <a:bodyPr wrap="square" rtlCol="1">
              <a:spAutoFit/>
            </a:bodyPr>
            <a:lstStyle/>
            <a:p>
              <a:pPr algn="ctr"/>
              <a:r>
                <a:rPr lang="ar-EG" sz="4000" b="1" dirty="0">
                  <a:solidFill>
                    <a:schemeClr val="accent6">
                      <a:lumMod val="75000"/>
                    </a:schemeClr>
                  </a:solidFill>
                  <a:latin typeface="ae_AlHor" panose="02060603050605020204" pitchFamily="18" charset="-78"/>
                  <a:cs typeface="ae_AlHor" panose="02060603050605020204" pitchFamily="18" charset="-78"/>
                </a:rPr>
                <a:t>الهدف العام</a:t>
              </a:r>
            </a:p>
          </p:txBody>
        </p:sp>
      </p:grpSp>
      <p:sp>
        <p:nvSpPr>
          <p:cNvPr id="2" name="Rectangle 1"/>
          <p:cNvSpPr/>
          <p:nvPr/>
        </p:nvSpPr>
        <p:spPr>
          <a:xfrm>
            <a:off x="1066800" y="2905011"/>
            <a:ext cx="6324600" cy="1366528"/>
          </a:xfrm>
          <a:prstGeom prst="rect">
            <a:avLst/>
          </a:prstGeom>
        </p:spPr>
        <p:txBody>
          <a:bodyPr wrap="square">
            <a:spAutoFit/>
          </a:bodyPr>
          <a:lstStyle/>
          <a:p>
            <a:pPr algn="justLow" rtl="1">
              <a:lnSpc>
                <a:spcPct val="115000"/>
              </a:lnSpc>
              <a:spcAft>
                <a:spcPts val="0"/>
              </a:spcAft>
            </a:pPr>
            <a:r>
              <a:rPr lang="ar-SA" sz="2400" b="1" dirty="0">
                <a:ea typeface="Times New Roman"/>
              </a:rPr>
              <a:t>يهدف البرنامج إلى تعريف المشاركين مفهوم الحياة الأسرية وكيفية تنظيم الحياة الأسرية وكيفية التغلب علي المشاكل الأسرية وسر نجاح الحياة الأسرية. </a:t>
            </a:r>
            <a:endParaRPr lang="en-US" sz="1200" dirty="0">
              <a:ea typeface="Calibri"/>
              <a:cs typeface="Arial"/>
            </a:endParaRPr>
          </a:p>
        </p:txBody>
      </p:sp>
    </p:spTree>
    <p:extLst>
      <p:ext uri="{BB962C8B-B14F-4D97-AF65-F5344CB8AC3E}">
        <p14:creationId xmlns:p14="http://schemas.microsoft.com/office/powerpoint/2010/main" val="3226549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5181600" y="228599"/>
            <a:ext cx="3365882" cy="703511"/>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1" anchor="ctr">
            <a:normAutofit fontScale="25000" lnSpcReduction="20000"/>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endParaRPr kumimoji="0" lang="ar-EG" sz="8000" b="1" i="0" u="none" strike="noStrike" kern="1200" cap="none" spc="0" normalizeH="0" baseline="0" noProof="0" dirty="0" smtClean="0">
              <a:ln>
                <a:noFill/>
              </a:ln>
              <a:solidFill>
                <a:srgbClr val="7030A0"/>
              </a:solidFill>
              <a:effectLst/>
              <a:uLnTx/>
              <a:uFillTx/>
              <a:latin typeface="Calibri Light"/>
              <a:ea typeface="+mj-ea"/>
              <a:cs typeface="Arial"/>
            </a:endParaRPr>
          </a:p>
          <a:p>
            <a:pPr marL="0" marR="0" lvl="0" indent="0" algn="ctr" defTabSz="914400" rtl="1" eaLnBrk="1" fontAlgn="auto" latinLnBrk="0" hangingPunct="1">
              <a:lnSpc>
                <a:spcPct val="90000"/>
              </a:lnSpc>
              <a:spcBef>
                <a:spcPct val="0"/>
              </a:spcBef>
              <a:spcAft>
                <a:spcPts val="0"/>
              </a:spcAft>
              <a:buClrTx/>
              <a:buSzTx/>
              <a:buFontTx/>
              <a:buNone/>
              <a:tabLst/>
              <a:defRPr/>
            </a:pPr>
            <a:r>
              <a:rPr kumimoji="0" lang="ar-EG" sz="16000" b="1" i="0" u="none" strike="noStrike" kern="1200" cap="none" spc="0" normalizeH="0" baseline="0" noProof="0" dirty="0" smtClean="0">
                <a:ln>
                  <a:noFill/>
                </a:ln>
                <a:solidFill>
                  <a:schemeClr val="accent6">
                    <a:lumMod val="75000"/>
                  </a:schemeClr>
                </a:solidFill>
                <a:effectLst/>
                <a:uLnTx/>
                <a:uFillTx/>
                <a:latin typeface="Calibri Light"/>
                <a:ea typeface="+mj-ea"/>
                <a:cs typeface="Arial"/>
              </a:rPr>
              <a:t>الأهداف التفصيلية </a:t>
            </a:r>
            <a:r>
              <a:rPr kumimoji="0" lang="ar-EG" sz="8000" b="1" i="0" u="none" strike="noStrike" kern="1200" cap="none" spc="0" normalizeH="0" baseline="0" noProof="0" dirty="0" smtClean="0">
                <a:ln>
                  <a:noFill/>
                </a:ln>
                <a:solidFill>
                  <a:srgbClr val="7030A0"/>
                </a:solidFill>
                <a:effectLst/>
                <a:uLnTx/>
                <a:uFillTx/>
                <a:latin typeface="Calibri Light"/>
                <a:ea typeface="+mj-ea"/>
                <a:cs typeface="Arial"/>
              </a:rPr>
              <a:t/>
            </a:r>
            <a:br>
              <a:rPr kumimoji="0" lang="ar-EG" sz="8000" b="1" i="0" u="none" strike="noStrike" kern="1200" cap="none" spc="0" normalizeH="0" baseline="0" noProof="0" dirty="0" smtClean="0">
                <a:ln>
                  <a:noFill/>
                </a:ln>
                <a:solidFill>
                  <a:srgbClr val="7030A0"/>
                </a:solidFill>
                <a:effectLst/>
                <a:uLnTx/>
                <a:uFillTx/>
                <a:latin typeface="Calibri Light"/>
                <a:ea typeface="+mj-ea"/>
                <a:cs typeface="Arial"/>
              </a:rPr>
            </a:br>
            <a:endParaRPr kumimoji="0" lang="ar-SA" sz="4400" b="0" i="0" u="none" strike="noStrike" kern="1200" cap="none" spc="0" normalizeH="0" baseline="0" noProof="0" dirty="0">
              <a:ln>
                <a:noFill/>
              </a:ln>
              <a:solidFill>
                <a:srgbClr val="7030A0"/>
              </a:solidFill>
              <a:effectLst/>
              <a:uLnTx/>
              <a:uFillTx/>
              <a:latin typeface="Calibri Light"/>
              <a:ea typeface="+mj-ea"/>
              <a:cs typeface="Arial"/>
            </a:endParaRPr>
          </a:p>
        </p:txBody>
      </p:sp>
      <p:sp>
        <p:nvSpPr>
          <p:cNvPr id="2" name="Rectangle 1"/>
          <p:cNvSpPr/>
          <p:nvPr/>
        </p:nvSpPr>
        <p:spPr>
          <a:xfrm>
            <a:off x="1295400" y="1185309"/>
            <a:ext cx="6096000" cy="4487382"/>
          </a:xfrm>
          <a:prstGeom prst="rect">
            <a:avLst/>
          </a:prstGeom>
        </p:spPr>
        <p:txBody>
          <a:bodyPr wrap="square">
            <a:spAutoFit/>
          </a:bodyPr>
          <a:lstStyle/>
          <a:p>
            <a:pPr marL="342900" lvl="0" indent="-342900" algn="r" rtl="1">
              <a:spcAft>
                <a:spcPts val="0"/>
              </a:spcAft>
              <a:buFont typeface="Symbol"/>
              <a:buChar char=""/>
            </a:pPr>
            <a:r>
              <a:rPr lang="ar-SA" sz="2400" b="1" dirty="0">
                <a:ea typeface="Times New Roman"/>
              </a:rPr>
              <a:t>أن يتعرف المتدرب علي مفهوم الحياة الأسرية .</a:t>
            </a:r>
            <a:endParaRPr lang="en-US" sz="2400" dirty="0"/>
          </a:p>
          <a:p>
            <a:pPr marL="342900" lvl="0" indent="-342900" algn="r" rtl="1">
              <a:spcAft>
                <a:spcPts val="0"/>
              </a:spcAft>
              <a:buFont typeface="Symbol"/>
              <a:buChar char=""/>
            </a:pPr>
            <a:r>
              <a:rPr lang="ar-SA" sz="2400" b="1" dirty="0">
                <a:ea typeface="Times New Roman"/>
              </a:rPr>
              <a:t>أن يلم المتدرب بنصائح ذهبية لحياة أسرية سعيدة .</a:t>
            </a:r>
            <a:endParaRPr lang="en-US" sz="2400" dirty="0"/>
          </a:p>
          <a:p>
            <a:pPr marL="342900" lvl="0" indent="-342900" algn="r" rtl="1">
              <a:spcAft>
                <a:spcPts val="0"/>
              </a:spcAft>
              <a:buFont typeface="Symbol"/>
              <a:buChar char=""/>
            </a:pPr>
            <a:r>
              <a:rPr lang="ar-SA" sz="2400" b="1" dirty="0">
                <a:ea typeface="Times New Roman"/>
              </a:rPr>
              <a:t>أن يدرك المتدرب كيف أنظم حياتي الأسرية .</a:t>
            </a:r>
            <a:endParaRPr lang="en-US" sz="2400" dirty="0"/>
          </a:p>
          <a:p>
            <a:pPr marL="342900" lvl="0" indent="-342900" algn="r" rtl="1">
              <a:spcAft>
                <a:spcPts val="0"/>
              </a:spcAft>
              <a:buFont typeface="Symbol"/>
              <a:buChar char=""/>
            </a:pPr>
            <a:r>
              <a:rPr lang="ar-SA" sz="2400" b="1" dirty="0">
                <a:ea typeface="Times New Roman"/>
              </a:rPr>
              <a:t>أن يعرف المتدرب طرق تغير الروتين في الحياة الأسرية</a:t>
            </a:r>
            <a:endParaRPr lang="en-US" sz="2400" dirty="0"/>
          </a:p>
          <a:p>
            <a:pPr marL="342900" lvl="0" indent="-342900" algn="r" rtl="1">
              <a:spcAft>
                <a:spcPts val="0"/>
              </a:spcAft>
              <a:buFont typeface="Symbol"/>
              <a:buChar char=""/>
            </a:pPr>
            <a:r>
              <a:rPr lang="ar-SA" sz="2400" b="1" dirty="0">
                <a:ea typeface="Times New Roman"/>
              </a:rPr>
              <a:t>أن يدرك المتدرب كيف أتغلب علي مشاكلي الأسرية .</a:t>
            </a:r>
            <a:endParaRPr lang="en-US" sz="2400" dirty="0"/>
          </a:p>
          <a:p>
            <a:pPr marL="342900" lvl="0" indent="-342900" algn="r" rtl="1">
              <a:lnSpc>
                <a:spcPct val="115000"/>
              </a:lnSpc>
              <a:spcAft>
                <a:spcPts val="0"/>
              </a:spcAft>
              <a:buFont typeface="Symbol"/>
              <a:buChar char=""/>
            </a:pPr>
            <a:r>
              <a:rPr lang="ar-SA" sz="2400" b="1" dirty="0">
                <a:ea typeface="Times New Roman"/>
              </a:rPr>
              <a:t>أن يعي المتدرب سر نجاح الحياة الأسرية .</a:t>
            </a:r>
            <a:endParaRPr lang="en-US" sz="2400" dirty="0">
              <a:ea typeface="Calibri"/>
            </a:endParaRPr>
          </a:p>
          <a:p>
            <a:pPr marL="342900" lvl="0" indent="-342900" algn="r" rtl="1">
              <a:lnSpc>
                <a:spcPct val="115000"/>
              </a:lnSpc>
              <a:spcAft>
                <a:spcPts val="0"/>
              </a:spcAft>
              <a:buFont typeface="Symbol"/>
              <a:buChar char=""/>
            </a:pPr>
            <a:r>
              <a:rPr lang="ar-SA" sz="2400" b="1" dirty="0">
                <a:ea typeface="Times New Roman"/>
              </a:rPr>
              <a:t>أن يدرك المتدرب إدارة الخلافات الأسرية .</a:t>
            </a:r>
            <a:endParaRPr lang="en-US" sz="2400" dirty="0">
              <a:ea typeface="Calibri"/>
            </a:endParaRPr>
          </a:p>
          <a:p>
            <a:pPr marL="342900" lvl="0" indent="-342900" algn="r" rtl="1">
              <a:lnSpc>
                <a:spcPct val="115000"/>
              </a:lnSpc>
              <a:spcAft>
                <a:spcPts val="0"/>
              </a:spcAft>
              <a:buFont typeface="Symbol"/>
              <a:buChar char=""/>
            </a:pPr>
            <a:r>
              <a:rPr lang="ar-SA" sz="2400" b="1" dirty="0">
                <a:ea typeface="Times New Roman"/>
              </a:rPr>
              <a:t>أن يعرف المتدرب كيفية إدارة الحياة الأسرية .</a:t>
            </a:r>
            <a:endParaRPr lang="en-US" sz="2400" dirty="0">
              <a:ea typeface="Calibri"/>
            </a:endParaRPr>
          </a:p>
          <a:p>
            <a:pPr marL="342900" lvl="0" indent="-342900" algn="r" rtl="1">
              <a:lnSpc>
                <a:spcPct val="115000"/>
              </a:lnSpc>
              <a:spcAft>
                <a:spcPts val="0"/>
              </a:spcAft>
              <a:buFont typeface="Symbol"/>
              <a:buChar char=""/>
            </a:pPr>
            <a:r>
              <a:rPr lang="ar-SA" sz="2400" b="1" dirty="0">
                <a:ea typeface="Times New Roman"/>
              </a:rPr>
              <a:t>أن يتعلم المتدرب فن إدارة الحياة الأسرية .</a:t>
            </a:r>
            <a:endParaRPr lang="en-US" sz="2400" dirty="0">
              <a:ea typeface="Calibri"/>
            </a:endParaRPr>
          </a:p>
          <a:p>
            <a:pPr marL="342900" lvl="0" indent="-342900" algn="r" rtl="1">
              <a:lnSpc>
                <a:spcPct val="115000"/>
              </a:lnSpc>
              <a:spcAft>
                <a:spcPts val="0"/>
              </a:spcAft>
              <a:buFont typeface="Symbol"/>
              <a:buChar char=""/>
            </a:pPr>
            <a:r>
              <a:rPr lang="ar-SA" sz="2400" b="1" dirty="0">
                <a:ea typeface="Times New Roman"/>
              </a:rPr>
              <a:t>أن يدرك المتدرب فن إدارة الحوار وأهميتة في حياتنا الأسرية .</a:t>
            </a:r>
            <a:endParaRPr lang="en-US" sz="2400" dirty="0">
              <a:ea typeface="Calibri"/>
            </a:endParaRPr>
          </a:p>
        </p:txBody>
      </p:sp>
    </p:spTree>
    <p:extLst>
      <p:ext uri="{BB962C8B-B14F-4D97-AF65-F5344CB8AC3E}">
        <p14:creationId xmlns:p14="http://schemas.microsoft.com/office/powerpoint/2010/main" val="3226549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59702" y="381000"/>
            <a:ext cx="3962400" cy="646331"/>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0" cap="none" spc="0" normalizeH="0" baseline="0" noProof="0" dirty="0" smtClean="0">
                <a:ln>
                  <a:noFill/>
                </a:ln>
                <a:solidFill>
                  <a:sysClr val="windowText" lastClr="000000">
                    <a:lumMod val="95000"/>
                    <a:lumOff val="5000"/>
                  </a:sysClr>
                </a:solidFill>
                <a:effectLst/>
                <a:uLnTx/>
                <a:uFillTx/>
              </a:rPr>
              <a:t>الجلسة التدريبية الأولي</a:t>
            </a:r>
            <a:endParaRPr kumimoji="0" lang="ar-EG" sz="3600" b="1" i="0" u="none" strike="noStrike" kern="0" cap="none" spc="0" normalizeH="0" baseline="0" noProof="0" dirty="0">
              <a:ln>
                <a:noFill/>
              </a:ln>
              <a:solidFill>
                <a:sysClr val="windowText" lastClr="000000">
                  <a:lumMod val="95000"/>
                  <a:lumOff val="5000"/>
                </a:sysClr>
              </a:solidFill>
              <a:effectLst/>
              <a:uLnTx/>
              <a:uFillTx/>
            </a:endParaRPr>
          </a:p>
        </p:txBody>
      </p:sp>
      <p:sp>
        <p:nvSpPr>
          <p:cNvPr id="4" name="Text Box 28"/>
          <p:cNvSpPr txBox="1"/>
          <p:nvPr/>
        </p:nvSpPr>
        <p:spPr>
          <a:xfrm>
            <a:off x="3200400" y="1371600"/>
            <a:ext cx="4217670" cy="1200150"/>
          </a:xfrm>
          <a:prstGeom prst="flowChartAlternateProcess">
            <a:avLst/>
          </a:prstGeom>
          <a:solidFill>
            <a:sysClr val="window" lastClr="FFFFFF"/>
          </a:solidFill>
          <a:ln w="25400" cap="flat" cmpd="sng" algn="ctr">
            <a:solidFill>
              <a:srgbClr val="C0504D"/>
            </a:solidFill>
            <a:prstDash val="solid"/>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algn="ctr" rtl="1">
              <a:lnSpc>
                <a:spcPct val="115000"/>
              </a:lnSpc>
              <a:spcAft>
                <a:spcPts val="1000"/>
              </a:spcAft>
            </a:pPr>
            <a:r>
              <a:rPr lang="ar-EG" sz="4800" b="1">
                <a:ln>
                  <a:noFill/>
                </a:ln>
                <a:solidFill>
                  <a:srgbClr val="E36C0A"/>
                </a:solidFill>
                <a:effectLst>
                  <a:outerShdw blurRad="50800" dist="39002" dir="5460000" algn="tl">
                    <a:srgbClr val="000000">
                      <a:alpha val="38000"/>
                    </a:srgbClr>
                  </a:outerShdw>
                </a:effectLst>
                <a:latin typeface="Calibri"/>
                <a:ea typeface="Calibri"/>
                <a:cs typeface="Arial"/>
              </a:rPr>
              <a:t>الحياة الأسرية</a:t>
            </a:r>
            <a:endParaRPr lang="en-US" sz="1100">
              <a:effectLst/>
              <a:latin typeface="Calibri"/>
              <a:ea typeface="Calibri"/>
              <a:cs typeface="Arial"/>
            </a:endParaRPr>
          </a:p>
        </p:txBody>
      </p:sp>
      <p:sp>
        <p:nvSpPr>
          <p:cNvPr id="5" name="Rounded Rectangle 4"/>
          <p:cNvSpPr/>
          <p:nvPr/>
        </p:nvSpPr>
        <p:spPr>
          <a:xfrm>
            <a:off x="1905000" y="3293853"/>
            <a:ext cx="4632888" cy="2497347"/>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solidFill>
              <a:srgbClr val="8064A2"/>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22654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a:grpSpLocks/>
          </p:cNvGrpSpPr>
          <p:nvPr/>
        </p:nvGrpSpPr>
        <p:grpSpPr bwMode="auto">
          <a:xfrm>
            <a:off x="4267200" y="685800"/>
            <a:ext cx="4025900" cy="748030"/>
            <a:chOff x="3438" y="2353"/>
            <a:chExt cx="6340" cy="1178"/>
          </a:xfrm>
        </p:grpSpPr>
        <p:sp>
          <p:nvSpPr>
            <p:cNvPr id="4" name="Rectangle 3"/>
            <p:cNvSpPr>
              <a:spLocks noChangeArrowheads="1"/>
            </p:cNvSpPr>
            <p:nvPr/>
          </p:nvSpPr>
          <p:spPr bwMode="auto">
            <a:xfrm>
              <a:off x="3438" y="2353"/>
              <a:ext cx="6340" cy="1178"/>
            </a:xfrm>
            <a:prstGeom prst="rec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headEnd/>
              <a:tailEnd/>
            </a:ln>
            <a:effectLst>
              <a:outerShdw blurRad="40000" dist="20000" dir="5400000" rotWithShape="0">
                <a:srgbClr val="000000">
                  <a:alpha val="38000"/>
                </a:srgbClr>
              </a:outerShdw>
            </a:effectLst>
          </p:spPr>
          <p:txBody>
            <a:bodyPr rot="0" vert="horz" wrap="square" lIns="91440" tIns="45720" rIns="91440" bIns="45720" anchor="t" anchorCtr="0" upright="1">
              <a:no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SA" sz="2400" b="0" i="0" u="none" strike="noStrike" kern="0" cap="none" spc="0" normalizeH="0" baseline="0" noProof="0">
                  <a:ln>
                    <a:noFill/>
                  </a:ln>
                  <a:solidFill>
                    <a:sysClr val="windowText" lastClr="000000"/>
                  </a:solidFill>
                  <a:effectLst/>
                  <a:uLnTx/>
                  <a:uFillTx/>
                  <a:latin typeface="Arial"/>
                  <a:ea typeface="Calibri"/>
                  <a:cs typeface="AL-Mateen"/>
                </a:rPr>
                <a:t>         نشاط(1)</a:t>
              </a:r>
              <a:endParaRPr kumimoji="0" lang="en-US" sz="1100" b="0" i="0" u="none" strike="noStrike" kern="0" cap="none" spc="0" normalizeH="0" baseline="0" noProof="0">
                <a:ln>
                  <a:noFill/>
                </a:ln>
                <a:solidFill>
                  <a:sysClr val="windowText" lastClr="000000"/>
                </a:solidFill>
                <a:effectLst/>
                <a:uLnTx/>
                <a:uFillTx/>
                <a:latin typeface="Calibri"/>
                <a:ea typeface="Calibri"/>
                <a:cs typeface="Arial"/>
              </a:endParaRPr>
            </a:p>
          </p:txBody>
        </p:sp>
        <p:sp>
          <p:nvSpPr>
            <p:cNvPr id="5" name="Oval 4" descr="images"/>
            <p:cNvSpPr>
              <a:spLocks noChangeArrowheads="1"/>
            </p:cNvSpPr>
            <p:nvPr/>
          </p:nvSpPr>
          <p:spPr bwMode="auto">
            <a:xfrm>
              <a:off x="8191" y="2450"/>
              <a:ext cx="1440" cy="1062"/>
            </a:xfrm>
            <a:prstGeom prst="ellipse">
              <a:avLst/>
            </a:prstGeom>
            <a:blipFill dpi="0" rotWithShape="0">
              <a:blip r:embed="rId3"/>
              <a:srcRect/>
              <a:stretch>
                <a:fillRect/>
              </a:stretch>
            </a:blipFill>
            <a:ln w="9525">
              <a:solidFill>
                <a:srgbClr val="000000"/>
              </a:solidFill>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sp>
          <p:nvSpPr>
            <p:cNvPr id="6" name="Oval 5" descr="images"/>
            <p:cNvSpPr>
              <a:spLocks noChangeArrowheads="1"/>
            </p:cNvSpPr>
            <p:nvPr/>
          </p:nvSpPr>
          <p:spPr bwMode="auto">
            <a:xfrm>
              <a:off x="3590" y="2413"/>
              <a:ext cx="1440" cy="1062"/>
            </a:xfrm>
            <a:prstGeom prst="ellipse">
              <a:avLst/>
            </a:prstGeom>
            <a:blipFill dpi="0" rotWithShape="0">
              <a:blip r:embed="rId3"/>
              <a:srcRect/>
              <a:stretch>
                <a:fillRect/>
              </a:stretch>
            </a:blipFill>
            <a:ln w="9525">
              <a:solidFill>
                <a:srgbClr val="000000"/>
              </a:solidFill>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grpSp>
      <p:graphicFrame>
        <p:nvGraphicFramePr>
          <p:cNvPr id="2" name="Table 1"/>
          <p:cNvGraphicFramePr>
            <a:graphicFrameLocks noGrp="1"/>
          </p:cNvGraphicFramePr>
          <p:nvPr>
            <p:extLst>
              <p:ext uri="{D42A27DB-BD31-4B8C-83A1-F6EECF244321}">
                <p14:modId xmlns:p14="http://schemas.microsoft.com/office/powerpoint/2010/main" val="4125431865"/>
              </p:ext>
            </p:extLst>
          </p:nvPr>
        </p:nvGraphicFramePr>
        <p:xfrm>
          <a:off x="1389539" y="1981200"/>
          <a:ext cx="5755322" cy="3855720"/>
        </p:xfrm>
        <a:graphic>
          <a:graphicData uri="http://schemas.openxmlformats.org/drawingml/2006/table">
            <a:tbl>
              <a:tblPr rtl="1" firstRow="1" firstCol="1" bandRow="1"/>
              <a:tblGrid>
                <a:gridCol w="1970902"/>
                <a:gridCol w="3784420"/>
              </a:tblGrid>
              <a:tr h="348218">
                <a:tc>
                  <a:txBody>
                    <a:bodyPr/>
                    <a:lstStyle/>
                    <a:p>
                      <a:pPr algn="ctr" rtl="1">
                        <a:lnSpc>
                          <a:spcPct val="115000"/>
                        </a:lnSpc>
                        <a:spcAft>
                          <a:spcPts val="0"/>
                        </a:spcAft>
                      </a:pPr>
                      <a:r>
                        <a:rPr lang="ar-SA" sz="2000" b="1">
                          <a:solidFill>
                            <a:srgbClr val="984806"/>
                          </a:solidFill>
                          <a:effectLst/>
                          <a:latin typeface="Calibri"/>
                          <a:ea typeface="Times New Roman"/>
                          <a:cs typeface="Arial"/>
                        </a:rPr>
                        <a:t>النوع</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c>
                  <a:txBody>
                    <a:bodyPr/>
                    <a:lstStyle/>
                    <a:p>
                      <a:pPr algn="ctr" rtl="1">
                        <a:lnSpc>
                          <a:spcPct val="115000"/>
                        </a:lnSpc>
                        <a:spcAft>
                          <a:spcPts val="0"/>
                        </a:spcAft>
                      </a:pPr>
                      <a:r>
                        <a:rPr lang="ar-SA" sz="2000" b="1">
                          <a:solidFill>
                            <a:srgbClr val="000000"/>
                          </a:solidFill>
                          <a:effectLst/>
                          <a:latin typeface="Calibri"/>
                          <a:ea typeface="Times New Roman"/>
                          <a:cs typeface="Arial"/>
                        </a:rPr>
                        <a:t>نشاط فردي</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r>
              <a:tr h="696436">
                <a:tc>
                  <a:txBody>
                    <a:bodyPr/>
                    <a:lstStyle/>
                    <a:p>
                      <a:pPr algn="ctr" rtl="1">
                        <a:lnSpc>
                          <a:spcPct val="115000"/>
                        </a:lnSpc>
                        <a:spcAft>
                          <a:spcPts val="0"/>
                        </a:spcAft>
                      </a:pPr>
                      <a:r>
                        <a:rPr lang="ar-SA" sz="2000" b="1">
                          <a:solidFill>
                            <a:srgbClr val="984806"/>
                          </a:solidFill>
                          <a:effectLst/>
                          <a:latin typeface="Calibri"/>
                          <a:ea typeface="Times New Roman"/>
                          <a:cs typeface="Arial"/>
                        </a:rPr>
                        <a:t>الهدف من النشاط</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BCAA2"/>
                    </a:solidFill>
                  </a:tcPr>
                </a:tc>
                <a:tc>
                  <a:txBody>
                    <a:bodyPr/>
                    <a:lstStyle/>
                    <a:p>
                      <a:pPr algn="ctr" rtl="1">
                        <a:lnSpc>
                          <a:spcPct val="115000"/>
                        </a:lnSpc>
                        <a:spcAft>
                          <a:spcPts val="0"/>
                        </a:spcAft>
                      </a:pPr>
                      <a:r>
                        <a:rPr lang="ar-SA" sz="2000" b="1">
                          <a:solidFill>
                            <a:srgbClr val="000000"/>
                          </a:solidFill>
                          <a:effectLst/>
                          <a:latin typeface="Calibri"/>
                          <a:ea typeface="Times New Roman"/>
                          <a:cs typeface="Arial"/>
                        </a:rPr>
                        <a:t>ما هو مفهوم الحياة الأسرية وما هي طرق تغير الروتين في الحياة الأسرية ؟</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BCAA2"/>
                    </a:solidFill>
                  </a:tcPr>
                </a:tc>
              </a:tr>
              <a:tr h="348218">
                <a:tc>
                  <a:txBody>
                    <a:bodyPr/>
                    <a:lstStyle/>
                    <a:p>
                      <a:pPr algn="ctr" rtl="1">
                        <a:lnSpc>
                          <a:spcPct val="115000"/>
                        </a:lnSpc>
                        <a:spcAft>
                          <a:spcPts val="0"/>
                        </a:spcAft>
                      </a:pPr>
                      <a:r>
                        <a:rPr lang="ar-SA" sz="2000" b="1">
                          <a:solidFill>
                            <a:srgbClr val="984806"/>
                          </a:solidFill>
                          <a:effectLst/>
                          <a:latin typeface="Calibri"/>
                          <a:ea typeface="Times New Roman"/>
                          <a:cs typeface="Arial"/>
                        </a:rPr>
                        <a:t>مدة النشاط</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c>
                  <a:txBody>
                    <a:bodyPr/>
                    <a:lstStyle/>
                    <a:p>
                      <a:pPr algn="ctr" rtl="1">
                        <a:lnSpc>
                          <a:spcPct val="115000"/>
                        </a:lnSpc>
                        <a:spcAft>
                          <a:spcPts val="0"/>
                        </a:spcAft>
                      </a:pPr>
                      <a:r>
                        <a:rPr lang="ar-SA" sz="2000" b="1">
                          <a:solidFill>
                            <a:srgbClr val="000000"/>
                          </a:solidFill>
                          <a:effectLst/>
                          <a:latin typeface="Calibri"/>
                          <a:ea typeface="Times New Roman"/>
                          <a:cs typeface="Arial"/>
                        </a:rPr>
                        <a:t>10دقائق</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r>
              <a:tr h="348218">
                <a:tc>
                  <a:txBody>
                    <a:bodyPr/>
                    <a:lstStyle/>
                    <a:p>
                      <a:pPr algn="ctr" rtl="1">
                        <a:lnSpc>
                          <a:spcPct val="115000"/>
                        </a:lnSpc>
                        <a:spcAft>
                          <a:spcPts val="0"/>
                        </a:spcAft>
                      </a:pPr>
                      <a:r>
                        <a:rPr lang="ar-SA" sz="2000" b="1">
                          <a:solidFill>
                            <a:srgbClr val="984806"/>
                          </a:solidFill>
                          <a:effectLst/>
                          <a:latin typeface="Calibri"/>
                          <a:ea typeface="Times New Roman"/>
                          <a:cs typeface="Arial"/>
                        </a:rPr>
                        <a:t>الأدوات</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BCAA2"/>
                    </a:solidFill>
                  </a:tcPr>
                </a:tc>
                <a:tc>
                  <a:txBody>
                    <a:bodyPr/>
                    <a:lstStyle/>
                    <a:p>
                      <a:pPr algn="ctr" rtl="1">
                        <a:lnSpc>
                          <a:spcPct val="115000"/>
                        </a:lnSpc>
                        <a:spcAft>
                          <a:spcPts val="0"/>
                        </a:spcAft>
                      </a:pPr>
                      <a:r>
                        <a:rPr lang="ar-SA" sz="2000" b="1">
                          <a:solidFill>
                            <a:srgbClr val="000000"/>
                          </a:solidFill>
                          <a:effectLst/>
                          <a:latin typeface="Calibri"/>
                          <a:ea typeface="Times New Roman"/>
                          <a:cs typeface="Arial"/>
                        </a:rPr>
                        <a:t>أقلام-أوراق عمل-سبورة</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BCAA2"/>
                    </a:solidFill>
                  </a:tcPr>
                </a:tc>
              </a:tr>
              <a:tr h="1741091">
                <a:tc>
                  <a:txBody>
                    <a:bodyPr/>
                    <a:lstStyle/>
                    <a:p>
                      <a:pPr algn="ctr" rtl="1">
                        <a:lnSpc>
                          <a:spcPct val="115000"/>
                        </a:lnSpc>
                        <a:spcAft>
                          <a:spcPts val="0"/>
                        </a:spcAft>
                      </a:pPr>
                      <a:r>
                        <a:rPr lang="ar-SA" sz="2000" b="1">
                          <a:solidFill>
                            <a:srgbClr val="984806"/>
                          </a:solidFill>
                          <a:effectLst/>
                          <a:latin typeface="Calibri"/>
                          <a:ea typeface="Times New Roman"/>
                          <a:cs typeface="Arial"/>
                        </a:rPr>
                        <a:t>خطوات التنفيذ</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c>
                  <a:txBody>
                    <a:bodyPr/>
                    <a:lstStyle/>
                    <a:p>
                      <a:pPr marL="342900" lvl="0" indent="-342900" algn="r" rtl="1">
                        <a:lnSpc>
                          <a:spcPct val="115000"/>
                        </a:lnSpc>
                        <a:spcAft>
                          <a:spcPts val="0"/>
                        </a:spcAft>
                        <a:buFont typeface="+mj-lt"/>
                        <a:buAutoNum type="arabicPeriod"/>
                      </a:pPr>
                      <a:r>
                        <a:rPr lang="ar-SA" sz="2000" b="1" dirty="0">
                          <a:solidFill>
                            <a:srgbClr val="000000"/>
                          </a:solidFill>
                          <a:effectLst/>
                          <a:latin typeface="Calibri"/>
                          <a:ea typeface="Times New Roman"/>
                          <a:cs typeface="Arial"/>
                        </a:rPr>
                        <a:t>يقوم كل مشارك في المجموعة تصور واقتراح إجابات للموضوع.</a:t>
                      </a:r>
                      <a:endParaRPr lang="en-US" sz="1100" dirty="0">
                        <a:effectLst/>
                        <a:latin typeface="Calibri"/>
                        <a:ea typeface="Calibri"/>
                        <a:cs typeface="Arial"/>
                      </a:endParaRPr>
                    </a:p>
                    <a:p>
                      <a:pPr marL="342900" lvl="0" indent="-342900" algn="r" rtl="1">
                        <a:lnSpc>
                          <a:spcPct val="115000"/>
                        </a:lnSpc>
                        <a:spcAft>
                          <a:spcPts val="0"/>
                        </a:spcAft>
                        <a:buFont typeface="+mj-lt"/>
                        <a:buAutoNum type="arabicPeriod"/>
                      </a:pPr>
                      <a:r>
                        <a:rPr lang="ar-SA" sz="2000" b="1" dirty="0">
                          <a:solidFill>
                            <a:srgbClr val="000000"/>
                          </a:solidFill>
                          <a:effectLst/>
                          <a:latin typeface="Calibri"/>
                          <a:ea typeface="Times New Roman"/>
                          <a:cs typeface="Arial"/>
                        </a:rPr>
                        <a:t>يقوم المدرب بالإشراف على المجموعات.</a:t>
                      </a:r>
                      <a:endParaRPr lang="en-US" sz="1100" dirty="0">
                        <a:effectLst/>
                        <a:latin typeface="Calibri"/>
                        <a:ea typeface="Calibri"/>
                        <a:cs typeface="Arial"/>
                      </a:endParaRPr>
                    </a:p>
                    <a:p>
                      <a:pPr marL="342900" lvl="0" indent="-342900" algn="r" rtl="1">
                        <a:lnSpc>
                          <a:spcPct val="115000"/>
                        </a:lnSpc>
                        <a:spcAft>
                          <a:spcPts val="0"/>
                        </a:spcAft>
                        <a:buFont typeface="+mj-lt"/>
                        <a:buAutoNum type="arabicPeriod"/>
                      </a:pPr>
                      <a:r>
                        <a:rPr lang="ar-SA" sz="2000" b="1" dirty="0">
                          <a:solidFill>
                            <a:srgbClr val="000000"/>
                          </a:solidFill>
                          <a:effectLst/>
                          <a:latin typeface="Calibri"/>
                          <a:ea typeface="Times New Roman"/>
                          <a:cs typeface="Arial"/>
                        </a:rPr>
                        <a:t>تقوم كل مجموعة باستخلاص النتائج التي تم التوصال إليها.</a:t>
                      </a:r>
                      <a:endParaRPr lang="en-US" sz="1100" dirty="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r>
            </a:tbl>
          </a:graphicData>
        </a:graphic>
      </p:graphicFrame>
    </p:spTree>
    <p:extLst>
      <p:ext uri="{BB962C8B-B14F-4D97-AF65-F5344CB8AC3E}">
        <p14:creationId xmlns:p14="http://schemas.microsoft.com/office/powerpoint/2010/main" val="3226549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953000" y="228600"/>
            <a:ext cx="3331361" cy="688458"/>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pPr>
            <a:r>
              <a:rPr lang="ar-SA" sz="3600" b="1" u="dash" kern="1800" dirty="0">
                <a:solidFill>
                  <a:srgbClr val="E36C0A"/>
                </a:solidFill>
                <a:ea typeface="Times New Roman"/>
              </a:rPr>
              <a:t>مفهوم الحياة الأسرية</a:t>
            </a:r>
            <a:endParaRPr lang="en-US" sz="1200" dirty="0">
              <a:ea typeface="Calibri"/>
              <a:cs typeface="Arial"/>
            </a:endParaRPr>
          </a:p>
        </p:txBody>
      </p:sp>
      <p:sp>
        <p:nvSpPr>
          <p:cNvPr id="3" name="Rectangle 2"/>
          <p:cNvSpPr/>
          <p:nvPr/>
        </p:nvSpPr>
        <p:spPr>
          <a:xfrm>
            <a:off x="1409700" y="1066800"/>
            <a:ext cx="7086600" cy="2122632"/>
          </a:xfrm>
          <a:prstGeom prst="rect">
            <a:avLst/>
          </a:prstGeom>
        </p:spPr>
        <p:txBody>
          <a:bodyPr wrap="square">
            <a:spAutoFit/>
          </a:bodyPr>
          <a:lstStyle/>
          <a:p>
            <a:pPr algn="r" rtl="1">
              <a:lnSpc>
                <a:spcPct val="115000"/>
              </a:lnSpc>
              <a:spcAft>
                <a:spcPts val="1000"/>
              </a:spcAft>
            </a:pPr>
            <a:r>
              <a:rPr lang="ar-SA" sz="2400" b="1" dirty="0" smtClean="0">
                <a:solidFill>
                  <a:srgbClr val="00B050"/>
                </a:solidFill>
                <a:ea typeface="Calibri"/>
              </a:rPr>
              <a:t>مفهوم الحياة الأسرية </a:t>
            </a:r>
            <a:endParaRPr lang="en-US" sz="2400" dirty="0" smtClean="0">
              <a:ea typeface="Calibri"/>
              <a:cs typeface="Arial"/>
            </a:endParaRPr>
          </a:p>
          <a:p>
            <a:pPr algn="r" rtl="1"/>
            <a:r>
              <a:rPr lang="ar-SA" sz="2400" b="1" dirty="0" smtClean="0">
                <a:ea typeface="Calibri"/>
              </a:rPr>
              <a:t> الحياة الأسرية هي عبارة عن تجربة حياتيّة تضم الزوجين الذين يعيشان كشريكين في كلّ شيء، فهو اتّحاد رجل وامرأة في إطارٍ من الحقوق والواجبات يتضمّن تشابههما في أشياء واختلافهما كذلك في أشياء أخرى تتغيّر بحسب تغير الظروف والبيئة وغيرهما</a:t>
            </a:r>
            <a:r>
              <a:rPr lang="ar-EG" sz="2400" b="1" dirty="0" smtClean="0">
                <a:ea typeface="Calibri"/>
              </a:rPr>
              <a:t>.</a:t>
            </a:r>
            <a:endParaRPr lang="ar-EG" sz="2400" dirty="0"/>
          </a:p>
        </p:txBody>
      </p:sp>
      <p:sp>
        <p:nvSpPr>
          <p:cNvPr id="4" name="Rectangle 3"/>
          <p:cNvSpPr/>
          <p:nvPr/>
        </p:nvSpPr>
        <p:spPr>
          <a:xfrm>
            <a:off x="5675803" y="3358551"/>
            <a:ext cx="2868093" cy="489749"/>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r" rtl="1">
              <a:lnSpc>
                <a:spcPct val="115000"/>
              </a:lnSpc>
              <a:spcAft>
                <a:spcPts val="1000"/>
              </a:spcAft>
            </a:pPr>
            <a:r>
              <a:rPr lang="ar-SA" sz="2400" b="1" dirty="0">
                <a:solidFill>
                  <a:srgbClr val="00B050"/>
                </a:solidFill>
                <a:ea typeface="Calibri"/>
              </a:rPr>
              <a:t>شروط نجاح الحياة الأسرية</a:t>
            </a:r>
            <a:endParaRPr lang="en-US" sz="1100" dirty="0">
              <a:ea typeface="Calibri"/>
              <a:cs typeface="Arial"/>
            </a:endParaRPr>
          </a:p>
        </p:txBody>
      </p:sp>
      <p:sp>
        <p:nvSpPr>
          <p:cNvPr id="5" name="Down Arrow 4"/>
          <p:cNvSpPr/>
          <p:nvPr/>
        </p:nvSpPr>
        <p:spPr>
          <a:xfrm>
            <a:off x="6315974" y="3856926"/>
            <a:ext cx="152400" cy="381000"/>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EG"/>
          </a:p>
        </p:txBody>
      </p:sp>
      <p:sp>
        <p:nvSpPr>
          <p:cNvPr id="6" name="Rectangle 5"/>
          <p:cNvSpPr/>
          <p:nvPr/>
        </p:nvSpPr>
        <p:spPr>
          <a:xfrm>
            <a:off x="5718810" y="4237926"/>
            <a:ext cx="1499128"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ar-SA" sz="2000" b="1" dirty="0">
                <a:solidFill>
                  <a:srgbClr val="7030A0"/>
                </a:solidFill>
                <a:ea typeface="Calibri"/>
              </a:rPr>
              <a:t>التقارب العاطفيّ</a:t>
            </a:r>
            <a:endParaRPr lang="ar-EG" sz="2000" dirty="0"/>
          </a:p>
        </p:txBody>
      </p:sp>
      <p:cxnSp>
        <p:nvCxnSpPr>
          <p:cNvPr id="8" name="Straight Arrow Connector 7"/>
          <p:cNvCxnSpPr/>
          <p:nvPr/>
        </p:nvCxnSpPr>
        <p:spPr>
          <a:xfrm flipH="1">
            <a:off x="5377007" y="4437981"/>
            <a:ext cx="341803"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0" name="Straight Arrow Connector 9"/>
          <p:cNvCxnSpPr/>
          <p:nvPr/>
        </p:nvCxnSpPr>
        <p:spPr>
          <a:xfrm flipH="1">
            <a:off x="4278150" y="4437981"/>
            <a:ext cx="341803"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1" name="Straight Arrow Connector 10"/>
          <p:cNvCxnSpPr/>
          <p:nvPr/>
        </p:nvCxnSpPr>
        <p:spPr>
          <a:xfrm flipH="1">
            <a:off x="3107274" y="4427607"/>
            <a:ext cx="341803"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2" name="Straight Arrow Connector 11"/>
          <p:cNvCxnSpPr/>
          <p:nvPr/>
        </p:nvCxnSpPr>
        <p:spPr>
          <a:xfrm>
            <a:off x="6392174" y="4649638"/>
            <a:ext cx="0" cy="399381"/>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a:xfrm flipH="1">
            <a:off x="4770146" y="5060521"/>
            <a:ext cx="341803"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5" name="Straight Arrow Connector 14"/>
          <p:cNvCxnSpPr/>
          <p:nvPr/>
        </p:nvCxnSpPr>
        <p:spPr>
          <a:xfrm flipH="1">
            <a:off x="5867400" y="5053023"/>
            <a:ext cx="524775"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9" name="Rectangle 8"/>
          <p:cNvSpPr/>
          <p:nvPr/>
        </p:nvSpPr>
        <p:spPr>
          <a:xfrm>
            <a:off x="4619953" y="4214522"/>
            <a:ext cx="744114" cy="423514"/>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gn="r" rtl="1">
              <a:lnSpc>
                <a:spcPct val="115000"/>
              </a:lnSpc>
              <a:spcAft>
                <a:spcPts val="1000"/>
              </a:spcAft>
            </a:pPr>
            <a:r>
              <a:rPr lang="ar-SA" sz="2000" b="1" dirty="0">
                <a:solidFill>
                  <a:srgbClr val="7030A0"/>
                </a:solidFill>
                <a:ea typeface="Calibri"/>
              </a:rPr>
              <a:t>الصدق</a:t>
            </a:r>
            <a:endParaRPr lang="en-US" sz="1050" dirty="0">
              <a:ea typeface="Calibri"/>
              <a:cs typeface="Arial"/>
            </a:endParaRPr>
          </a:p>
        </p:txBody>
      </p:sp>
      <p:sp>
        <p:nvSpPr>
          <p:cNvPr id="16" name="Rectangle 15"/>
          <p:cNvSpPr/>
          <p:nvPr/>
        </p:nvSpPr>
        <p:spPr>
          <a:xfrm>
            <a:off x="3449077" y="4214522"/>
            <a:ext cx="829073"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ar-SA" sz="2000" b="1" dirty="0">
                <a:solidFill>
                  <a:srgbClr val="7030A0"/>
                </a:solidFill>
                <a:ea typeface="Calibri"/>
              </a:rPr>
              <a:t>الاحترام</a:t>
            </a:r>
            <a:endParaRPr lang="ar-EG" sz="2000" dirty="0"/>
          </a:p>
        </p:txBody>
      </p:sp>
      <p:sp>
        <p:nvSpPr>
          <p:cNvPr id="17" name="Rectangle 16"/>
          <p:cNvSpPr/>
          <p:nvPr/>
        </p:nvSpPr>
        <p:spPr>
          <a:xfrm>
            <a:off x="1183349" y="4240282"/>
            <a:ext cx="1923925"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ar-SA" sz="2000" b="1" dirty="0">
                <a:solidFill>
                  <a:srgbClr val="7030A0"/>
                </a:solidFill>
                <a:ea typeface="Calibri"/>
              </a:rPr>
              <a:t>القيام بأشياء مشتركة</a:t>
            </a:r>
            <a:endParaRPr lang="ar-EG" sz="2000" dirty="0"/>
          </a:p>
        </p:txBody>
      </p:sp>
      <p:sp>
        <p:nvSpPr>
          <p:cNvPr id="22" name="Rectangle 21"/>
          <p:cNvSpPr/>
          <p:nvPr/>
        </p:nvSpPr>
        <p:spPr>
          <a:xfrm>
            <a:off x="5111949" y="4855234"/>
            <a:ext cx="742511" cy="423514"/>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gn="r" rtl="1">
              <a:lnSpc>
                <a:spcPct val="115000"/>
              </a:lnSpc>
              <a:spcAft>
                <a:spcPts val="1000"/>
              </a:spcAft>
            </a:pPr>
            <a:r>
              <a:rPr lang="en-US" b="1" dirty="0">
                <a:solidFill>
                  <a:srgbClr val="7030A0"/>
                </a:solidFill>
                <a:latin typeface="Arial"/>
                <a:ea typeface="Calibri"/>
                <a:cs typeface="Arial"/>
              </a:rPr>
              <a:t> </a:t>
            </a:r>
            <a:r>
              <a:rPr lang="ar-SA" sz="2000" b="1" dirty="0">
                <a:solidFill>
                  <a:srgbClr val="7030A0"/>
                </a:solidFill>
                <a:latin typeface="Arial"/>
                <a:ea typeface="Calibri"/>
              </a:rPr>
              <a:t>الصبر</a:t>
            </a:r>
            <a:endParaRPr lang="en-US" sz="1050" dirty="0">
              <a:ea typeface="Calibri"/>
              <a:cs typeface="Arial"/>
            </a:endParaRPr>
          </a:p>
        </p:txBody>
      </p:sp>
      <p:sp>
        <p:nvSpPr>
          <p:cNvPr id="23" name="Rectangle 22"/>
          <p:cNvSpPr/>
          <p:nvPr/>
        </p:nvSpPr>
        <p:spPr>
          <a:xfrm>
            <a:off x="3793081" y="4855234"/>
            <a:ext cx="970137" cy="423514"/>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gn="r" rtl="1">
              <a:lnSpc>
                <a:spcPct val="115000"/>
              </a:lnSpc>
              <a:spcAft>
                <a:spcPts val="1000"/>
              </a:spcAft>
            </a:pPr>
            <a:r>
              <a:rPr lang="ar-SA" sz="2000" b="1" dirty="0">
                <a:solidFill>
                  <a:srgbClr val="7030A0"/>
                </a:solidFill>
                <a:ea typeface="Calibri"/>
              </a:rPr>
              <a:t>المسامحة</a:t>
            </a:r>
            <a:endParaRPr lang="en-US" sz="1050" dirty="0">
              <a:ea typeface="Calibri"/>
              <a:cs typeface="Arial"/>
            </a:endParaRPr>
          </a:p>
        </p:txBody>
      </p:sp>
    </p:spTree>
    <p:extLst>
      <p:ext uri="{BB962C8B-B14F-4D97-AF65-F5344CB8AC3E}">
        <p14:creationId xmlns:p14="http://schemas.microsoft.com/office/powerpoint/2010/main" val="3226549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0" y="304800"/>
            <a:ext cx="7315200" cy="1919500"/>
          </a:xfrm>
          <a:prstGeom prst="rect">
            <a:avLst/>
          </a:prstGeom>
        </p:spPr>
        <p:txBody>
          <a:bodyPr wrap="square">
            <a:spAutoFit/>
          </a:bodyPr>
          <a:lstStyle/>
          <a:p>
            <a:pPr algn="r" rtl="1">
              <a:lnSpc>
                <a:spcPct val="115000"/>
              </a:lnSpc>
              <a:spcAft>
                <a:spcPts val="1000"/>
              </a:spcAft>
            </a:pPr>
            <a:r>
              <a:rPr lang="ar-SA" sz="2400" b="1" dirty="0">
                <a:solidFill>
                  <a:srgbClr val="00B050"/>
                </a:solidFill>
                <a:ea typeface="Calibri"/>
              </a:rPr>
              <a:t>أهمية الحياة الأسرية </a:t>
            </a:r>
            <a:endParaRPr lang="en-US" sz="2400" dirty="0">
              <a:ea typeface="Calibri"/>
              <a:cs typeface="Arial"/>
            </a:endParaRPr>
          </a:p>
          <a:p>
            <a:pPr algn="r" rtl="1">
              <a:lnSpc>
                <a:spcPct val="115000"/>
              </a:lnSpc>
              <a:spcAft>
                <a:spcPts val="1000"/>
              </a:spcAft>
            </a:pPr>
            <a:r>
              <a:rPr lang="ar-SA" sz="2400" b="1" dirty="0">
                <a:ea typeface="Calibri"/>
              </a:rPr>
              <a:t>يحمل الزواج قيمة عالية لا يمكن الاستغناء عنها والمرور بدونها في هذه الحياة؛ وذلك لأنّه يوفّر للإنسان العديد من الأشياء التي لا يمكن له أن يحصل عليها من دون الزواج، ومنها:</a:t>
            </a:r>
            <a:endParaRPr lang="en-US" sz="2400" dirty="0">
              <a:ea typeface="Calibri"/>
              <a:cs typeface="Arial"/>
            </a:endParaRPr>
          </a:p>
        </p:txBody>
      </p:sp>
      <p:sp>
        <p:nvSpPr>
          <p:cNvPr id="4" name="Oval 3"/>
          <p:cNvSpPr/>
          <p:nvPr/>
        </p:nvSpPr>
        <p:spPr>
          <a:xfrm>
            <a:off x="4495800" y="2628900"/>
            <a:ext cx="3214777" cy="2514600"/>
          </a:xfrm>
          <a:prstGeom prst="ellipse">
            <a:avLst/>
          </a:prstGeom>
        </p:spPr>
        <p:style>
          <a:lnRef idx="1">
            <a:schemeClr val="accent5"/>
          </a:lnRef>
          <a:fillRef idx="2">
            <a:schemeClr val="accent5"/>
          </a:fillRef>
          <a:effectRef idx="1">
            <a:schemeClr val="accent5"/>
          </a:effectRef>
          <a:fontRef idx="minor">
            <a:schemeClr val="dk1"/>
          </a:fontRef>
        </p:style>
        <p:txBody>
          <a:bodyPr rtlCol="1" anchor="ctr"/>
          <a:lstStyle/>
          <a:p>
            <a:pPr lvl="0" algn="ctr" rtl="1">
              <a:lnSpc>
                <a:spcPct val="115000"/>
              </a:lnSpc>
              <a:spcAft>
                <a:spcPts val="1000"/>
              </a:spcAft>
            </a:pPr>
            <a:r>
              <a:rPr lang="ar-SA" sz="2000" b="1" dirty="0">
                <a:solidFill>
                  <a:srgbClr val="31849B"/>
                </a:solidFill>
                <a:ea typeface="Calibri"/>
              </a:rPr>
              <a:t>تكوين عائلة</a:t>
            </a:r>
            <a:endParaRPr lang="en-US" sz="2000" dirty="0">
              <a:solidFill>
                <a:prstClr val="black"/>
              </a:solidFill>
              <a:ea typeface="Calibri"/>
              <a:cs typeface="Arial"/>
            </a:endParaRPr>
          </a:p>
          <a:p>
            <a:pPr lvl="0" algn="ctr" rtl="1">
              <a:lnSpc>
                <a:spcPct val="115000"/>
              </a:lnSpc>
              <a:spcAft>
                <a:spcPts val="1000"/>
              </a:spcAft>
            </a:pPr>
            <a:r>
              <a:rPr lang="ar-SA" sz="2000" b="1" dirty="0">
                <a:solidFill>
                  <a:prstClr val="black"/>
                </a:solidFill>
                <a:ea typeface="Calibri"/>
              </a:rPr>
              <a:t> توفّر العلاقة الزوجية العائلة الدافئة، والأمان، والحماية من العالم الخارجي، لذا فهي شيء مهمّ في حياة الإنسان.</a:t>
            </a:r>
            <a:endParaRPr lang="en-US" sz="2000" dirty="0">
              <a:solidFill>
                <a:prstClr val="black"/>
              </a:solidFill>
              <a:ea typeface="Calibri"/>
              <a:cs typeface="Arial"/>
            </a:endParaRPr>
          </a:p>
        </p:txBody>
      </p:sp>
      <p:sp>
        <p:nvSpPr>
          <p:cNvPr id="6" name="Oval 5"/>
          <p:cNvSpPr/>
          <p:nvPr/>
        </p:nvSpPr>
        <p:spPr>
          <a:xfrm>
            <a:off x="533400" y="2628900"/>
            <a:ext cx="3276600" cy="25146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lvl="0" algn="ctr" rtl="1">
              <a:lnSpc>
                <a:spcPct val="115000"/>
              </a:lnSpc>
              <a:spcAft>
                <a:spcPts val="1000"/>
              </a:spcAft>
            </a:pPr>
            <a:r>
              <a:rPr lang="ar-SA" sz="2000" b="1" dirty="0">
                <a:solidFill>
                  <a:srgbClr val="31849B"/>
                </a:solidFill>
                <a:ea typeface="Calibri"/>
              </a:rPr>
              <a:t>الشراكة</a:t>
            </a:r>
            <a:endParaRPr lang="en-US" sz="2000" dirty="0">
              <a:solidFill>
                <a:prstClr val="black"/>
              </a:solidFill>
              <a:ea typeface="Calibri"/>
              <a:cs typeface="Arial"/>
            </a:endParaRPr>
          </a:p>
          <a:p>
            <a:pPr lvl="0" algn="ctr" rtl="1">
              <a:lnSpc>
                <a:spcPct val="115000"/>
              </a:lnSpc>
              <a:spcAft>
                <a:spcPts val="1000"/>
              </a:spcAft>
            </a:pPr>
            <a:r>
              <a:rPr lang="ar-SA" sz="2000" b="1" dirty="0">
                <a:solidFill>
                  <a:prstClr val="black"/>
                </a:solidFill>
                <a:ea typeface="Calibri"/>
              </a:rPr>
              <a:t> تعتبر الشراكة في الحياة من أجمل الأشياء التي قد يحصل عليها الإنسان، خاصّة إذا ما كان الشريك مكمّلاً للآخر.</a:t>
            </a:r>
            <a:endParaRPr lang="en-US" sz="2000" dirty="0">
              <a:solidFill>
                <a:prstClr val="black"/>
              </a:solidFill>
              <a:ea typeface="Calibri"/>
              <a:cs typeface="Arial"/>
            </a:endParaRPr>
          </a:p>
        </p:txBody>
      </p:sp>
      <p:sp>
        <p:nvSpPr>
          <p:cNvPr id="5" name="Notched Right Arrow 4"/>
          <p:cNvSpPr/>
          <p:nvPr/>
        </p:nvSpPr>
        <p:spPr>
          <a:xfrm rot="10800000">
            <a:off x="3810000" y="3786996"/>
            <a:ext cx="685800" cy="228600"/>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226549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86200" y="457200"/>
            <a:ext cx="5019323" cy="688458"/>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tabLst>
                <a:tab pos="1445260" algn="l"/>
              </a:tabLst>
            </a:pPr>
            <a:r>
              <a:rPr lang="ar-SA" sz="3600" b="1" u="dash" dirty="0">
                <a:solidFill>
                  <a:srgbClr val="E36C0A"/>
                </a:solidFill>
                <a:ea typeface="Calibri"/>
              </a:rPr>
              <a:t>نصائح ذهبية لحياة أسرية سعيدة</a:t>
            </a:r>
            <a:endParaRPr lang="en-US" sz="1200" dirty="0">
              <a:ea typeface="Calibri"/>
              <a:cs typeface="Arial"/>
            </a:endParaRPr>
          </a:p>
        </p:txBody>
      </p:sp>
      <p:sp>
        <p:nvSpPr>
          <p:cNvPr id="3" name="Rectangle 2"/>
          <p:cNvSpPr/>
          <p:nvPr/>
        </p:nvSpPr>
        <p:spPr>
          <a:xfrm>
            <a:off x="1295400" y="1371600"/>
            <a:ext cx="7610123" cy="1990288"/>
          </a:xfrm>
          <a:prstGeom prst="rect">
            <a:avLst/>
          </a:prstGeom>
        </p:spPr>
        <p:txBody>
          <a:bodyPr wrap="square">
            <a:spAutoFit/>
          </a:bodyPr>
          <a:lstStyle/>
          <a:p>
            <a:pPr algn="r" rtl="1">
              <a:lnSpc>
                <a:spcPct val="115000"/>
              </a:lnSpc>
              <a:spcAft>
                <a:spcPts val="1000"/>
              </a:spcAft>
            </a:pPr>
            <a:r>
              <a:rPr lang="ar-SA" sz="2000" b="1" dirty="0">
                <a:solidFill>
                  <a:srgbClr val="00B050"/>
                </a:solidFill>
                <a:ea typeface="Calibri"/>
              </a:rPr>
              <a:t>الحياة الأسرية</a:t>
            </a:r>
            <a:endParaRPr lang="en-US" sz="2000" dirty="0">
              <a:ea typeface="Calibri"/>
              <a:cs typeface="Arial"/>
            </a:endParaRPr>
          </a:p>
          <a:p>
            <a:pPr algn="r" rtl="1">
              <a:lnSpc>
                <a:spcPct val="115000"/>
              </a:lnSpc>
              <a:spcAft>
                <a:spcPts val="1000"/>
              </a:spcAft>
            </a:pPr>
            <a:r>
              <a:rPr lang="ar-SA" sz="2000" b="1" dirty="0">
                <a:ea typeface="Calibri"/>
              </a:rPr>
              <a:t> الحياة الأسرية هي الحياة التي اختار كلّ طرف من الزوجين أن يخوضها بجانب الطرف الآخر، وهي العلاقة التي يُمكن وصفها بالعلاقة المُقدسة لما تحتويه من خصوصية وأهمية بالغة لكلّ من الزوجين، وللحياة الزوجية دور مباشر وكبير في نجاح كلّ زوج من الأزواج، على سبيل المثال إذا كانت الحياة الزوجية تتضمن كلّ مقومات النجاح.</a:t>
            </a:r>
            <a:endParaRPr lang="en-US" sz="2000" dirty="0">
              <a:ea typeface="Calibri"/>
              <a:cs typeface="Arial"/>
            </a:endParaRPr>
          </a:p>
        </p:txBody>
      </p:sp>
      <p:sp>
        <p:nvSpPr>
          <p:cNvPr id="4" name="Rectangle 3"/>
          <p:cNvSpPr/>
          <p:nvPr/>
        </p:nvSpPr>
        <p:spPr>
          <a:xfrm>
            <a:off x="5410200" y="3491642"/>
            <a:ext cx="2861681" cy="423514"/>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lgn="r" rtl="1">
              <a:lnSpc>
                <a:spcPct val="115000"/>
              </a:lnSpc>
              <a:spcAft>
                <a:spcPts val="1000"/>
              </a:spcAft>
            </a:pPr>
            <a:r>
              <a:rPr lang="ar-SA" sz="2000" b="1" dirty="0">
                <a:solidFill>
                  <a:srgbClr val="00B050"/>
                </a:solidFill>
                <a:ea typeface="Calibri"/>
              </a:rPr>
              <a:t>نصائح ذهبية لحياة أسرية سعيدة</a:t>
            </a:r>
            <a:endParaRPr lang="en-US" sz="1050" dirty="0">
              <a:ea typeface="Calibri"/>
              <a:cs typeface="Arial"/>
            </a:endParaRPr>
          </a:p>
        </p:txBody>
      </p:sp>
      <p:sp>
        <p:nvSpPr>
          <p:cNvPr id="5" name="Rectangle 4"/>
          <p:cNvSpPr/>
          <p:nvPr/>
        </p:nvSpPr>
        <p:spPr>
          <a:xfrm>
            <a:off x="5100460" y="4097547"/>
            <a:ext cx="2138539" cy="2242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lnSpc>
                <a:spcPct val="115000"/>
              </a:lnSpc>
              <a:spcAft>
                <a:spcPts val="1000"/>
              </a:spcAft>
            </a:pPr>
            <a:r>
              <a:rPr lang="ar-SA" b="1" dirty="0">
                <a:solidFill>
                  <a:srgbClr val="0070C0"/>
                </a:solidFill>
                <a:ea typeface="Calibri"/>
              </a:rPr>
              <a:t>تقبل الخلافات على أنها أمر طبيعي</a:t>
            </a:r>
            <a:endParaRPr lang="en-US" sz="1050" dirty="0">
              <a:ea typeface="Calibri"/>
              <a:cs typeface="Arial"/>
            </a:endParaRPr>
          </a:p>
          <a:p>
            <a:pPr algn="r" rtl="1"/>
            <a:r>
              <a:rPr lang="ar-SA" b="1" dirty="0">
                <a:ea typeface="Calibri"/>
              </a:rPr>
              <a:t> قبل البدء بإعطاء أيّ نصيحة يجب على كلّ زوج من الأزواج إدراك حقيقة أنّه لا حياة اسرية دون خلافات</a:t>
            </a:r>
            <a:endParaRPr lang="ar-EG" dirty="0"/>
          </a:p>
        </p:txBody>
      </p:sp>
      <p:sp>
        <p:nvSpPr>
          <p:cNvPr id="6" name="Rectangle 5"/>
          <p:cNvSpPr/>
          <p:nvPr/>
        </p:nvSpPr>
        <p:spPr>
          <a:xfrm>
            <a:off x="1295400" y="4267200"/>
            <a:ext cx="2976739" cy="246734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lnSpc>
                <a:spcPct val="115000"/>
              </a:lnSpc>
              <a:spcAft>
                <a:spcPts val="1000"/>
              </a:spcAft>
            </a:pPr>
            <a:r>
              <a:rPr lang="ar-SA" sz="2000" b="1" dirty="0">
                <a:solidFill>
                  <a:srgbClr val="0070C0"/>
                </a:solidFill>
                <a:ea typeface="Calibri"/>
              </a:rPr>
              <a:t>التركيز على نقاط القوة لكلّ شخص</a:t>
            </a:r>
            <a:endParaRPr lang="en-US" sz="2000" dirty="0">
              <a:ea typeface="Calibri"/>
              <a:cs typeface="Arial"/>
            </a:endParaRPr>
          </a:p>
          <a:p>
            <a:pPr algn="r" rtl="1"/>
            <a:r>
              <a:rPr lang="ar-SA" sz="2000" b="1" dirty="0">
                <a:ea typeface="Calibri"/>
              </a:rPr>
              <a:t> العديد من الإيجابيات والسلبيات ونقاط القوة ونقاط الضعف، وللحصول على حياة زوجية سعيدة لا بُدّ من استغلال الإيجابيات ونقاط القوة</a:t>
            </a:r>
            <a:endParaRPr lang="ar-EG" sz="2000" dirty="0"/>
          </a:p>
        </p:txBody>
      </p:sp>
      <p:cxnSp>
        <p:nvCxnSpPr>
          <p:cNvPr id="9" name="Straight Arrow Connector 8"/>
          <p:cNvCxnSpPr/>
          <p:nvPr/>
        </p:nvCxnSpPr>
        <p:spPr>
          <a:xfrm flipH="1">
            <a:off x="4272139" y="4876800"/>
            <a:ext cx="828321" cy="6240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26549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47800" y="1676400"/>
            <a:ext cx="2286000" cy="19241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lnSpc>
                <a:spcPct val="115000"/>
              </a:lnSpc>
              <a:spcAft>
                <a:spcPts val="1000"/>
              </a:spcAft>
            </a:pPr>
            <a:r>
              <a:rPr lang="ar-SA" b="1" dirty="0">
                <a:solidFill>
                  <a:srgbClr val="0070C0"/>
                </a:solidFill>
                <a:ea typeface="Calibri"/>
              </a:rPr>
              <a:t>التقدير</a:t>
            </a:r>
            <a:endParaRPr lang="en-US" sz="1050" dirty="0">
              <a:ea typeface="Calibri"/>
              <a:cs typeface="Arial"/>
            </a:endParaRPr>
          </a:p>
          <a:p>
            <a:pPr algn="r" rtl="1"/>
            <a:r>
              <a:rPr lang="ar-SA" b="1" dirty="0">
                <a:ea typeface="Calibri"/>
              </a:rPr>
              <a:t> لا بدّ من معرفة أنّ الإنسان بطبيعته وفطرته يحتاج إلى التقدير ويشعر بالفرح عند سماعه كلام يدل على تقديره وأهميته في حياة الآخرين</a:t>
            </a:r>
            <a:endParaRPr lang="ar-EG" dirty="0"/>
          </a:p>
        </p:txBody>
      </p:sp>
      <p:sp>
        <p:nvSpPr>
          <p:cNvPr id="3" name="Rectangle 2"/>
          <p:cNvSpPr/>
          <p:nvPr/>
        </p:nvSpPr>
        <p:spPr>
          <a:xfrm>
            <a:off x="4038600" y="762000"/>
            <a:ext cx="2286000" cy="245041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15000"/>
              </a:lnSpc>
              <a:spcAft>
                <a:spcPts val="1000"/>
              </a:spcAft>
            </a:pPr>
            <a:r>
              <a:rPr lang="ar-SA" b="1" dirty="0">
                <a:solidFill>
                  <a:srgbClr val="0070C0"/>
                </a:solidFill>
                <a:ea typeface="Calibri"/>
              </a:rPr>
              <a:t>الاحتفال معاً </a:t>
            </a:r>
            <a:endParaRPr lang="en-US" sz="1050" dirty="0">
              <a:ea typeface="Calibri"/>
              <a:cs typeface="Arial"/>
            </a:endParaRPr>
          </a:p>
          <a:p>
            <a:pPr algn="r" rtl="1">
              <a:lnSpc>
                <a:spcPct val="115000"/>
              </a:lnSpc>
              <a:spcAft>
                <a:spcPts val="1000"/>
              </a:spcAft>
            </a:pPr>
            <a:r>
              <a:rPr lang="ar-SA" b="1" dirty="0">
                <a:ea typeface="Calibri"/>
              </a:rPr>
              <a:t>لا شكّ في أهمية وجود كلّ طرف إلى بجانب الآخر في المواقف </a:t>
            </a:r>
            <a:r>
              <a:rPr lang="ar-SA" b="1" dirty="0" smtClean="0">
                <a:ea typeface="Calibri"/>
              </a:rPr>
              <a:t>الصعبة، </a:t>
            </a:r>
            <a:r>
              <a:rPr lang="ar-SA" b="1" dirty="0">
                <a:ea typeface="Calibri"/>
              </a:rPr>
              <a:t>إلّا أنّ ذلك لا يقل أهمية من وجود كلّ طرف بجانب الآخر في الأوقات السعيدة أيضاً.</a:t>
            </a:r>
            <a:endParaRPr lang="en-US" sz="1050" dirty="0">
              <a:ea typeface="Calibri"/>
              <a:cs typeface="Arial"/>
            </a:endParaRPr>
          </a:p>
        </p:txBody>
      </p:sp>
      <p:sp>
        <p:nvSpPr>
          <p:cNvPr id="4" name="Rectangle 3"/>
          <p:cNvSpPr/>
          <p:nvPr/>
        </p:nvSpPr>
        <p:spPr>
          <a:xfrm>
            <a:off x="6629400" y="152400"/>
            <a:ext cx="2286000" cy="27551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lnSpc>
                <a:spcPct val="115000"/>
              </a:lnSpc>
              <a:spcAft>
                <a:spcPts val="1000"/>
              </a:spcAft>
            </a:pPr>
            <a:r>
              <a:rPr lang="ar-SA" b="1" dirty="0">
                <a:solidFill>
                  <a:srgbClr val="0070C0"/>
                </a:solidFill>
                <a:ea typeface="Calibri"/>
              </a:rPr>
              <a:t>التكلم بوضوح وصراحة</a:t>
            </a:r>
            <a:endParaRPr lang="en-US" sz="1050" dirty="0">
              <a:ea typeface="Calibri"/>
              <a:cs typeface="Arial"/>
            </a:endParaRPr>
          </a:p>
          <a:p>
            <a:pPr algn="r" rtl="1"/>
            <a:r>
              <a:rPr lang="ar-SA" b="1" dirty="0">
                <a:ea typeface="Calibri"/>
              </a:rPr>
              <a:t> يعتبر التحدث مع الشريك بشكل واضح وصريح عن كلّ السلبيات أو الأمور المزعجة التي يراها كلّ طرف في الآخر من أفضل الطُرق للحفاظ على صحة العلاقة واستمرارها وديمومتها بصدق ونجاح وسعادة</a:t>
            </a:r>
            <a:endParaRPr lang="ar-EG" dirty="0"/>
          </a:p>
        </p:txBody>
      </p:sp>
      <p:cxnSp>
        <p:nvCxnSpPr>
          <p:cNvPr id="6" name="Straight Arrow Connector 5"/>
          <p:cNvCxnSpPr>
            <a:stCxn id="4" idx="1"/>
          </p:cNvCxnSpPr>
          <p:nvPr/>
        </p:nvCxnSpPr>
        <p:spPr>
          <a:xfrm flipH="1">
            <a:off x="6324600" y="1529957"/>
            <a:ext cx="304800" cy="37504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flipH="1">
            <a:off x="3733800" y="1987207"/>
            <a:ext cx="304800" cy="37504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Rectangle 6"/>
          <p:cNvSpPr/>
          <p:nvPr/>
        </p:nvSpPr>
        <p:spPr>
          <a:xfrm>
            <a:off x="4038600" y="4413643"/>
            <a:ext cx="2286000" cy="192411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r" rtl="1">
              <a:lnSpc>
                <a:spcPct val="115000"/>
              </a:lnSpc>
              <a:spcAft>
                <a:spcPts val="1000"/>
              </a:spcAft>
            </a:pPr>
            <a:r>
              <a:rPr lang="ar-SA" b="1" dirty="0">
                <a:solidFill>
                  <a:srgbClr val="0070C0"/>
                </a:solidFill>
                <a:ea typeface="Calibri"/>
              </a:rPr>
              <a:t>التسامح</a:t>
            </a:r>
            <a:endParaRPr lang="en-US" sz="1050" dirty="0">
              <a:ea typeface="Calibri"/>
              <a:cs typeface="Arial"/>
            </a:endParaRPr>
          </a:p>
          <a:p>
            <a:pPr algn="r" rtl="1"/>
            <a:r>
              <a:rPr lang="ar-SA" b="1" dirty="0">
                <a:ea typeface="Calibri"/>
              </a:rPr>
              <a:t> كلّ الناس يخطئون ولا يوجد أحد يمتلك العصمة عن ارتكاب الأخطاء، وقد يرتكب كلا الزوجين الأخطاء بحق بعضهما البعض</a:t>
            </a:r>
            <a:endParaRPr lang="ar-EG" dirty="0"/>
          </a:p>
        </p:txBody>
      </p:sp>
      <p:sp>
        <p:nvSpPr>
          <p:cNvPr id="9" name="Rectangle 8"/>
          <p:cNvSpPr/>
          <p:nvPr/>
        </p:nvSpPr>
        <p:spPr>
          <a:xfrm>
            <a:off x="1447800" y="3962400"/>
            <a:ext cx="2286000" cy="1924116"/>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r" rtl="1">
              <a:lnSpc>
                <a:spcPct val="115000"/>
              </a:lnSpc>
              <a:spcAft>
                <a:spcPts val="1000"/>
              </a:spcAft>
            </a:pPr>
            <a:r>
              <a:rPr lang="ar-SA" b="1" dirty="0">
                <a:solidFill>
                  <a:srgbClr val="0070C0"/>
                </a:solidFill>
                <a:ea typeface="Calibri"/>
              </a:rPr>
              <a:t>كسر الروتين</a:t>
            </a:r>
            <a:endParaRPr lang="en-US" sz="1050" dirty="0">
              <a:ea typeface="Calibri"/>
              <a:cs typeface="Arial"/>
            </a:endParaRPr>
          </a:p>
          <a:p>
            <a:pPr algn="r" rtl="1"/>
            <a:r>
              <a:rPr lang="ar-SA" b="1" dirty="0">
                <a:ea typeface="Calibri"/>
              </a:rPr>
              <a:t> إنّ دوران عجلة الأيام بنفس الروتين اليومي وتكرار نفس الأحداث يوم وراء يوم دون أيّ تغيير يُضفي بعض البرود والفتور على الحياة الزوجية</a:t>
            </a:r>
            <a:endParaRPr lang="ar-EG" dirty="0"/>
          </a:p>
        </p:txBody>
      </p:sp>
      <p:cxnSp>
        <p:nvCxnSpPr>
          <p:cNvPr id="11" name="Straight Arrow Connector 10"/>
          <p:cNvCxnSpPr/>
          <p:nvPr/>
        </p:nvCxnSpPr>
        <p:spPr>
          <a:xfrm>
            <a:off x="3719423" y="4751207"/>
            <a:ext cx="319177" cy="43039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a:endCxn id="9" idx="0"/>
          </p:cNvCxnSpPr>
          <p:nvPr/>
        </p:nvCxnSpPr>
        <p:spPr>
          <a:xfrm>
            <a:off x="2590800" y="3587357"/>
            <a:ext cx="0" cy="37504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26549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724400" y="228600"/>
            <a:ext cx="3833101" cy="688458"/>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pPr>
            <a:r>
              <a:rPr lang="ar-SA" sz="3600" b="1" u="dash" dirty="0">
                <a:solidFill>
                  <a:srgbClr val="E36C0A"/>
                </a:solidFill>
                <a:ea typeface="Calibri"/>
              </a:rPr>
              <a:t>كيف أنظم حياتي الأسرية</a:t>
            </a:r>
            <a:endParaRPr lang="en-US" sz="1200" dirty="0">
              <a:ea typeface="Calibri"/>
              <a:cs typeface="Arial"/>
            </a:endParaRPr>
          </a:p>
        </p:txBody>
      </p:sp>
      <p:sp>
        <p:nvSpPr>
          <p:cNvPr id="3" name="Rectangle 2"/>
          <p:cNvSpPr/>
          <p:nvPr/>
        </p:nvSpPr>
        <p:spPr>
          <a:xfrm>
            <a:off x="1295400" y="1066800"/>
            <a:ext cx="7631550" cy="2321469"/>
          </a:xfrm>
          <a:prstGeom prst="rect">
            <a:avLst/>
          </a:prstGeom>
        </p:spPr>
        <p:txBody>
          <a:bodyPr wrap="square">
            <a:spAutoFit/>
          </a:bodyPr>
          <a:lstStyle/>
          <a:p>
            <a:pPr algn="r" rtl="1">
              <a:lnSpc>
                <a:spcPct val="115000"/>
              </a:lnSpc>
              <a:spcAft>
                <a:spcPts val="1000"/>
              </a:spcAft>
            </a:pPr>
            <a:r>
              <a:rPr lang="ar-SA" sz="2000" b="1" dirty="0">
                <a:solidFill>
                  <a:srgbClr val="00B050"/>
                </a:solidFill>
                <a:ea typeface="Calibri"/>
              </a:rPr>
              <a:t>تنظيم الحياة الأسرية</a:t>
            </a:r>
            <a:endParaRPr lang="en-US" sz="2000" dirty="0">
              <a:ea typeface="Calibri"/>
              <a:cs typeface="Arial"/>
            </a:endParaRPr>
          </a:p>
          <a:p>
            <a:pPr algn="r" rtl="1">
              <a:lnSpc>
                <a:spcPct val="115000"/>
              </a:lnSpc>
              <a:spcAft>
                <a:spcPts val="1000"/>
              </a:spcAft>
            </a:pPr>
            <a:r>
              <a:rPr lang="ar-SA" sz="2000" b="1" dirty="0">
                <a:ea typeface="Calibri"/>
              </a:rPr>
              <a:t> تتطلّب الحياة الزوجيّة السعيّدة والاستقرار الأسريّ الكثير من الجهد، والعمل، والمثابرة في سبيل نجاح الزواج وتحقيق الأهداف المُشتركة التي يطمح لها الزوجان، بالتالي لا بدّ لهما من تنظيم حياتهما الزوجيّة ووضع الأهداف الثابتة والمُتجدّدة التي تضمن لهما الاستقرار والسعادة أثناء المرور بمراحل الزواج المختلفة، كما تجعل الحياة الزوجية حيويّة وبعيدة عن الروتين والملل، وتُقرّب الزوجين أكثر</a:t>
            </a:r>
            <a:r>
              <a:rPr lang="ar-SA" sz="2000" b="1" dirty="0" smtClean="0">
                <a:ea typeface="Calibri"/>
              </a:rPr>
              <a:t>.</a:t>
            </a:r>
            <a:r>
              <a:rPr lang="ar-SA" sz="2000" b="1" dirty="0">
                <a:solidFill>
                  <a:srgbClr val="948A54"/>
                </a:solidFill>
                <a:ea typeface="Calibri"/>
              </a:rPr>
              <a:t> </a:t>
            </a:r>
            <a:endParaRPr lang="en-US" sz="2000" dirty="0">
              <a:ea typeface="Calibri"/>
              <a:cs typeface="Arial"/>
            </a:endParaRPr>
          </a:p>
        </p:txBody>
      </p:sp>
      <p:sp>
        <p:nvSpPr>
          <p:cNvPr id="4" name="Rectangle 3"/>
          <p:cNvSpPr/>
          <p:nvPr/>
        </p:nvSpPr>
        <p:spPr>
          <a:xfrm>
            <a:off x="5715000" y="3471070"/>
            <a:ext cx="2412840" cy="400110"/>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r>
              <a:rPr lang="ar-SA" sz="2000" b="1" dirty="0">
                <a:solidFill>
                  <a:srgbClr val="00B050"/>
                </a:solidFill>
                <a:ea typeface="Calibri"/>
              </a:rPr>
              <a:t>كيفية تنظيم الحياة الأسرية </a:t>
            </a:r>
            <a:endParaRPr lang="ar-EG" sz="2000" dirty="0"/>
          </a:p>
        </p:txBody>
      </p:sp>
      <p:sp>
        <p:nvSpPr>
          <p:cNvPr id="5" name="Rectangle 4"/>
          <p:cNvSpPr/>
          <p:nvPr/>
        </p:nvSpPr>
        <p:spPr>
          <a:xfrm>
            <a:off x="304800" y="3962400"/>
            <a:ext cx="7010400" cy="1155701"/>
          </a:xfrm>
          <a:prstGeom prst="rect">
            <a:avLst/>
          </a:prstGeom>
        </p:spPr>
        <p:txBody>
          <a:bodyPr wrap="square">
            <a:spAutoFit/>
          </a:bodyPr>
          <a:lstStyle/>
          <a:p>
            <a:pPr algn="r" rtl="1">
              <a:lnSpc>
                <a:spcPct val="115000"/>
              </a:lnSpc>
              <a:spcAft>
                <a:spcPts val="1000"/>
              </a:spcAft>
            </a:pPr>
            <a:r>
              <a:rPr lang="ar-SA" b="1" dirty="0">
                <a:solidFill>
                  <a:srgbClr val="C00000"/>
                </a:solidFill>
                <a:ea typeface="Calibri"/>
              </a:rPr>
              <a:t>وضع القوانين العائليّة الخاصّة</a:t>
            </a:r>
            <a:endParaRPr lang="en-US" sz="1050" dirty="0">
              <a:ea typeface="Calibri"/>
              <a:cs typeface="Arial"/>
            </a:endParaRPr>
          </a:p>
          <a:p>
            <a:pPr algn="r" rtl="1">
              <a:lnSpc>
                <a:spcPct val="115000"/>
              </a:lnSpc>
              <a:spcAft>
                <a:spcPts val="1000"/>
              </a:spcAft>
            </a:pPr>
            <a:r>
              <a:rPr lang="ar-SA" b="1" dirty="0">
                <a:ea typeface="Calibri"/>
              </a:rPr>
              <a:t>هناك بعض الأمور والقوانين العائليّة الخاصة التي سيكون من الجيّد اتفاق الزوجين عليها، والتواصل مسبقاً حولها، ومنها ما يأتي</a:t>
            </a:r>
            <a:r>
              <a:rPr lang="ar-SA" b="1" dirty="0" smtClean="0">
                <a:ea typeface="Calibri"/>
              </a:rPr>
              <a:t>:</a:t>
            </a:r>
            <a:endParaRPr lang="en-US" sz="1050" dirty="0">
              <a:ea typeface="Calibri"/>
              <a:cs typeface="Arial"/>
            </a:endParaRPr>
          </a:p>
        </p:txBody>
      </p:sp>
      <p:sp>
        <p:nvSpPr>
          <p:cNvPr id="6" name="Rectangle 5"/>
          <p:cNvSpPr/>
          <p:nvPr/>
        </p:nvSpPr>
        <p:spPr>
          <a:xfrm>
            <a:off x="1265208" y="5181599"/>
            <a:ext cx="1469313" cy="10479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r" rtl="1">
              <a:lnSpc>
                <a:spcPct val="115000"/>
              </a:lnSpc>
              <a:spcAft>
                <a:spcPts val="1000"/>
              </a:spcAft>
            </a:pPr>
            <a:r>
              <a:rPr lang="ar-SA" b="1" dirty="0">
                <a:solidFill>
                  <a:srgbClr val="948A54"/>
                </a:solidFill>
                <a:ea typeface="Calibri"/>
              </a:rPr>
              <a:t>الاحترام المتبادل بين عائلتي الزوجين</a:t>
            </a:r>
            <a:endParaRPr lang="ar-EG" b="1" dirty="0">
              <a:solidFill>
                <a:srgbClr val="948A54"/>
              </a:solidFill>
              <a:ea typeface="Calibri"/>
            </a:endParaRPr>
          </a:p>
        </p:txBody>
      </p:sp>
      <p:sp>
        <p:nvSpPr>
          <p:cNvPr id="7" name="Rectangle 6"/>
          <p:cNvSpPr/>
          <p:nvPr/>
        </p:nvSpPr>
        <p:spPr>
          <a:xfrm>
            <a:off x="3056616" y="5181600"/>
            <a:ext cx="1667784" cy="10479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r" rtl="1">
              <a:lnSpc>
                <a:spcPct val="115000"/>
              </a:lnSpc>
              <a:spcAft>
                <a:spcPts val="1000"/>
              </a:spcAft>
            </a:pPr>
            <a:r>
              <a:rPr lang="ar-SA" b="1" dirty="0">
                <a:solidFill>
                  <a:srgbClr val="948A54"/>
                </a:solidFill>
                <a:ea typeface="Calibri"/>
              </a:rPr>
              <a:t>تحديد أيام العطل التي يُمكن قضاؤها مع العائلتين</a:t>
            </a:r>
            <a:endParaRPr lang="en-US" sz="1050" dirty="0">
              <a:solidFill>
                <a:prstClr val="black"/>
              </a:solidFill>
              <a:ea typeface="Calibri"/>
              <a:cs typeface="Arial"/>
            </a:endParaRPr>
          </a:p>
        </p:txBody>
      </p:sp>
      <p:sp>
        <p:nvSpPr>
          <p:cNvPr id="8" name="Rectangle 7"/>
          <p:cNvSpPr/>
          <p:nvPr/>
        </p:nvSpPr>
        <p:spPr>
          <a:xfrm>
            <a:off x="4993112" y="5181600"/>
            <a:ext cx="1705011" cy="115416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r" rtl="1">
              <a:lnSpc>
                <a:spcPct val="115000"/>
              </a:lnSpc>
              <a:spcAft>
                <a:spcPts val="1000"/>
              </a:spcAft>
            </a:pPr>
            <a:r>
              <a:rPr lang="ar-SA" sz="2000" b="1" dirty="0">
                <a:solidFill>
                  <a:srgbClr val="948A54"/>
                </a:solidFill>
                <a:ea typeface="Calibri"/>
              </a:rPr>
              <a:t>مشاركة بعض الاحتفالات مع العائلتين</a:t>
            </a:r>
            <a:endParaRPr lang="en-US" sz="1100" dirty="0">
              <a:solidFill>
                <a:prstClr val="black"/>
              </a:solidFill>
              <a:ea typeface="Calibri"/>
              <a:cs typeface="Arial"/>
            </a:endParaRPr>
          </a:p>
        </p:txBody>
      </p:sp>
    </p:spTree>
    <p:extLst>
      <p:ext uri="{BB962C8B-B14F-4D97-AF65-F5344CB8AC3E}">
        <p14:creationId xmlns:p14="http://schemas.microsoft.com/office/powerpoint/2010/main" val="3226549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86000" y="685800"/>
            <a:ext cx="6629400" cy="128240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r" rtl="1">
              <a:lnSpc>
                <a:spcPct val="115000"/>
              </a:lnSpc>
              <a:spcAft>
                <a:spcPts val="1000"/>
              </a:spcAft>
            </a:pPr>
            <a:r>
              <a:rPr lang="ar-SA" sz="2000" b="1" dirty="0">
                <a:solidFill>
                  <a:srgbClr val="C00000"/>
                </a:solidFill>
                <a:latin typeface="Arial"/>
                <a:ea typeface="Calibri"/>
              </a:rPr>
              <a:t>اختيار منزل الزوجين</a:t>
            </a:r>
            <a:endParaRPr lang="en-US" sz="2000" dirty="0">
              <a:solidFill>
                <a:prstClr val="black"/>
              </a:solidFill>
              <a:ea typeface="Calibri"/>
              <a:cs typeface="Arial"/>
            </a:endParaRPr>
          </a:p>
          <a:p>
            <a:pPr lvl="0" algn="r" rtl="1">
              <a:lnSpc>
                <a:spcPct val="115000"/>
              </a:lnSpc>
              <a:spcAft>
                <a:spcPts val="1000"/>
              </a:spcAft>
            </a:pPr>
            <a:r>
              <a:rPr lang="ar-SA" sz="2000" b="1" dirty="0">
                <a:solidFill>
                  <a:prstClr val="black"/>
                </a:solidFill>
                <a:ea typeface="Calibri"/>
              </a:rPr>
              <a:t> يحتاج الزوجان منزلاً خاصاً يعيشان فيه، وقد يكون الأمر مرتبطاً بشكلٍ كبيرٍ بإمكانياتهما الماديّة.</a:t>
            </a:r>
            <a:endParaRPr lang="en-US" sz="2000" dirty="0">
              <a:solidFill>
                <a:prstClr val="black"/>
              </a:solidFill>
              <a:ea typeface="Calibri"/>
              <a:cs typeface="Arial"/>
            </a:endParaRPr>
          </a:p>
        </p:txBody>
      </p:sp>
      <p:sp>
        <p:nvSpPr>
          <p:cNvPr id="4" name="Rectangle 3"/>
          <p:cNvSpPr/>
          <p:nvPr/>
        </p:nvSpPr>
        <p:spPr>
          <a:xfrm>
            <a:off x="1600200" y="2209800"/>
            <a:ext cx="6477000" cy="128240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r" rtl="1">
              <a:lnSpc>
                <a:spcPct val="115000"/>
              </a:lnSpc>
              <a:spcAft>
                <a:spcPts val="1000"/>
              </a:spcAft>
            </a:pPr>
            <a:r>
              <a:rPr lang="ar-SA" sz="2000" b="1" dirty="0">
                <a:solidFill>
                  <a:srgbClr val="C00000"/>
                </a:solidFill>
                <a:ea typeface="Calibri"/>
              </a:rPr>
              <a:t>مناقشة رغبة الزوجين في إنجاب الأطفال</a:t>
            </a:r>
            <a:endParaRPr lang="en-US" sz="2000" dirty="0">
              <a:solidFill>
                <a:prstClr val="black"/>
              </a:solidFill>
              <a:ea typeface="Calibri"/>
              <a:cs typeface="Arial"/>
            </a:endParaRPr>
          </a:p>
          <a:p>
            <a:pPr lvl="0" algn="r" rtl="1">
              <a:lnSpc>
                <a:spcPct val="115000"/>
              </a:lnSpc>
              <a:spcAft>
                <a:spcPts val="1000"/>
              </a:spcAft>
            </a:pPr>
            <a:r>
              <a:rPr lang="ar-SA" sz="2000" b="1" dirty="0">
                <a:solidFill>
                  <a:prstClr val="black"/>
                </a:solidFill>
                <a:ea typeface="Calibri"/>
              </a:rPr>
              <a:t> غالباً ما يكون قرار الإنجاب شيئاً خاصاً يتحدث به الزوجان ويُقررانه أحياناً قبل الزواج.</a:t>
            </a:r>
            <a:endParaRPr lang="en-US" sz="2000" dirty="0">
              <a:solidFill>
                <a:prstClr val="black"/>
              </a:solidFill>
              <a:ea typeface="Calibri"/>
              <a:cs typeface="Arial"/>
            </a:endParaRPr>
          </a:p>
        </p:txBody>
      </p:sp>
      <p:sp>
        <p:nvSpPr>
          <p:cNvPr id="5" name="Rectangle 4"/>
          <p:cNvSpPr/>
          <p:nvPr/>
        </p:nvSpPr>
        <p:spPr>
          <a:xfrm>
            <a:off x="609600" y="3671919"/>
            <a:ext cx="6553200" cy="128240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lvl="0" algn="r" rtl="1">
              <a:lnSpc>
                <a:spcPct val="115000"/>
              </a:lnSpc>
              <a:spcAft>
                <a:spcPts val="1000"/>
              </a:spcAft>
            </a:pPr>
            <a:r>
              <a:rPr lang="ar-SA" sz="2000" b="1" dirty="0">
                <a:solidFill>
                  <a:srgbClr val="C00000"/>
                </a:solidFill>
                <a:ea typeface="Calibri"/>
              </a:rPr>
              <a:t>الاهتمام بالأهداف الصحيّة وتجنب إهمالها </a:t>
            </a:r>
            <a:endParaRPr lang="en-US" sz="2000" dirty="0">
              <a:solidFill>
                <a:prstClr val="black"/>
              </a:solidFill>
              <a:ea typeface="Calibri"/>
              <a:cs typeface="Arial"/>
            </a:endParaRPr>
          </a:p>
          <a:p>
            <a:pPr lvl="0" algn="r" rtl="1">
              <a:lnSpc>
                <a:spcPct val="115000"/>
              </a:lnSpc>
              <a:spcAft>
                <a:spcPts val="1000"/>
              </a:spcAft>
            </a:pPr>
            <a:r>
              <a:rPr lang="ar-SA" sz="2000" b="1" dirty="0">
                <a:solidFill>
                  <a:prstClr val="black"/>
                </a:solidFill>
                <a:ea typeface="Calibri"/>
              </a:rPr>
              <a:t>يجب الاعتناء بصحة الأسرة وجعلها ضمن أولويات الحياة الزوجيّة، وبالطبع لكلّ من الزوجين نوعيّة من الأغذية التي تختلف عن الآخر.</a:t>
            </a:r>
            <a:endParaRPr lang="en-US" sz="2000" dirty="0">
              <a:solidFill>
                <a:prstClr val="black"/>
              </a:solidFill>
              <a:ea typeface="Calibri"/>
              <a:cs typeface="Arial"/>
            </a:endParaRPr>
          </a:p>
        </p:txBody>
      </p:sp>
      <p:sp>
        <p:nvSpPr>
          <p:cNvPr id="6" name="Rectangle 5"/>
          <p:cNvSpPr/>
          <p:nvPr/>
        </p:nvSpPr>
        <p:spPr>
          <a:xfrm>
            <a:off x="152400" y="5181600"/>
            <a:ext cx="6553200" cy="119006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lvl="0" algn="r" rtl="1">
              <a:lnSpc>
                <a:spcPct val="115000"/>
              </a:lnSpc>
              <a:spcAft>
                <a:spcPts val="1000"/>
              </a:spcAft>
            </a:pPr>
            <a:r>
              <a:rPr lang="ar-SA" sz="2000" b="1" dirty="0">
                <a:solidFill>
                  <a:srgbClr val="C00000"/>
                </a:solidFill>
                <a:ea typeface="Calibri"/>
              </a:rPr>
              <a:t>تنظيم الشؤون الماليّة والتخطيط لها معاً </a:t>
            </a:r>
            <a:endParaRPr lang="en-US" sz="2000" dirty="0">
              <a:solidFill>
                <a:prstClr val="black"/>
              </a:solidFill>
              <a:ea typeface="Calibri"/>
              <a:cs typeface="Arial"/>
            </a:endParaRPr>
          </a:p>
          <a:p>
            <a:pPr lvl="0" algn="r" rtl="1"/>
            <a:r>
              <a:rPr lang="ar-SA" sz="2000" b="1" dirty="0">
                <a:solidFill>
                  <a:prstClr val="black"/>
                </a:solidFill>
                <a:ea typeface="Calibri"/>
              </a:rPr>
              <a:t>إنّ من الضروري الوصول إلى خطة زوجيّة مشتركة حول الشؤون الماليّة للأسرة، وطريقة ادخار أو إنفاق المال</a:t>
            </a:r>
            <a:r>
              <a:rPr lang="ar-EG" sz="2000" b="1" dirty="0">
                <a:solidFill>
                  <a:prstClr val="black"/>
                </a:solidFill>
                <a:ea typeface="Calibri"/>
              </a:rPr>
              <a:t>.</a:t>
            </a:r>
            <a:endParaRPr lang="ar-EG" sz="2000" dirty="0">
              <a:solidFill>
                <a:prstClr val="black"/>
              </a:solidFill>
            </a:endParaRPr>
          </a:p>
        </p:txBody>
      </p:sp>
    </p:spTree>
    <p:extLst>
      <p:ext uri="{BB962C8B-B14F-4D97-AF65-F5344CB8AC3E}">
        <p14:creationId xmlns:p14="http://schemas.microsoft.com/office/powerpoint/2010/main" val="3226549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19200" y="529231"/>
            <a:ext cx="6248400" cy="4950073"/>
          </a:xfrm>
          <a:prstGeom prst="rect">
            <a:avLst/>
          </a:prstGeom>
        </p:spPr>
        <p:txBody>
          <a:bodyPr wrap="square">
            <a:spAutoFit/>
          </a:bodyPr>
          <a:lstStyle/>
          <a:p>
            <a:pPr algn="r" rtl="1">
              <a:lnSpc>
                <a:spcPct val="115000"/>
              </a:lnSpc>
              <a:spcAft>
                <a:spcPts val="1000"/>
              </a:spcAft>
            </a:pPr>
            <a:r>
              <a:rPr lang="en-US" b="1" dirty="0">
                <a:latin typeface="Arial"/>
                <a:ea typeface="Calibri"/>
                <a:cs typeface="Arial"/>
              </a:rPr>
              <a:t> </a:t>
            </a:r>
            <a:r>
              <a:rPr lang="ar-SA" sz="2000" b="1" dirty="0">
                <a:solidFill>
                  <a:srgbClr val="00B050"/>
                </a:solidFill>
                <a:ea typeface="Calibri"/>
              </a:rPr>
              <a:t>نصائح لحياة أسرية ناجحة </a:t>
            </a:r>
            <a:endParaRPr lang="en-US" sz="2000" dirty="0">
              <a:ea typeface="Calibri"/>
              <a:cs typeface="Arial"/>
            </a:endParaRPr>
          </a:p>
          <a:p>
            <a:pPr algn="r" rtl="1">
              <a:lnSpc>
                <a:spcPct val="115000"/>
              </a:lnSpc>
              <a:spcAft>
                <a:spcPts val="1000"/>
              </a:spcAft>
            </a:pPr>
            <a:r>
              <a:rPr lang="ar-SA" sz="2000" b="1" dirty="0">
                <a:ea typeface="Calibri"/>
              </a:rPr>
              <a:t>يحلم الزوجان بعد انتهاء حفل الزفاف بقضاء حياة أسرية سعيدة مع الشريك الذي اختار ارتباط قلبه به، وقضاء حياته </a:t>
            </a:r>
            <a:r>
              <a:rPr lang="ar-SA" sz="2000" b="1" dirty="0" smtClean="0">
                <a:ea typeface="Calibri"/>
              </a:rPr>
              <a:t>معه، </a:t>
            </a:r>
            <a:r>
              <a:rPr lang="ar-SA" sz="2000" b="1" dirty="0">
                <a:ea typeface="Calibri"/>
              </a:rPr>
              <a:t>وهناك بعض النصائح التي قد تكون بمثابة مفاتيح لتنظيم الحياة والمحافظة على الزواج السعيد الناجح، ومنها ما يأتي:</a:t>
            </a:r>
            <a:endParaRPr lang="en-US" sz="2000" dirty="0">
              <a:ea typeface="Calibri"/>
              <a:cs typeface="Arial"/>
            </a:endParaRPr>
          </a:p>
          <a:p>
            <a:pPr marL="342900" lvl="0" indent="-342900" algn="r" rtl="1">
              <a:lnSpc>
                <a:spcPct val="115000"/>
              </a:lnSpc>
              <a:spcAft>
                <a:spcPts val="0"/>
              </a:spcAft>
              <a:buClr>
                <a:srgbClr val="C00000"/>
              </a:buClr>
              <a:buSzPts val="2000"/>
              <a:buFont typeface="Wingdings"/>
              <a:buChar char=""/>
            </a:pPr>
            <a:r>
              <a:rPr lang="ar-SA" sz="2000" b="1" dirty="0">
                <a:ea typeface="Calibri"/>
              </a:rPr>
              <a:t>اعتماد الصراحة بين الزوجين، وتبادل الاحترام عند الحديث، مع ضرورة مشاركتهما للمشاعر والأفكار المختلفة سواء كانت في إطار الأسرة أو تربية </a:t>
            </a:r>
            <a:r>
              <a:rPr lang="ar-SA" sz="2000" b="1" dirty="0" smtClean="0">
                <a:ea typeface="Calibri"/>
              </a:rPr>
              <a:t>الأطفال.</a:t>
            </a:r>
            <a:endParaRPr lang="en-US" sz="2000" dirty="0">
              <a:ea typeface="Calibri"/>
              <a:cs typeface="Arial"/>
            </a:endParaRPr>
          </a:p>
          <a:p>
            <a:pPr marL="342900" lvl="0" indent="-342900" algn="r" rtl="1">
              <a:lnSpc>
                <a:spcPct val="115000"/>
              </a:lnSpc>
              <a:spcAft>
                <a:spcPts val="0"/>
              </a:spcAft>
              <a:buClr>
                <a:srgbClr val="C00000"/>
              </a:buClr>
              <a:buSzPts val="2000"/>
              <a:buFont typeface="Wingdings"/>
              <a:buChar char=""/>
            </a:pPr>
            <a:r>
              <a:rPr lang="ar-SA" sz="2000" b="1" dirty="0">
                <a:ea typeface="Calibri"/>
              </a:rPr>
              <a:t>إظهار الاهتمام والشكر الدائم بين الزوجين على أبسط الحاجات والأعمال اليوميّة، وتوضيح مدى سعادة كلّ منهما بوجود الطرف الآخر في حياته.</a:t>
            </a:r>
            <a:endParaRPr lang="en-US" sz="2000" dirty="0">
              <a:ea typeface="Calibri"/>
              <a:cs typeface="Arial"/>
            </a:endParaRPr>
          </a:p>
          <a:p>
            <a:pPr marL="342900" lvl="0" indent="-342900" algn="r" rtl="1">
              <a:lnSpc>
                <a:spcPct val="115000"/>
              </a:lnSpc>
              <a:spcAft>
                <a:spcPts val="1000"/>
              </a:spcAft>
              <a:buClr>
                <a:srgbClr val="C00000"/>
              </a:buClr>
              <a:buSzPts val="2000"/>
              <a:buFont typeface="Wingdings"/>
              <a:buChar char=""/>
            </a:pPr>
            <a:r>
              <a:rPr lang="ar-SA" sz="2000" b="1" dirty="0">
                <a:ea typeface="Calibri"/>
              </a:rPr>
              <a:t>تعزيز الثقة بين الزوجين، وبنائها في سبيل تقويّة العلاقة بينهما، وتوطيدها، والاستمرار بالحياة الزوجيّة دون </a:t>
            </a:r>
            <a:r>
              <a:rPr lang="ar-SA" sz="2000" b="1" dirty="0" smtClean="0">
                <a:ea typeface="Calibri"/>
              </a:rPr>
              <a:t>شكوك. </a:t>
            </a:r>
            <a:endParaRPr lang="en-US" sz="2000" dirty="0">
              <a:ea typeface="Calibri"/>
              <a:cs typeface="Arial"/>
            </a:endParaRPr>
          </a:p>
        </p:txBody>
      </p:sp>
    </p:spTree>
    <p:extLst>
      <p:ext uri="{BB962C8B-B14F-4D97-AF65-F5344CB8AC3E}">
        <p14:creationId xmlns:p14="http://schemas.microsoft.com/office/powerpoint/2010/main" val="3226549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276600" y="228600"/>
            <a:ext cx="5657318" cy="688458"/>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pPr>
            <a:r>
              <a:rPr lang="ar-SA" sz="3600" b="1" u="dash" dirty="0">
                <a:solidFill>
                  <a:srgbClr val="E36C0A"/>
                </a:solidFill>
                <a:ea typeface="Calibri"/>
              </a:rPr>
              <a:t>طرق تغير الروتين في الحياة الأسرية</a:t>
            </a:r>
            <a:endParaRPr lang="en-US" sz="1200" dirty="0">
              <a:ea typeface="Calibri"/>
              <a:cs typeface="Arial"/>
            </a:endParaRPr>
          </a:p>
        </p:txBody>
      </p:sp>
      <p:sp>
        <p:nvSpPr>
          <p:cNvPr id="3" name="Rectangle 2"/>
          <p:cNvSpPr/>
          <p:nvPr/>
        </p:nvSpPr>
        <p:spPr>
          <a:xfrm>
            <a:off x="1295400" y="1143000"/>
            <a:ext cx="7467600" cy="1990288"/>
          </a:xfrm>
          <a:prstGeom prst="rect">
            <a:avLst/>
          </a:prstGeom>
        </p:spPr>
        <p:txBody>
          <a:bodyPr wrap="square">
            <a:spAutoFit/>
          </a:bodyPr>
          <a:lstStyle/>
          <a:p>
            <a:pPr algn="r" rtl="1">
              <a:lnSpc>
                <a:spcPct val="115000"/>
              </a:lnSpc>
              <a:spcAft>
                <a:spcPts val="1000"/>
              </a:spcAft>
            </a:pPr>
            <a:r>
              <a:rPr lang="ar-SA" sz="2000" b="1" dirty="0">
                <a:solidFill>
                  <a:srgbClr val="00B050"/>
                </a:solidFill>
                <a:ea typeface="Calibri"/>
              </a:rPr>
              <a:t>روتين الحياة الأسرية</a:t>
            </a:r>
            <a:endParaRPr lang="en-US" sz="2000" dirty="0">
              <a:ea typeface="Calibri"/>
              <a:cs typeface="Arial"/>
            </a:endParaRPr>
          </a:p>
          <a:p>
            <a:pPr algn="r" rtl="1">
              <a:lnSpc>
                <a:spcPct val="115000"/>
              </a:lnSpc>
              <a:spcAft>
                <a:spcPts val="1000"/>
              </a:spcAft>
            </a:pPr>
            <a:r>
              <a:rPr lang="ar-SA" sz="2000" b="1" dirty="0">
                <a:ea typeface="Calibri"/>
              </a:rPr>
              <a:t> يسعى الأزواج للحفاظ على السعادة والرضا في حياتهم الزوجيّة مع تقدم مراحلها، وزيادة صعوباتها، وكثرة مسؤولياتها، فالأهم من الزواج هو تشارك المتعة، والمرح، والتناغم والانسجام معاً، حيث إنّ المرء بطبيعته قد يشعر بالملل وعدم الرضا عندما تنتظم حياته وتسير وفق روتينٍ مُعين مدّةً طويلة دون أي تغيير، أو حدثٍ مُفاجئ يُخرجه عن المألوف.</a:t>
            </a:r>
            <a:endParaRPr lang="en-US" sz="2000" dirty="0">
              <a:ea typeface="Calibri"/>
              <a:cs typeface="Arial"/>
            </a:endParaRPr>
          </a:p>
        </p:txBody>
      </p:sp>
      <p:sp>
        <p:nvSpPr>
          <p:cNvPr id="4" name="Rectangle 3"/>
          <p:cNvSpPr/>
          <p:nvPr/>
        </p:nvSpPr>
        <p:spPr>
          <a:xfrm>
            <a:off x="457200" y="3200400"/>
            <a:ext cx="7772400" cy="928459"/>
          </a:xfrm>
          <a:prstGeom prst="rect">
            <a:avLst/>
          </a:prstGeom>
        </p:spPr>
        <p:txBody>
          <a:bodyPr wrap="square">
            <a:spAutoFit/>
          </a:bodyPr>
          <a:lstStyle/>
          <a:p>
            <a:pPr algn="r" rtl="1">
              <a:lnSpc>
                <a:spcPct val="115000"/>
              </a:lnSpc>
              <a:spcAft>
                <a:spcPts val="1000"/>
              </a:spcAft>
            </a:pPr>
            <a:r>
              <a:rPr lang="ar-SA" sz="2000" b="1" dirty="0">
                <a:solidFill>
                  <a:srgbClr val="00B050"/>
                </a:solidFill>
                <a:ea typeface="Calibri"/>
              </a:rPr>
              <a:t>تغيير روتين الحياة الأسرية</a:t>
            </a:r>
            <a:endParaRPr lang="en-US" sz="2000" dirty="0">
              <a:ea typeface="Calibri"/>
              <a:cs typeface="Arial"/>
            </a:endParaRPr>
          </a:p>
          <a:p>
            <a:pPr algn="r" rtl="1">
              <a:lnSpc>
                <a:spcPct val="115000"/>
              </a:lnSpc>
              <a:spcAft>
                <a:spcPts val="1000"/>
              </a:spcAft>
            </a:pPr>
            <a:r>
              <a:rPr lang="ar-SA" sz="2000" b="1" dirty="0">
                <a:ea typeface="Calibri"/>
              </a:rPr>
              <a:t> يُمكن للأزواج تغيير روتين حياتهم وجعلها أكثر حماسأً ومُتعة، وذلك باتباع والطرق الآتية:</a:t>
            </a:r>
            <a:endParaRPr lang="en-US" sz="2000" dirty="0">
              <a:ea typeface="Calibri"/>
              <a:cs typeface="Arial"/>
            </a:endParaRPr>
          </a:p>
        </p:txBody>
      </p:sp>
      <p:sp>
        <p:nvSpPr>
          <p:cNvPr id="5" name="Rectangle 4"/>
          <p:cNvSpPr/>
          <p:nvPr/>
        </p:nvSpPr>
        <p:spPr>
          <a:xfrm>
            <a:off x="4800600" y="4343400"/>
            <a:ext cx="2101857" cy="36933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ar-SA" b="1" dirty="0">
                <a:solidFill>
                  <a:srgbClr val="31849B"/>
                </a:solidFill>
                <a:ea typeface="Calibri"/>
              </a:rPr>
              <a:t>القيام بمغامرات جديدة معاً</a:t>
            </a:r>
            <a:endParaRPr lang="ar-EG" dirty="0"/>
          </a:p>
        </p:txBody>
      </p:sp>
      <p:sp>
        <p:nvSpPr>
          <p:cNvPr id="6" name="Rectangle 5"/>
          <p:cNvSpPr/>
          <p:nvPr/>
        </p:nvSpPr>
        <p:spPr>
          <a:xfrm>
            <a:off x="2209800" y="4301850"/>
            <a:ext cx="1835759" cy="41088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pPr algn="r" rtl="1">
              <a:lnSpc>
                <a:spcPct val="115000"/>
              </a:lnSpc>
              <a:spcAft>
                <a:spcPts val="1000"/>
              </a:spcAft>
            </a:pPr>
            <a:r>
              <a:rPr lang="ar-SA" b="1" dirty="0">
                <a:solidFill>
                  <a:srgbClr val="31849B"/>
                </a:solidFill>
                <a:ea typeface="Calibri"/>
              </a:rPr>
              <a:t>إضافة عنصر المُفاجئة</a:t>
            </a:r>
            <a:endParaRPr lang="en-US" sz="1050" dirty="0">
              <a:ea typeface="Calibri"/>
              <a:cs typeface="Arial"/>
            </a:endParaRPr>
          </a:p>
        </p:txBody>
      </p:sp>
      <p:sp>
        <p:nvSpPr>
          <p:cNvPr id="7" name="Rectangle 6"/>
          <p:cNvSpPr/>
          <p:nvPr/>
        </p:nvSpPr>
        <p:spPr>
          <a:xfrm>
            <a:off x="3861240" y="5105400"/>
            <a:ext cx="3041217" cy="36933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ar-SA" b="1" dirty="0">
                <a:solidFill>
                  <a:srgbClr val="31849B"/>
                </a:solidFill>
                <a:ea typeface="Calibri"/>
              </a:rPr>
              <a:t>تشارك الأنشطة والهوايات مع الشريك </a:t>
            </a:r>
            <a:endParaRPr lang="ar-EG" dirty="0"/>
          </a:p>
        </p:txBody>
      </p:sp>
      <p:sp>
        <p:nvSpPr>
          <p:cNvPr id="8" name="Rectangle 7"/>
          <p:cNvSpPr/>
          <p:nvPr/>
        </p:nvSpPr>
        <p:spPr>
          <a:xfrm>
            <a:off x="668352" y="5105400"/>
            <a:ext cx="2459327" cy="41088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pPr algn="r" rtl="1">
              <a:lnSpc>
                <a:spcPct val="115000"/>
              </a:lnSpc>
              <a:spcAft>
                <a:spcPts val="1000"/>
              </a:spcAft>
            </a:pPr>
            <a:r>
              <a:rPr lang="ar-SA" b="1" dirty="0">
                <a:solidFill>
                  <a:srgbClr val="31849B"/>
                </a:solidFill>
                <a:ea typeface="Calibri"/>
              </a:rPr>
              <a:t>الحفاظ على الرومانسيّة والحب</a:t>
            </a:r>
            <a:endParaRPr lang="en-US" sz="1050" dirty="0">
              <a:ea typeface="Calibri"/>
              <a:cs typeface="Arial"/>
            </a:endParaRPr>
          </a:p>
        </p:txBody>
      </p:sp>
      <p:sp>
        <p:nvSpPr>
          <p:cNvPr id="9" name="Rectangle 8"/>
          <p:cNvSpPr/>
          <p:nvPr/>
        </p:nvSpPr>
        <p:spPr>
          <a:xfrm>
            <a:off x="1676400" y="5943600"/>
            <a:ext cx="3470822" cy="41088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pPr algn="r" rtl="1">
              <a:lnSpc>
                <a:spcPct val="115000"/>
              </a:lnSpc>
              <a:spcAft>
                <a:spcPts val="1000"/>
              </a:spcAft>
            </a:pPr>
            <a:r>
              <a:rPr lang="ar-SA" b="1" dirty="0">
                <a:solidFill>
                  <a:srgbClr val="31849B"/>
                </a:solidFill>
                <a:ea typeface="Calibri"/>
              </a:rPr>
              <a:t>التأكيد على التواصل الجيّد والاحترام المُتبادل</a:t>
            </a:r>
            <a:endParaRPr lang="en-US" sz="1050" dirty="0">
              <a:ea typeface="Calibri"/>
              <a:cs typeface="Arial"/>
            </a:endParaRPr>
          </a:p>
        </p:txBody>
      </p:sp>
      <p:cxnSp>
        <p:nvCxnSpPr>
          <p:cNvPr id="11" name="Straight Arrow Connector 10"/>
          <p:cNvCxnSpPr/>
          <p:nvPr/>
        </p:nvCxnSpPr>
        <p:spPr>
          <a:xfrm flipH="1">
            <a:off x="4045559" y="4528066"/>
            <a:ext cx="755041" cy="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13" name="Straight Arrow Connector 12"/>
          <p:cNvCxnSpPr/>
          <p:nvPr/>
        </p:nvCxnSpPr>
        <p:spPr>
          <a:xfrm flipH="1">
            <a:off x="2438400" y="4712732"/>
            <a:ext cx="1" cy="39266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16" name="Straight Arrow Connector 15"/>
          <p:cNvCxnSpPr/>
          <p:nvPr/>
        </p:nvCxnSpPr>
        <p:spPr>
          <a:xfrm>
            <a:off x="3127679" y="5310841"/>
            <a:ext cx="733562" cy="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19" name="Straight Arrow Connector 18"/>
          <p:cNvCxnSpPr/>
          <p:nvPr/>
        </p:nvCxnSpPr>
        <p:spPr>
          <a:xfrm>
            <a:off x="4724400" y="5474732"/>
            <a:ext cx="0" cy="46886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3226549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47800" y="304800"/>
            <a:ext cx="6781800" cy="3534301"/>
          </a:xfrm>
          <a:prstGeom prst="rect">
            <a:avLst/>
          </a:prstGeom>
        </p:spPr>
        <p:txBody>
          <a:bodyPr wrap="square">
            <a:spAutoFit/>
          </a:bodyPr>
          <a:lstStyle/>
          <a:p>
            <a:pPr algn="r" rtl="1">
              <a:lnSpc>
                <a:spcPct val="115000"/>
              </a:lnSpc>
              <a:spcAft>
                <a:spcPts val="1000"/>
              </a:spcAft>
            </a:pPr>
            <a:r>
              <a:rPr lang="ar-SA" sz="2000" b="1" dirty="0">
                <a:solidFill>
                  <a:srgbClr val="00B050"/>
                </a:solidFill>
                <a:ea typeface="Calibri"/>
              </a:rPr>
              <a:t>أهمية تغيير روتين الحياة الأسرية</a:t>
            </a:r>
            <a:endParaRPr lang="en-US" sz="2000" dirty="0">
              <a:ea typeface="Calibri"/>
              <a:cs typeface="Arial"/>
            </a:endParaRPr>
          </a:p>
          <a:p>
            <a:pPr algn="r" rtl="1">
              <a:lnSpc>
                <a:spcPct val="115000"/>
              </a:lnSpc>
              <a:spcAft>
                <a:spcPts val="1000"/>
              </a:spcAft>
            </a:pPr>
            <a:r>
              <a:rPr lang="ar-SA" sz="2000" b="1" dirty="0">
                <a:ea typeface="Calibri"/>
              </a:rPr>
              <a:t>يلعب تغيير روتين الحياة دوراً هاماً في زيادة نشاط المرء، وجعله أكثر حماساً وسعادةً، وتظهر أهميته من خلال النقاط الآتية:</a:t>
            </a:r>
            <a:endParaRPr lang="en-US" sz="2000" dirty="0">
              <a:ea typeface="Calibri"/>
              <a:cs typeface="Arial"/>
            </a:endParaRPr>
          </a:p>
          <a:p>
            <a:pPr marL="342900" lvl="0" indent="-342900" algn="r" rtl="1">
              <a:lnSpc>
                <a:spcPct val="115000"/>
              </a:lnSpc>
              <a:spcAft>
                <a:spcPts val="0"/>
              </a:spcAft>
              <a:buClr>
                <a:srgbClr val="C00000"/>
              </a:buClr>
              <a:buSzPts val="2000"/>
              <a:buFont typeface="Wingdings"/>
              <a:buChar char=""/>
            </a:pPr>
            <a:r>
              <a:rPr lang="ar-SA" sz="2000" b="1" dirty="0">
                <a:ea typeface="Calibri"/>
              </a:rPr>
              <a:t>تنشيط عقل المرء وزيادة قدرته على الإبداع والتفكير من أجل القيام بأنشطةٍ ومهامٍ جديدة تُغيّر روتين ونظام حياته الذي اعتاد عليه. </a:t>
            </a:r>
            <a:endParaRPr lang="en-US" sz="2000" dirty="0">
              <a:ea typeface="Calibri"/>
              <a:cs typeface="Arial"/>
            </a:endParaRPr>
          </a:p>
          <a:p>
            <a:pPr marL="342900" lvl="0" indent="-342900" algn="r" rtl="1">
              <a:lnSpc>
                <a:spcPct val="115000"/>
              </a:lnSpc>
              <a:spcAft>
                <a:spcPts val="0"/>
              </a:spcAft>
              <a:buClr>
                <a:srgbClr val="C00000"/>
              </a:buClr>
              <a:buSzPts val="2000"/>
              <a:buFont typeface="Wingdings"/>
              <a:buChar char=""/>
            </a:pPr>
            <a:r>
              <a:rPr lang="ar-SA" sz="2000" b="1" dirty="0">
                <a:ea typeface="Calibri"/>
              </a:rPr>
              <a:t>تحفيزه على تغيير سلوكه وتقويمه بشكلٍ إيجابيّ، والذي يتغير بتغير طريقة حياته وتصويب مسارها للأفضل.</a:t>
            </a:r>
            <a:endParaRPr lang="en-US" sz="2000" dirty="0">
              <a:ea typeface="Calibri"/>
              <a:cs typeface="Arial"/>
            </a:endParaRPr>
          </a:p>
          <a:p>
            <a:pPr marL="342900" lvl="0" indent="-342900" algn="r" rtl="1">
              <a:lnSpc>
                <a:spcPct val="115000"/>
              </a:lnSpc>
              <a:spcAft>
                <a:spcPts val="0"/>
              </a:spcAft>
              <a:buClr>
                <a:srgbClr val="C00000"/>
              </a:buClr>
              <a:buSzPts val="2000"/>
              <a:buFont typeface="Wingdings"/>
              <a:buChar char=""/>
            </a:pPr>
            <a:r>
              <a:rPr lang="ar-SA" sz="2000" b="1" dirty="0">
                <a:ea typeface="Calibri"/>
              </a:rPr>
              <a:t>نموّ قدرات ومهارات المرء وإمكانيّة اكتشافه أشياء جديدة، وخدمات وأدوات كانت موجودة حوله لكنه لا يهتم </a:t>
            </a:r>
            <a:r>
              <a:rPr lang="ar-SA" sz="2000" b="1" dirty="0" smtClean="0">
                <a:ea typeface="Calibri"/>
              </a:rPr>
              <a:t>بها</a:t>
            </a:r>
            <a:r>
              <a:rPr lang="ar-EG" sz="2000" b="1" dirty="0" smtClean="0">
                <a:ea typeface="Calibri"/>
              </a:rPr>
              <a:t>.</a:t>
            </a:r>
            <a:endParaRPr lang="en-US" sz="2000" dirty="0">
              <a:ea typeface="Calibri"/>
              <a:cs typeface="Arial"/>
            </a:endParaRP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914400" y="4267200"/>
            <a:ext cx="3276600" cy="184308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26549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0" y="152400"/>
            <a:ext cx="5009706" cy="688458"/>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pPr>
            <a:r>
              <a:rPr lang="ar-SA" sz="3600" b="1" u="dash" dirty="0">
                <a:solidFill>
                  <a:srgbClr val="E36C0A"/>
                </a:solidFill>
                <a:ea typeface="Calibri"/>
              </a:rPr>
              <a:t>كيف أتغلب علي مشاكلي الأسرية</a:t>
            </a:r>
            <a:endParaRPr lang="en-US" sz="1200" dirty="0">
              <a:ea typeface="Calibri"/>
              <a:cs typeface="Arial"/>
            </a:endParaRPr>
          </a:p>
        </p:txBody>
      </p:sp>
      <p:sp>
        <p:nvSpPr>
          <p:cNvPr id="3" name="Rectangle 2"/>
          <p:cNvSpPr/>
          <p:nvPr/>
        </p:nvSpPr>
        <p:spPr>
          <a:xfrm>
            <a:off x="990600" y="1143000"/>
            <a:ext cx="7829106" cy="1636345"/>
          </a:xfrm>
          <a:prstGeom prst="rect">
            <a:avLst/>
          </a:prstGeom>
        </p:spPr>
        <p:txBody>
          <a:bodyPr wrap="square">
            <a:spAutoFit/>
          </a:bodyPr>
          <a:lstStyle/>
          <a:p>
            <a:pPr algn="r" rtl="1">
              <a:lnSpc>
                <a:spcPct val="115000"/>
              </a:lnSpc>
              <a:spcAft>
                <a:spcPts val="1000"/>
              </a:spcAft>
            </a:pPr>
            <a:r>
              <a:rPr lang="ar-SA" sz="2000" b="1" dirty="0">
                <a:solidFill>
                  <a:srgbClr val="00B050"/>
                </a:solidFill>
                <a:ea typeface="Calibri"/>
              </a:rPr>
              <a:t>المشاكل الأسرية</a:t>
            </a:r>
            <a:endParaRPr lang="en-US" sz="2000" dirty="0">
              <a:ea typeface="Calibri"/>
              <a:cs typeface="Arial"/>
            </a:endParaRPr>
          </a:p>
          <a:p>
            <a:pPr algn="r" rtl="1">
              <a:lnSpc>
                <a:spcPct val="115000"/>
              </a:lnSpc>
              <a:spcAft>
                <a:spcPts val="1000"/>
              </a:spcAft>
            </a:pPr>
            <a:r>
              <a:rPr lang="ar-SA" sz="2000" b="1" dirty="0">
                <a:ea typeface="Calibri"/>
              </a:rPr>
              <a:t> تُعتبر المشاكل الأسرية جزء من الحياة الزوجية، فلا تخلو أسرة من التعرض لها، وهناك العديد من العوامل التي تتسبب في حدوث هذه المشاكل، كاختلاف الزوجين في طريقة تفكيرهما، وهناك من يبالغ في هذه المشاكل، ويُضخمها إلى أن تصل الأسرة إلى وضع حرج. </a:t>
            </a:r>
            <a:endParaRPr lang="en-US" sz="2000" dirty="0">
              <a:ea typeface="Calibri"/>
              <a:cs typeface="Arial"/>
            </a:endParaRPr>
          </a:p>
        </p:txBody>
      </p:sp>
      <p:sp>
        <p:nvSpPr>
          <p:cNvPr id="4" name="Rectangle 3"/>
          <p:cNvSpPr/>
          <p:nvPr/>
        </p:nvSpPr>
        <p:spPr>
          <a:xfrm>
            <a:off x="2674565" y="2844807"/>
            <a:ext cx="2751074" cy="489749"/>
          </a:xfrm>
          <a:prstGeom prst="rect">
            <a:avLst/>
          </a:prstGeom>
        </p:spPr>
        <p:style>
          <a:lnRef idx="2">
            <a:schemeClr val="accent3"/>
          </a:lnRef>
          <a:fillRef idx="1">
            <a:schemeClr val="lt1"/>
          </a:fillRef>
          <a:effectRef idx="0">
            <a:schemeClr val="accent3"/>
          </a:effectRef>
          <a:fontRef idx="minor">
            <a:schemeClr val="dk1"/>
          </a:fontRef>
        </p:style>
        <p:txBody>
          <a:bodyPr wrap="none">
            <a:spAutoFit/>
          </a:bodyPr>
          <a:lstStyle/>
          <a:p>
            <a:pPr algn="r" rtl="1">
              <a:lnSpc>
                <a:spcPct val="115000"/>
              </a:lnSpc>
              <a:spcAft>
                <a:spcPts val="1000"/>
              </a:spcAft>
            </a:pPr>
            <a:r>
              <a:rPr lang="ar-SA" sz="2400" b="1" dirty="0">
                <a:solidFill>
                  <a:srgbClr val="00B050"/>
                </a:solidFill>
                <a:ea typeface="Calibri"/>
              </a:rPr>
              <a:t>طرق حل المشاكل الأسرية</a:t>
            </a:r>
            <a:endParaRPr lang="en-US" sz="1100" dirty="0">
              <a:ea typeface="Calibri"/>
              <a:cs typeface="Arial"/>
            </a:endParaRPr>
          </a:p>
        </p:txBody>
      </p:sp>
      <p:sp>
        <p:nvSpPr>
          <p:cNvPr id="6" name="Oval 5"/>
          <p:cNvSpPr/>
          <p:nvPr/>
        </p:nvSpPr>
        <p:spPr>
          <a:xfrm>
            <a:off x="5345502" y="3581400"/>
            <a:ext cx="2590800" cy="2286000"/>
          </a:xfrm>
          <a:prstGeom prst="ellipse">
            <a:avLst/>
          </a:prstGeom>
        </p:spPr>
        <p:style>
          <a:lnRef idx="2">
            <a:schemeClr val="accent5"/>
          </a:lnRef>
          <a:fillRef idx="1">
            <a:schemeClr val="lt1"/>
          </a:fillRef>
          <a:effectRef idx="0">
            <a:schemeClr val="accent5"/>
          </a:effectRef>
          <a:fontRef idx="minor">
            <a:schemeClr val="dk1"/>
          </a:fontRef>
        </p:style>
        <p:txBody>
          <a:bodyPr rtlCol="1" anchor="ctr"/>
          <a:lstStyle/>
          <a:p>
            <a:pPr lvl="0" algn="ctr" rtl="1">
              <a:lnSpc>
                <a:spcPct val="115000"/>
              </a:lnSpc>
              <a:spcAft>
                <a:spcPts val="1000"/>
              </a:spcAft>
            </a:pPr>
            <a:r>
              <a:rPr lang="ar-SA" b="1" dirty="0">
                <a:solidFill>
                  <a:srgbClr val="0070C0"/>
                </a:solidFill>
                <a:ea typeface="Calibri"/>
              </a:rPr>
              <a:t>الحديث بوضوح</a:t>
            </a:r>
            <a:endParaRPr lang="en-US" sz="1050" dirty="0">
              <a:solidFill>
                <a:prstClr val="black"/>
              </a:solidFill>
              <a:ea typeface="Calibri"/>
              <a:cs typeface="Arial"/>
            </a:endParaRPr>
          </a:p>
          <a:p>
            <a:pPr lvl="0" algn="ctr"/>
            <a:r>
              <a:rPr lang="ar-SA" b="1" dirty="0">
                <a:solidFill>
                  <a:prstClr val="black"/>
                </a:solidFill>
                <a:ea typeface="Calibri"/>
              </a:rPr>
              <a:t> من الأخطاء التي يقع بها أغلب الأزواج عند حدوث المشاكل فيما بينهم هو عدم تحدثهم بشكل واضح حول المشكلة</a:t>
            </a:r>
            <a:endParaRPr lang="ar-EG" dirty="0">
              <a:solidFill>
                <a:prstClr val="black"/>
              </a:solidFill>
            </a:endParaRPr>
          </a:p>
        </p:txBody>
      </p:sp>
      <p:sp>
        <p:nvSpPr>
          <p:cNvPr id="8" name="Oval 7"/>
          <p:cNvSpPr/>
          <p:nvPr/>
        </p:nvSpPr>
        <p:spPr>
          <a:xfrm>
            <a:off x="2754702" y="3581400"/>
            <a:ext cx="2590800" cy="2286000"/>
          </a:xfrm>
          <a:prstGeom prst="ellipse">
            <a:avLst/>
          </a:prstGeom>
        </p:spPr>
        <p:style>
          <a:lnRef idx="2">
            <a:schemeClr val="accent4"/>
          </a:lnRef>
          <a:fillRef idx="1">
            <a:schemeClr val="lt1"/>
          </a:fillRef>
          <a:effectRef idx="0">
            <a:schemeClr val="accent4"/>
          </a:effectRef>
          <a:fontRef idx="minor">
            <a:schemeClr val="dk1"/>
          </a:fontRef>
        </p:style>
        <p:txBody>
          <a:bodyPr rtlCol="1" anchor="ctr"/>
          <a:lstStyle/>
          <a:p>
            <a:pPr algn="ctr" rtl="1">
              <a:lnSpc>
                <a:spcPct val="115000"/>
              </a:lnSpc>
              <a:spcAft>
                <a:spcPts val="1000"/>
              </a:spcAft>
            </a:pPr>
            <a:r>
              <a:rPr lang="ar-SA" sz="1600" b="1" dirty="0">
                <a:solidFill>
                  <a:srgbClr val="0070C0"/>
                </a:solidFill>
                <a:ea typeface="Calibri"/>
              </a:rPr>
              <a:t>عدم الخصام لفترة طويلة</a:t>
            </a:r>
            <a:endParaRPr lang="en-US" sz="1600" dirty="0">
              <a:ea typeface="Calibri"/>
              <a:cs typeface="Arial"/>
            </a:endParaRPr>
          </a:p>
          <a:p>
            <a:pPr algn="ctr"/>
            <a:r>
              <a:rPr lang="ar-SA" sz="1600" b="1" dirty="0">
                <a:ea typeface="Calibri"/>
              </a:rPr>
              <a:t> يُفضل عند حدوث المشاكل بين الزوجين أخذ كل منهما فترة هدوء، يتجنب خلالها كل منهم الآخر كي يفكر</a:t>
            </a:r>
            <a:endParaRPr lang="ar-EG" sz="1600" dirty="0">
              <a:solidFill>
                <a:prstClr val="black"/>
              </a:solidFill>
            </a:endParaRPr>
          </a:p>
        </p:txBody>
      </p:sp>
      <p:sp>
        <p:nvSpPr>
          <p:cNvPr id="9" name="Oval 8"/>
          <p:cNvSpPr/>
          <p:nvPr/>
        </p:nvSpPr>
        <p:spPr>
          <a:xfrm>
            <a:off x="152400" y="3581400"/>
            <a:ext cx="2590800" cy="2286000"/>
          </a:xfrm>
          <a:prstGeom prst="ellipse">
            <a:avLst/>
          </a:prstGeom>
        </p:spPr>
        <p:style>
          <a:lnRef idx="2">
            <a:schemeClr val="accent2"/>
          </a:lnRef>
          <a:fillRef idx="1">
            <a:schemeClr val="lt1"/>
          </a:fillRef>
          <a:effectRef idx="0">
            <a:schemeClr val="accent2"/>
          </a:effectRef>
          <a:fontRef idx="minor">
            <a:schemeClr val="dk1"/>
          </a:fontRef>
        </p:style>
        <p:txBody>
          <a:bodyPr rtlCol="1" anchor="ctr"/>
          <a:lstStyle/>
          <a:p>
            <a:pPr algn="ctr" rtl="1">
              <a:lnSpc>
                <a:spcPct val="115000"/>
              </a:lnSpc>
              <a:spcAft>
                <a:spcPts val="1000"/>
              </a:spcAft>
            </a:pPr>
            <a:r>
              <a:rPr lang="ar-SA" b="1" dirty="0">
                <a:solidFill>
                  <a:srgbClr val="0070C0"/>
                </a:solidFill>
                <a:ea typeface="Calibri"/>
              </a:rPr>
              <a:t>تقديم الاعتذار</a:t>
            </a:r>
            <a:endParaRPr lang="en-US" sz="1050" dirty="0">
              <a:ea typeface="Calibri"/>
              <a:cs typeface="Arial"/>
            </a:endParaRPr>
          </a:p>
          <a:p>
            <a:pPr algn="r"/>
            <a:r>
              <a:rPr lang="ar-SA" b="1" dirty="0">
                <a:ea typeface="Calibri"/>
              </a:rPr>
              <a:t> يُعد ذلك من الخطوات المهمة لحل المشاكل، فقبول الطرف الآخر للاعتذار يُنهي النزاعات الزوجية</a:t>
            </a:r>
            <a:endParaRPr lang="ar-EG" dirty="0">
              <a:solidFill>
                <a:prstClr val="black"/>
              </a:solidFill>
            </a:endParaRPr>
          </a:p>
        </p:txBody>
      </p:sp>
    </p:spTree>
    <p:extLst>
      <p:ext uri="{BB962C8B-B14F-4D97-AF65-F5344CB8AC3E}">
        <p14:creationId xmlns:p14="http://schemas.microsoft.com/office/powerpoint/2010/main" val="3226549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Horizontal Scroll 2"/>
          <p:cNvSpPr/>
          <p:nvPr/>
        </p:nvSpPr>
        <p:spPr>
          <a:xfrm>
            <a:off x="4724400" y="533400"/>
            <a:ext cx="3300095" cy="1650365"/>
          </a:xfrm>
          <a:prstGeom prst="horizontalScroll">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SA" sz="4800" b="1" i="0" u="none" strike="noStrike" kern="0" cap="none" spc="0" normalizeH="0" baseline="0" noProof="0">
                <a:ln>
                  <a:noFill/>
                </a:ln>
                <a:solidFill>
                  <a:srgbClr val="0D0D0D"/>
                </a:solidFill>
                <a:effectLst/>
                <a:uLnTx/>
                <a:uFillTx/>
                <a:latin typeface="Calibri"/>
                <a:ea typeface="Calibri"/>
                <a:cs typeface="Arial"/>
              </a:rPr>
              <a:t>إستراحة     </a:t>
            </a:r>
            <a:endParaRPr kumimoji="0" lang="en-US" sz="1100" b="0" i="0" u="none" strike="noStrike" kern="0" cap="none" spc="0" normalizeH="0" baseline="0" noProof="0">
              <a:ln>
                <a:noFill/>
              </a:ln>
              <a:solidFill>
                <a:sysClr val="windowText" lastClr="000000"/>
              </a:solidFill>
              <a:effectLst/>
              <a:uLnTx/>
              <a:uFillTx/>
              <a:latin typeface="Calibri"/>
              <a:ea typeface="Calibri"/>
              <a:cs typeface="Arial"/>
            </a:endParaRPr>
          </a:p>
        </p:txBody>
      </p:sp>
      <p:pic>
        <p:nvPicPr>
          <p:cNvPr id="4" name="Picture 3"/>
          <p:cNvPicPr/>
          <p:nvPr/>
        </p:nvPicPr>
        <p:blipFill>
          <a:blip r:embed="rId3">
            <a:duotone>
              <a:prstClr val="black"/>
              <a:srgbClr val="F79646">
                <a:tint val="45000"/>
                <a:satMod val="400000"/>
              </a:srgbClr>
            </a:duotone>
            <a:extLst>
              <a:ext uri="{28A0092B-C50C-407E-A947-70E740481C1C}">
                <a14:useLocalDpi xmlns:a14="http://schemas.microsoft.com/office/drawing/2010/main" val="0"/>
              </a:ext>
            </a:extLst>
          </a:blip>
          <a:srcRect/>
          <a:stretch>
            <a:fillRect/>
          </a:stretch>
        </p:blipFill>
        <p:spPr bwMode="auto">
          <a:xfrm>
            <a:off x="1311592" y="2760453"/>
            <a:ext cx="5062855" cy="304609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26549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72642" y="381000"/>
            <a:ext cx="3962400" cy="646331"/>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0" cap="none" spc="0" normalizeH="0" baseline="0" noProof="0" dirty="0" smtClean="0">
                <a:ln>
                  <a:noFill/>
                </a:ln>
                <a:solidFill>
                  <a:sysClr val="windowText" lastClr="000000">
                    <a:lumMod val="95000"/>
                    <a:lumOff val="5000"/>
                  </a:sysClr>
                </a:solidFill>
                <a:effectLst/>
                <a:uLnTx/>
                <a:uFillTx/>
              </a:rPr>
              <a:t>الجلسة التدريبية الثانية</a:t>
            </a:r>
            <a:endParaRPr kumimoji="0" lang="ar-EG" sz="3600" b="1" i="0" u="none" strike="noStrike" kern="0" cap="none" spc="0" normalizeH="0" baseline="0" noProof="0" dirty="0">
              <a:ln>
                <a:noFill/>
              </a:ln>
              <a:solidFill>
                <a:sysClr val="windowText" lastClr="000000">
                  <a:lumMod val="95000"/>
                  <a:lumOff val="5000"/>
                </a:sysClr>
              </a:solidFill>
              <a:effectLst/>
              <a:uLnTx/>
              <a:uFillTx/>
            </a:endParaRPr>
          </a:p>
        </p:txBody>
      </p:sp>
      <p:sp>
        <p:nvSpPr>
          <p:cNvPr id="4" name="Text Box 28"/>
          <p:cNvSpPr txBox="1"/>
          <p:nvPr/>
        </p:nvSpPr>
        <p:spPr>
          <a:xfrm>
            <a:off x="3200400" y="1371600"/>
            <a:ext cx="4217670" cy="1200150"/>
          </a:xfrm>
          <a:prstGeom prst="flowChartAlternateProcess">
            <a:avLst/>
          </a:prstGeom>
          <a:solidFill>
            <a:sysClr val="window" lastClr="FFFFFF"/>
          </a:solidFill>
          <a:ln w="25400" cap="flat" cmpd="sng" algn="ctr">
            <a:solidFill>
              <a:srgbClr val="C0504D"/>
            </a:solidFill>
            <a:prstDash val="solid"/>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algn="ctr" rtl="1">
              <a:lnSpc>
                <a:spcPct val="115000"/>
              </a:lnSpc>
              <a:spcAft>
                <a:spcPts val="1000"/>
              </a:spcAft>
            </a:pPr>
            <a:r>
              <a:rPr lang="ar-EG" sz="4800" b="1" dirty="0" smtClean="0">
                <a:ln>
                  <a:noFill/>
                </a:ln>
                <a:solidFill>
                  <a:srgbClr val="E36C0A"/>
                </a:solidFill>
                <a:effectLst>
                  <a:outerShdw blurRad="50800" dist="39002" dir="5460000" algn="tl">
                    <a:srgbClr val="000000">
                      <a:alpha val="38000"/>
                    </a:srgbClr>
                  </a:outerShdw>
                </a:effectLst>
                <a:latin typeface="Calibri"/>
                <a:ea typeface="Calibri"/>
                <a:cs typeface="Arial"/>
              </a:rPr>
              <a:t>الخلافات </a:t>
            </a:r>
            <a:r>
              <a:rPr lang="ar-EG" sz="4800" b="1" dirty="0">
                <a:ln>
                  <a:noFill/>
                </a:ln>
                <a:solidFill>
                  <a:srgbClr val="E36C0A"/>
                </a:solidFill>
                <a:effectLst>
                  <a:outerShdw blurRad="50800" dist="39002" dir="5460000" algn="tl">
                    <a:srgbClr val="000000">
                      <a:alpha val="38000"/>
                    </a:srgbClr>
                  </a:outerShdw>
                </a:effectLst>
                <a:latin typeface="Calibri"/>
                <a:ea typeface="Calibri"/>
                <a:cs typeface="Arial"/>
              </a:rPr>
              <a:t>الأسرية</a:t>
            </a:r>
            <a:endParaRPr lang="en-US" sz="1100" dirty="0">
              <a:effectLst/>
              <a:latin typeface="Calibri"/>
              <a:ea typeface="Calibri"/>
              <a:cs typeface="Arial"/>
            </a:endParaRPr>
          </a:p>
        </p:txBody>
      </p:sp>
      <p:sp>
        <p:nvSpPr>
          <p:cNvPr id="5" name="Flowchart: Display 4"/>
          <p:cNvSpPr/>
          <p:nvPr/>
        </p:nvSpPr>
        <p:spPr>
          <a:xfrm>
            <a:off x="1188756" y="3124200"/>
            <a:ext cx="4983444" cy="2777490"/>
          </a:xfrm>
          <a:prstGeom prst="flowChartDisplay">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solidFill>
              <a:srgbClr val="8064A2"/>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226549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876800" y="381000"/>
            <a:ext cx="3757759" cy="688458"/>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tabLst>
                <a:tab pos="2012950" algn="l"/>
              </a:tabLst>
            </a:pPr>
            <a:r>
              <a:rPr lang="ar-SA" sz="3600" b="1" u="dash" dirty="0">
                <a:solidFill>
                  <a:srgbClr val="E36C0A"/>
                </a:solidFill>
                <a:ea typeface="Calibri"/>
              </a:rPr>
              <a:t>سر نجاح الحياة الأسرية</a:t>
            </a:r>
            <a:endParaRPr lang="en-US" sz="1200" dirty="0">
              <a:ea typeface="Calibri"/>
              <a:cs typeface="Arial"/>
            </a:endParaRPr>
          </a:p>
        </p:txBody>
      </p:sp>
      <p:sp>
        <p:nvSpPr>
          <p:cNvPr id="3" name="Rectangle 2"/>
          <p:cNvSpPr/>
          <p:nvPr/>
        </p:nvSpPr>
        <p:spPr>
          <a:xfrm>
            <a:off x="1447800" y="1381400"/>
            <a:ext cx="7315200" cy="1636345"/>
          </a:xfrm>
          <a:prstGeom prst="rect">
            <a:avLst/>
          </a:prstGeom>
        </p:spPr>
        <p:txBody>
          <a:bodyPr wrap="square">
            <a:spAutoFit/>
          </a:bodyPr>
          <a:lstStyle/>
          <a:p>
            <a:pPr algn="r" rtl="1">
              <a:lnSpc>
                <a:spcPct val="115000"/>
              </a:lnSpc>
              <a:spcAft>
                <a:spcPts val="1000"/>
              </a:spcAft>
            </a:pPr>
            <a:r>
              <a:rPr lang="ar-SA" sz="2000" b="1" dirty="0">
                <a:solidFill>
                  <a:srgbClr val="00B050"/>
                </a:solidFill>
                <a:ea typeface="Calibri"/>
              </a:rPr>
              <a:t>سر نجاح الحياة الأسرية</a:t>
            </a:r>
            <a:endParaRPr lang="en-US" sz="2000" dirty="0">
              <a:ea typeface="Calibri"/>
              <a:cs typeface="Arial"/>
            </a:endParaRPr>
          </a:p>
          <a:p>
            <a:pPr algn="r" rtl="1">
              <a:lnSpc>
                <a:spcPct val="115000"/>
              </a:lnSpc>
              <a:spcAft>
                <a:spcPts val="1000"/>
              </a:spcAft>
            </a:pPr>
            <a:r>
              <a:rPr lang="ar-SA" sz="2000" b="1" dirty="0">
                <a:ea typeface="Calibri"/>
              </a:rPr>
              <a:t>إنشاء علاقة زواج صحية مليئة بالحب والسعادة والاستقرار العاطفي ليس أمراً سهلاً، بل تحتاج لمجهود من كلا الزوجين لدعم حياتهما الزوجية، والحفاظ على نجاحها، ومن أهم الأسرار لنجاحها ما يأتي:</a:t>
            </a:r>
            <a:endParaRPr lang="en-US" sz="2000" dirty="0">
              <a:ea typeface="Calibri"/>
              <a:cs typeface="Arial"/>
            </a:endParaRPr>
          </a:p>
        </p:txBody>
      </p:sp>
      <p:sp>
        <p:nvSpPr>
          <p:cNvPr id="4" name="Rectangle 3"/>
          <p:cNvSpPr/>
          <p:nvPr/>
        </p:nvSpPr>
        <p:spPr>
          <a:xfrm>
            <a:off x="1447800" y="3025266"/>
            <a:ext cx="70866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r>
              <a:rPr lang="ar-SA" sz="2000" b="1" dirty="0">
                <a:solidFill>
                  <a:srgbClr val="FF0000"/>
                </a:solidFill>
                <a:ea typeface="Calibri"/>
              </a:rPr>
              <a:t>التركيز مع الشريك: </a:t>
            </a:r>
            <a:r>
              <a:rPr lang="ar-SA" sz="2000" b="1" dirty="0">
                <a:ea typeface="Calibri"/>
              </a:rPr>
              <a:t>يقضي أغلب الأزواج معظم وقتهم في العمل، وقد ينشغل البعض بمشاكل العمل حتى أثناء الإجازة، لذا فإن من أهم أسرار الزواج الناجح لتعزيز المودة والألفة هي حضور الذهن كاملاً في اللحظة التي يجتمع فيها الزوجان. </a:t>
            </a:r>
            <a:endParaRPr lang="ar-EG" sz="2000" dirty="0"/>
          </a:p>
        </p:txBody>
      </p:sp>
      <p:sp>
        <p:nvSpPr>
          <p:cNvPr id="5" name="Rectangle 4"/>
          <p:cNvSpPr/>
          <p:nvPr/>
        </p:nvSpPr>
        <p:spPr>
          <a:xfrm>
            <a:off x="685800" y="4180936"/>
            <a:ext cx="6553200" cy="101566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r" rtl="1"/>
            <a:r>
              <a:rPr lang="ar-SA" sz="2000" b="1" dirty="0">
                <a:solidFill>
                  <a:srgbClr val="FF0000"/>
                </a:solidFill>
                <a:ea typeface="Calibri"/>
              </a:rPr>
              <a:t>التأكيد على الحب واستمرارية الزواج إلى الأبد: </a:t>
            </a:r>
            <a:r>
              <a:rPr lang="ar-SA" sz="2000" b="1" dirty="0">
                <a:ea typeface="Calibri"/>
              </a:rPr>
              <a:t>أهم ما يساهم في نجاح الحياة الزوجية هو تأكيد الزوجان لبعضهما على حبهما ورغبتهما باستمرارية زواجهما إلى الأبد</a:t>
            </a:r>
            <a:endParaRPr lang="ar-EG" sz="2000" dirty="0"/>
          </a:p>
        </p:txBody>
      </p:sp>
      <p:sp>
        <p:nvSpPr>
          <p:cNvPr id="6" name="Rectangle 5"/>
          <p:cNvSpPr/>
          <p:nvPr/>
        </p:nvSpPr>
        <p:spPr>
          <a:xfrm>
            <a:off x="152400" y="5372657"/>
            <a:ext cx="6603279" cy="115416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r" rtl="1">
              <a:lnSpc>
                <a:spcPct val="115000"/>
              </a:lnSpc>
              <a:spcAft>
                <a:spcPts val="1000"/>
              </a:spcAft>
            </a:pPr>
            <a:r>
              <a:rPr lang="ar-SA" sz="2000" b="1" dirty="0">
                <a:solidFill>
                  <a:srgbClr val="FF0000"/>
                </a:solidFill>
                <a:ea typeface="Calibri"/>
              </a:rPr>
              <a:t>إظهار الثقة: </a:t>
            </a:r>
            <a:r>
              <a:rPr lang="ar-SA" sz="2000" b="1" dirty="0">
                <a:ea typeface="Calibri"/>
              </a:rPr>
              <a:t>الصدق هو أساس نجاح العلاقة بين الزوجين، لذلك يجب أن يسعى كل منهما لأن يكون جديراً بالثقة من قبل الطرف الآخر، ويجب أن يثق كلاهما بالآخر.</a:t>
            </a:r>
            <a:endParaRPr lang="en-US" sz="1100" dirty="0">
              <a:ea typeface="Calibri"/>
              <a:cs typeface="Arial"/>
            </a:endParaRPr>
          </a:p>
        </p:txBody>
      </p:sp>
    </p:spTree>
    <p:extLst>
      <p:ext uri="{BB962C8B-B14F-4D97-AF65-F5344CB8AC3E}">
        <p14:creationId xmlns:p14="http://schemas.microsoft.com/office/powerpoint/2010/main" val="3226549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319842" y="609600"/>
            <a:ext cx="6019800" cy="4714111"/>
          </a:xfrm>
          <a:prstGeom prst="rect">
            <a:avLst/>
          </a:prstGeom>
        </p:spPr>
        <p:txBody>
          <a:bodyPr wrap="square">
            <a:spAutoFit/>
          </a:bodyPr>
          <a:lstStyle/>
          <a:p>
            <a:pPr algn="r" rtl="1">
              <a:lnSpc>
                <a:spcPct val="115000"/>
              </a:lnSpc>
              <a:spcAft>
                <a:spcPts val="1000"/>
              </a:spcAft>
            </a:pPr>
            <a:r>
              <a:rPr lang="en-US" sz="2000" b="1" dirty="0">
                <a:solidFill>
                  <a:srgbClr val="00B050"/>
                </a:solidFill>
                <a:latin typeface="Arial"/>
                <a:ea typeface="Calibri"/>
                <a:cs typeface="Arial"/>
              </a:rPr>
              <a:t> </a:t>
            </a:r>
            <a:r>
              <a:rPr lang="ar-SA" sz="2000" b="1" dirty="0">
                <a:solidFill>
                  <a:srgbClr val="00B050"/>
                </a:solidFill>
                <a:latin typeface="Arial"/>
                <a:ea typeface="Calibri"/>
              </a:rPr>
              <a:t>نصائح لحياة أسرية سعيدة</a:t>
            </a:r>
            <a:endParaRPr lang="en-US" sz="2000" dirty="0">
              <a:ea typeface="Calibri"/>
              <a:cs typeface="Arial"/>
            </a:endParaRPr>
          </a:p>
          <a:p>
            <a:pPr algn="r" rtl="1">
              <a:lnSpc>
                <a:spcPct val="115000"/>
              </a:lnSpc>
              <a:spcAft>
                <a:spcPts val="1000"/>
              </a:spcAft>
            </a:pPr>
            <a:r>
              <a:rPr lang="ar-SA" sz="2000" b="1" dirty="0">
                <a:ea typeface="Calibri"/>
              </a:rPr>
              <a:t> تكون الحياة الأسرية في البداية في أجمل حالاتها، حيث يكون الشغف، والحب، والعاطفة في الأوج، ثمّ تدخل العلاقة في مرحلة الروتين، فإذا كان الشخص يبحث عن حياة زوجية سعيدة تستمر إلى الأبد، ومن أهم هذه النصائح ما يلي:</a:t>
            </a:r>
            <a:endParaRPr lang="en-US" sz="2000" dirty="0">
              <a:ea typeface="Calibri"/>
              <a:cs typeface="Arial"/>
            </a:endParaRPr>
          </a:p>
          <a:p>
            <a:pPr algn="r" rtl="1">
              <a:lnSpc>
                <a:spcPct val="115000"/>
              </a:lnSpc>
              <a:spcAft>
                <a:spcPts val="1000"/>
              </a:spcAft>
            </a:pPr>
            <a:r>
              <a:rPr lang="ar-SA" sz="2000" b="1" dirty="0">
                <a:ea typeface="Calibri"/>
              </a:rPr>
              <a:t> </a:t>
            </a:r>
            <a:r>
              <a:rPr lang="ar-SA" sz="2000" b="1" dirty="0">
                <a:solidFill>
                  <a:srgbClr val="7030A0"/>
                </a:solidFill>
                <a:ea typeface="Calibri"/>
              </a:rPr>
              <a:t>تقدير الشريك: </a:t>
            </a:r>
            <a:r>
              <a:rPr lang="ar-SA" sz="2000" b="1" dirty="0">
                <a:ea typeface="Calibri"/>
              </a:rPr>
              <a:t>يحتاج كلا الزوجين إلى التقدير والاهتمام من قبل الطرف الآخر، وذلك عن كل ما يقدمه للآخر في جميع جوانب حياته. </a:t>
            </a:r>
            <a:endParaRPr lang="en-US" sz="2000" dirty="0">
              <a:ea typeface="Calibri"/>
              <a:cs typeface="Arial"/>
            </a:endParaRPr>
          </a:p>
          <a:p>
            <a:pPr algn="r" rtl="1">
              <a:lnSpc>
                <a:spcPct val="115000"/>
              </a:lnSpc>
              <a:spcAft>
                <a:spcPts val="1000"/>
              </a:spcAft>
            </a:pPr>
            <a:r>
              <a:rPr lang="ar-SA" sz="2000" b="1" dirty="0">
                <a:solidFill>
                  <a:srgbClr val="7030A0"/>
                </a:solidFill>
                <a:ea typeface="Calibri"/>
              </a:rPr>
              <a:t>الاعتناء بالمظهر الخارجي: </a:t>
            </a:r>
            <a:r>
              <a:rPr lang="ar-SA" sz="2000" b="1" dirty="0">
                <a:ea typeface="Calibri"/>
              </a:rPr>
              <a:t>يجب أن يحرص كلا الزوجان على الاهتمام بالمظهر الخارجي مع تقدم سنوات الزواج، وعدم إهمال </a:t>
            </a:r>
            <a:r>
              <a:rPr lang="ar-SA" sz="2000" b="1" dirty="0" smtClean="0">
                <a:ea typeface="Calibri"/>
              </a:rPr>
              <a:t>اللباس.</a:t>
            </a:r>
            <a:endParaRPr lang="en-US" sz="2000" dirty="0">
              <a:ea typeface="Calibri"/>
              <a:cs typeface="Arial"/>
            </a:endParaRPr>
          </a:p>
          <a:p>
            <a:pPr algn="r" rtl="1"/>
            <a:r>
              <a:rPr lang="ar-SA" sz="2000" b="1" dirty="0">
                <a:ea typeface="Calibri"/>
              </a:rPr>
              <a:t> </a:t>
            </a:r>
            <a:r>
              <a:rPr lang="ar-SA" sz="2000" b="1" dirty="0">
                <a:solidFill>
                  <a:srgbClr val="7030A0"/>
                </a:solidFill>
                <a:ea typeface="Calibri"/>
              </a:rPr>
              <a:t>تجاوز المشكلات الصغيرة ومسامحة الشريك: </a:t>
            </a:r>
            <a:r>
              <a:rPr lang="ar-SA" sz="2000" b="1" dirty="0">
                <a:ea typeface="Calibri"/>
              </a:rPr>
              <a:t>تتعرّض العلاقة الزوجية كغيرها من العلاقات للمشاحنات، والمشاكل العديدة بعضها يكون صغيراً ويمكن تجاوزه، وبعضها يحتاج إلى معالجة </a:t>
            </a:r>
            <a:r>
              <a:rPr lang="ar-SA" sz="2000" b="1" dirty="0" smtClean="0">
                <a:ea typeface="Calibri"/>
              </a:rPr>
              <a:t>فعلية</a:t>
            </a:r>
            <a:r>
              <a:rPr lang="ar-EG" sz="2000" b="1" dirty="0" smtClean="0">
                <a:ea typeface="Calibri"/>
              </a:rPr>
              <a:t>.</a:t>
            </a:r>
            <a:endParaRPr lang="ar-EG" sz="2000" dirty="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457200" y="4953000"/>
            <a:ext cx="2595562" cy="1831658"/>
          </a:xfrm>
          <a:prstGeom prst="ellipse">
            <a:avLst/>
          </a:prstGeom>
          <a:ln>
            <a:noFill/>
          </a:ln>
          <a:effectLst>
            <a:softEdge rad="112500"/>
          </a:effectLst>
        </p:spPr>
      </p:pic>
    </p:spTree>
    <p:extLst>
      <p:ext uri="{BB962C8B-B14F-4D97-AF65-F5344CB8AC3E}">
        <p14:creationId xmlns:p14="http://schemas.microsoft.com/office/powerpoint/2010/main" val="3226549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953000" y="228600"/>
            <a:ext cx="3530134" cy="688458"/>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pPr>
            <a:r>
              <a:rPr lang="ar-SA" sz="3600" b="1" u="dash" dirty="0">
                <a:solidFill>
                  <a:srgbClr val="E36C0A"/>
                </a:solidFill>
                <a:ea typeface="Calibri"/>
              </a:rPr>
              <a:t>إدارة الخلافات الأسرية</a:t>
            </a:r>
            <a:endParaRPr lang="en-US" sz="1200" dirty="0">
              <a:ea typeface="Calibri"/>
              <a:cs typeface="Arial"/>
            </a:endParaRPr>
          </a:p>
        </p:txBody>
      </p:sp>
      <p:sp>
        <p:nvSpPr>
          <p:cNvPr id="3" name="Rectangle 2"/>
          <p:cNvSpPr/>
          <p:nvPr/>
        </p:nvSpPr>
        <p:spPr>
          <a:xfrm>
            <a:off x="1447800" y="1066800"/>
            <a:ext cx="7391400" cy="1508105"/>
          </a:xfrm>
          <a:prstGeom prst="rect">
            <a:avLst/>
          </a:prstGeom>
        </p:spPr>
        <p:txBody>
          <a:bodyPr wrap="square">
            <a:spAutoFit/>
          </a:bodyPr>
          <a:lstStyle/>
          <a:p>
            <a:pPr algn="r" rtl="1">
              <a:lnSpc>
                <a:spcPct val="115000"/>
              </a:lnSpc>
              <a:spcAft>
                <a:spcPts val="1000"/>
              </a:spcAft>
            </a:pPr>
            <a:r>
              <a:rPr lang="ar-SA" sz="2000" b="1" dirty="0">
                <a:ea typeface="Calibri"/>
              </a:rPr>
              <a:t>لا تخلو الحياة الأسرية أبداً من بعض الخلافات أو المشكلات التي يمر بعضها بشكل عارض، وهي من الملامح التي لابد أن يستوعبها كل من الزوجين، وأن يكون لديه القدرة على تفهم موقف الطرف الآخر، والقدرة على التعامل مع الخلاف على حسب درجته وأهميته.</a:t>
            </a:r>
            <a:endParaRPr lang="en-US" sz="1100" dirty="0">
              <a:ea typeface="Calibri"/>
              <a:cs typeface="Arial"/>
            </a:endParaRPr>
          </a:p>
        </p:txBody>
      </p:sp>
      <p:sp>
        <p:nvSpPr>
          <p:cNvPr id="4" name="Rectangle 3"/>
          <p:cNvSpPr/>
          <p:nvPr/>
        </p:nvSpPr>
        <p:spPr>
          <a:xfrm>
            <a:off x="120770" y="2714366"/>
            <a:ext cx="7162800" cy="3308598"/>
          </a:xfrm>
          <a:prstGeom prst="rect">
            <a:avLst/>
          </a:prstGeom>
        </p:spPr>
        <p:txBody>
          <a:bodyPr wrap="square">
            <a:spAutoFit/>
          </a:bodyPr>
          <a:lstStyle/>
          <a:p>
            <a:pPr algn="r" rtl="1">
              <a:lnSpc>
                <a:spcPct val="115000"/>
              </a:lnSpc>
              <a:spcAft>
                <a:spcPts val="1000"/>
              </a:spcAft>
            </a:pPr>
            <a:r>
              <a:rPr lang="ar-SA" sz="2000" b="1" dirty="0">
                <a:solidFill>
                  <a:srgbClr val="FF0000"/>
                </a:solidFill>
                <a:ea typeface="Calibri"/>
              </a:rPr>
              <a:t>احذر هذه السلوكيات</a:t>
            </a:r>
            <a:endParaRPr lang="en-US" sz="2000" dirty="0">
              <a:ea typeface="Calibri"/>
              <a:cs typeface="Arial"/>
            </a:endParaRPr>
          </a:p>
          <a:p>
            <a:pPr algn="r" rtl="1">
              <a:lnSpc>
                <a:spcPct val="115000"/>
              </a:lnSpc>
              <a:spcAft>
                <a:spcPts val="1000"/>
              </a:spcAft>
            </a:pPr>
            <a:r>
              <a:rPr lang="ar-SA" sz="2000" b="1" dirty="0">
                <a:ea typeface="Calibri"/>
              </a:rPr>
              <a:t>في البداية نشير إلى أن الأسلوب الذي يتبعه الزوجان في مواجهة الخلاف إما أن يقضي عليه أو يضخمه ويوسع نطاقه ويزيد من حدة الخلاف الواقع بينهما، وقبل الدخول في كيفية حل الخلافات يحسن التنبه إلى هذه المحاذير :</a:t>
            </a:r>
            <a:endParaRPr lang="en-US" sz="2000" dirty="0">
              <a:ea typeface="Calibri"/>
              <a:cs typeface="Arial"/>
            </a:endParaRPr>
          </a:p>
          <a:p>
            <a:pPr algn="r" rtl="1">
              <a:lnSpc>
                <a:spcPct val="115000"/>
              </a:lnSpc>
              <a:spcAft>
                <a:spcPts val="1000"/>
              </a:spcAft>
            </a:pPr>
            <a:r>
              <a:rPr lang="ar-SA" sz="2000" b="1" dirty="0">
                <a:solidFill>
                  <a:srgbClr val="00B050"/>
                </a:solidFill>
                <a:ea typeface="Calibri"/>
              </a:rPr>
              <a:t>أولاً: </a:t>
            </a:r>
            <a:r>
              <a:rPr lang="ar-SA" sz="2000" b="1" dirty="0">
                <a:ea typeface="Calibri"/>
              </a:rPr>
              <a:t>لاشك أن للكلمات الحادة، والعبارات العنيفة، والكلمات غير الموزونة </a:t>
            </a:r>
            <a:r>
              <a:rPr lang="ar-SA" sz="2000" b="1" dirty="0" smtClean="0">
                <a:ea typeface="Calibri"/>
              </a:rPr>
              <a:t>والمحسوبة.</a:t>
            </a:r>
            <a:endParaRPr lang="en-US" sz="2000" dirty="0">
              <a:ea typeface="Calibri"/>
              <a:cs typeface="Arial"/>
            </a:endParaRPr>
          </a:p>
          <a:p>
            <a:pPr algn="r" rtl="1">
              <a:lnSpc>
                <a:spcPct val="115000"/>
              </a:lnSpc>
              <a:spcAft>
                <a:spcPts val="1000"/>
              </a:spcAft>
            </a:pPr>
            <a:r>
              <a:rPr lang="ar-SA" sz="2000" b="1" dirty="0">
                <a:solidFill>
                  <a:srgbClr val="00B050"/>
                </a:solidFill>
                <a:ea typeface="Calibri"/>
              </a:rPr>
              <a:t>ثانياً: </a:t>
            </a:r>
            <a:r>
              <a:rPr lang="ar-SA" sz="2000" b="1" dirty="0">
                <a:ea typeface="Calibri"/>
              </a:rPr>
              <a:t>لزوم الصمت والسكوت على الخلاف حل سلبي مؤقت للخلاف، إذ سرعان ما تتراكم الخلافات معاً، وتصبح متعددة، وكثيرة عبر </a:t>
            </a:r>
            <a:r>
              <a:rPr lang="ar-SA" sz="2000" b="1" dirty="0" smtClean="0">
                <a:ea typeface="Calibri"/>
              </a:rPr>
              <a:t>الزمن.</a:t>
            </a:r>
            <a:endParaRPr lang="en-US" sz="2000" dirty="0">
              <a:ea typeface="Calibri"/>
              <a:cs typeface="Arial"/>
            </a:endParaRPr>
          </a:p>
        </p:txBody>
      </p:sp>
      <p:sp>
        <p:nvSpPr>
          <p:cNvPr id="5" name="Notched Right Arrow 4"/>
          <p:cNvSpPr/>
          <p:nvPr/>
        </p:nvSpPr>
        <p:spPr>
          <a:xfrm rot="10800000">
            <a:off x="7620000" y="2819400"/>
            <a:ext cx="1143000" cy="381000"/>
          </a:xfrm>
          <a:prstGeom prst="notchedRigh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226549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47800" y="685800"/>
            <a:ext cx="7239000" cy="3157596"/>
          </a:xfrm>
          <a:prstGeom prst="rect">
            <a:avLst/>
          </a:prstGeom>
        </p:spPr>
        <p:txBody>
          <a:bodyPr wrap="square">
            <a:spAutoFit/>
          </a:bodyPr>
          <a:lstStyle/>
          <a:p>
            <a:pPr algn="r" rtl="1">
              <a:lnSpc>
                <a:spcPct val="115000"/>
              </a:lnSpc>
              <a:spcAft>
                <a:spcPts val="1000"/>
              </a:spcAft>
            </a:pPr>
            <a:r>
              <a:rPr lang="ar-SA" sz="2000" b="1" dirty="0">
                <a:solidFill>
                  <a:srgbClr val="00B050"/>
                </a:solidFill>
                <a:ea typeface="Calibri"/>
              </a:rPr>
              <a:t>ثالثاً: </a:t>
            </a:r>
            <a:r>
              <a:rPr lang="ar-SA" sz="2000" b="1" dirty="0">
                <a:ea typeface="Calibri"/>
              </a:rPr>
              <a:t>معرفة أثر الخلاف وشدة وطئته على الطرفين : فلا شك أن اختلاف المرأة مع شخص تحبه وتقدره، يسبب لها كثيرا من الإرباك والقلق </a:t>
            </a:r>
            <a:r>
              <a:rPr lang="ar-SA" sz="2000" b="1" dirty="0" smtClean="0">
                <a:ea typeface="Calibri"/>
              </a:rPr>
              <a:t>والانزعاج.</a:t>
            </a:r>
            <a:endParaRPr lang="en-US" sz="2000" dirty="0">
              <a:ea typeface="Calibri"/>
              <a:cs typeface="Arial"/>
            </a:endParaRPr>
          </a:p>
          <a:p>
            <a:pPr algn="r" rtl="1">
              <a:lnSpc>
                <a:spcPct val="115000"/>
              </a:lnSpc>
              <a:spcAft>
                <a:spcPts val="1000"/>
              </a:spcAft>
            </a:pPr>
            <a:r>
              <a:rPr lang="ar-SA" sz="2000" b="1" dirty="0">
                <a:solidFill>
                  <a:srgbClr val="00B050"/>
                </a:solidFill>
                <a:ea typeface="Calibri"/>
              </a:rPr>
              <a:t>رابعاً: </a:t>
            </a:r>
            <a:r>
              <a:rPr lang="ar-SA" sz="2000" b="1" dirty="0">
                <a:ea typeface="Calibri"/>
              </a:rPr>
              <a:t>البعد عن التعالي بالنسب أو المال أو الجمال أو الثقافة، فإن هذا من أكبر أسباب فصم العلاقات بين الزوجين. </a:t>
            </a:r>
            <a:r>
              <a:rPr lang="ar-SA" sz="2000" b="1" dirty="0" smtClean="0">
                <a:ea typeface="Calibri"/>
              </a:rPr>
              <a:t>وروي </a:t>
            </a:r>
            <a:r>
              <a:rPr lang="ar-SA" sz="2000" b="1" dirty="0">
                <a:ea typeface="Calibri"/>
              </a:rPr>
              <a:t>مسلم عن عياض بن حمار أن رسول الله صلى الله عليه وسلم قال: إن اللَّهَ أَوْحَى إلى أَنْ تَوَاضَعُوا حَتَّى لا يَفْخَرَ أَحَدٌ عَلَى أَحَدٍ وَلا يَبْغِ أَحَدٌ عَلَى أَحَدٍ"</a:t>
            </a:r>
            <a:endParaRPr lang="en-US" sz="2000" dirty="0">
              <a:ea typeface="Calibri"/>
              <a:cs typeface="Arial"/>
            </a:endParaRPr>
          </a:p>
          <a:p>
            <a:pPr algn="r" rtl="1">
              <a:lnSpc>
                <a:spcPct val="115000"/>
              </a:lnSpc>
              <a:spcAft>
                <a:spcPts val="1000"/>
              </a:spcAft>
            </a:pPr>
            <a:r>
              <a:rPr lang="ar-SA" sz="2000" b="1" dirty="0">
                <a:solidFill>
                  <a:srgbClr val="00B050"/>
                </a:solidFill>
                <a:ea typeface="Calibri"/>
              </a:rPr>
              <a:t>خامساً: </a:t>
            </a:r>
            <a:r>
              <a:rPr lang="ar-SA" sz="2000" b="1" dirty="0">
                <a:ea typeface="Calibri"/>
              </a:rPr>
              <a:t>عدم اتخاذ القرار إلا بعد دراسته، فلا يصلح أن يقول الزوج في أمر من الأمور لا. أو نعم. وهو لم يدرس الموضوع ولم يعلم خلفياته، ولم يقدر المصالح والمفاسد </a:t>
            </a:r>
            <a:r>
              <a:rPr lang="ar-SA" sz="2000" b="1" dirty="0" smtClean="0">
                <a:ea typeface="Calibri"/>
              </a:rPr>
              <a:t>فيه.</a:t>
            </a:r>
            <a:endParaRPr lang="en-US" sz="2000" dirty="0">
              <a:ea typeface="Calibri"/>
              <a:cs typeface="Arial"/>
            </a:endParaRP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762000" y="3870801"/>
            <a:ext cx="3467100" cy="19504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26549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105400" y="304800"/>
            <a:ext cx="3591048" cy="622222"/>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pPr>
            <a:r>
              <a:rPr lang="ar-SA" sz="3200" b="1" u="dash" dirty="0">
                <a:solidFill>
                  <a:srgbClr val="E36C0A"/>
                </a:solidFill>
                <a:ea typeface="Calibri"/>
              </a:rPr>
              <a:t>كيفية إدارة الحياة الأسرية</a:t>
            </a:r>
            <a:endParaRPr lang="en-US" sz="1100" dirty="0">
              <a:ea typeface="Calibri"/>
              <a:cs typeface="Arial"/>
            </a:endParaRPr>
          </a:p>
        </p:txBody>
      </p:sp>
      <p:sp>
        <p:nvSpPr>
          <p:cNvPr id="3" name="Rectangle 2"/>
          <p:cNvSpPr/>
          <p:nvPr/>
        </p:nvSpPr>
        <p:spPr>
          <a:xfrm>
            <a:off x="2057400" y="1371600"/>
            <a:ext cx="6781800" cy="1353191"/>
          </a:xfrm>
          <a:prstGeom prst="rect">
            <a:avLst/>
          </a:prstGeom>
        </p:spPr>
        <p:txBody>
          <a:bodyPr wrap="square">
            <a:spAutoFit/>
          </a:bodyPr>
          <a:lstStyle/>
          <a:p>
            <a:pPr algn="r" rtl="1">
              <a:lnSpc>
                <a:spcPct val="115000"/>
              </a:lnSpc>
              <a:spcAft>
                <a:spcPts val="1000"/>
              </a:spcAft>
            </a:pPr>
            <a:r>
              <a:rPr lang="ar-SA" sz="2400" b="1" dirty="0">
                <a:solidFill>
                  <a:srgbClr val="00B050"/>
                </a:solidFill>
                <a:ea typeface="Calibri"/>
              </a:rPr>
              <a:t>بعض مشكلات الحياة الأسرية:</a:t>
            </a:r>
            <a:endParaRPr lang="en-US" sz="1100" dirty="0">
              <a:ea typeface="Calibri"/>
              <a:cs typeface="Arial"/>
            </a:endParaRPr>
          </a:p>
          <a:p>
            <a:pPr algn="r" rtl="1">
              <a:lnSpc>
                <a:spcPct val="115000"/>
              </a:lnSpc>
              <a:spcAft>
                <a:spcPts val="1000"/>
              </a:spcAft>
            </a:pPr>
            <a:r>
              <a:rPr lang="ar-SA" sz="2000" b="1" dirty="0">
                <a:ea typeface="Calibri"/>
              </a:rPr>
              <a:t>الأمور المساعدة على انقطاع أواصر المودة بين الأزواج كثيرة ربما يكون من أهمها:</a:t>
            </a:r>
            <a:endParaRPr lang="en-US" sz="1100" dirty="0">
              <a:ea typeface="Calibri"/>
              <a:cs typeface="Arial"/>
            </a:endParaRPr>
          </a:p>
        </p:txBody>
      </p:sp>
      <p:sp>
        <p:nvSpPr>
          <p:cNvPr id="4" name="Snip Diagonal Corner Rectangle 3"/>
          <p:cNvSpPr/>
          <p:nvPr/>
        </p:nvSpPr>
        <p:spPr>
          <a:xfrm>
            <a:off x="4876800" y="2724791"/>
            <a:ext cx="3844090" cy="1618609"/>
          </a:xfrm>
          <a:prstGeom prst="snip2DiagRect">
            <a:avLst/>
          </a:prstGeom>
        </p:spPr>
        <p:style>
          <a:lnRef idx="2">
            <a:schemeClr val="accent5"/>
          </a:lnRef>
          <a:fillRef idx="1">
            <a:schemeClr val="lt1"/>
          </a:fillRef>
          <a:effectRef idx="0">
            <a:schemeClr val="accent5"/>
          </a:effectRef>
          <a:fontRef idx="minor">
            <a:schemeClr val="dk1"/>
          </a:fontRef>
        </p:style>
        <p:txBody>
          <a:bodyPr rtlCol="1" anchor="ctr"/>
          <a:lstStyle/>
          <a:p>
            <a:pPr algn="r" rtl="1">
              <a:lnSpc>
                <a:spcPct val="115000"/>
              </a:lnSpc>
              <a:spcAft>
                <a:spcPts val="1000"/>
              </a:spcAft>
            </a:pPr>
            <a:r>
              <a:rPr lang="ar-SA" sz="1600" b="1" dirty="0">
                <a:solidFill>
                  <a:srgbClr val="0070C0"/>
                </a:solidFill>
                <a:ea typeface="Calibri"/>
              </a:rPr>
              <a:t>التفاوت الثقافي والاقتصادي:</a:t>
            </a:r>
            <a:endParaRPr lang="en-US" sz="1000" dirty="0">
              <a:ea typeface="Calibri"/>
              <a:cs typeface="Arial"/>
            </a:endParaRPr>
          </a:p>
          <a:p>
            <a:pPr algn="r" rtl="1">
              <a:lnSpc>
                <a:spcPct val="115000"/>
              </a:lnSpc>
              <a:spcAft>
                <a:spcPts val="1000"/>
              </a:spcAft>
            </a:pPr>
            <a:r>
              <a:rPr lang="ar-SA" sz="1600" b="1" dirty="0">
                <a:ea typeface="Calibri"/>
              </a:rPr>
              <a:t>الاختلاف سنة الحياة التي أودعها اللَّه في مخلوقاته جميعاً فلا نرى تشابهاً تاماً بين مخلوقين ولعل الاختلاف هو من أفضل الأمور التي تكسر رتابة الحياة.</a:t>
            </a:r>
            <a:endParaRPr lang="en-US" sz="1000" dirty="0">
              <a:ea typeface="Calibri"/>
              <a:cs typeface="Arial"/>
            </a:endParaRPr>
          </a:p>
        </p:txBody>
      </p:sp>
      <p:sp>
        <p:nvSpPr>
          <p:cNvPr id="6" name="Snip Diagonal Corner Rectangle 5"/>
          <p:cNvSpPr/>
          <p:nvPr/>
        </p:nvSpPr>
        <p:spPr>
          <a:xfrm>
            <a:off x="457200" y="2724791"/>
            <a:ext cx="3844090" cy="1618609"/>
          </a:xfrm>
          <a:prstGeom prst="snip2DiagRect">
            <a:avLst/>
          </a:prstGeom>
        </p:spPr>
        <p:style>
          <a:lnRef idx="2">
            <a:schemeClr val="accent2"/>
          </a:lnRef>
          <a:fillRef idx="1">
            <a:schemeClr val="lt1"/>
          </a:fillRef>
          <a:effectRef idx="0">
            <a:schemeClr val="accent2"/>
          </a:effectRef>
          <a:fontRef idx="minor">
            <a:schemeClr val="dk1"/>
          </a:fontRef>
        </p:style>
        <p:txBody>
          <a:bodyPr rtlCol="1" anchor="ctr"/>
          <a:lstStyle/>
          <a:p>
            <a:pPr algn="r" rtl="1">
              <a:lnSpc>
                <a:spcPct val="115000"/>
              </a:lnSpc>
              <a:spcAft>
                <a:spcPts val="1000"/>
              </a:spcAft>
            </a:pPr>
            <a:r>
              <a:rPr lang="ar-SA" sz="1600" b="1" dirty="0">
                <a:solidFill>
                  <a:srgbClr val="0070C0"/>
                </a:solidFill>
                <a:ea typeface="Calibri"/>
              </a:rPr>
              <a:t>برودة العواطف ورتابة الحياة:</a:t>
            </a:r>
            <a:endParaRPr lang="en-US" sz="1000" dirty="0">
              <a:ea typeface="Calibri"/>
              <a:cs typeface="Arial"/>
            </a:endParaRPr>
          </a:p>
          <a:p>
            <a:pPr algn="r" rtl="1"/>
            <a:r>
              <a:rPr lang="ar-SA" sz="1600" b="1" dirty="0">
                <a:ea typeface="Calibri"/>
              </a:rPr>
              <a:t>قد يبالغ بعض الأزواج في إظهار عواطفهم لشركائهم قبل الزواج، وأما بعد الزواج فإننا نجد أن هذه العواطف بدأت تذبل ويخبو ضياؤها شيئاً فشيئاً نتيجة القرب الدائم والانشغال بأمور الحياة اليومية</a:t>
            </a:r>
            <a:endParaRPr lang="en-US" sz="1600" b="1" dirty="0">
              <a:ea typeface="Calibri"/>
              <a:cs typeface="Arial"/>
            </a:endParaRPr>
          </a:p>
        </p:txBody>
      </p:sp>
      <p:sp>
        <p:nvSpPr>
          <p:cNvPr id="8" name="Snip Diagonal Corner Rectangle 7"/>
          <p:cNvSpPr/>
          <p:nvPr/>
        </p:nvSpPr>
        <p:spPr>
          <a:xfrm>
            <a:off x="2654268" y="4646762"/>
            <a:ext cx="3844090" cy="1618609"/>
          </a:xfrm>
          <a:prstGeom prst="snip2DiagRect">
            <a:avLst/>
          </a:prstGeom>
        </p:spPr>
        <p:style>
          <a:lnRef idx="2">
            <a:schemeClr val="accent3"/>
          </a:lnRef>
          <a:fillRef idx="1">
            <a:schemeClr val="lt1"/>
          </a:fillRef>
          <a:effectRef idx="0">
            <a:schemeClr val="accent3"/>
          </a:effectRef>
          <a:fontRef idx="minor">
            <a:schemeClr val="dk1"/>
          </a:fontRef>
        </p:style>
        <p:txBody>
          <a:bodyPr rtlCol="1" anchor="ctr"/>
          <a:lstStyle/>
          <a:p>
            <a:pPr algn="r" rtl="1">
              <a:lnSpc>
                <a:spcPct val="115000"/>
              </a:lnSpc>
              <a:spcAft>
                <a:spcPts val="1000"/>
              </a:spcAft>
            </a:pPr>
            <a:r>
              <a:rPr lang="ar-SA" sz="1600" b="1" dirty="0">
                <a:solidFill>
                  <a:srgbClr val="0070C0"/>
                </a:solidFill>
                <a:ea typeface="Calibri"/>
              </a:rPr>
              <a:t>الغيرة والشك المتبادل:</a:t>
            </a:r>
            <a:endParaRPr lang="en-US" sz="1000" dirty="0">
              <a:ea typeface="Calibri"/>
              <a:cs typeface="Arial"/>
            </a:endParaRPr>
          </a:p>
          <a:p>
            <a:pPr algn="r" rtl="1"/>
            <a:r>
              <a:rPr lang="ar-SA" sz="1600" b="1" dirty="0">
                <a:ea typeface="Calibri"/>
              </a:rPr>
              <a:t>يعتقد الكثيرون من الناس أن الغيرة هي دليل الحرص على المحبوب وبالتالي فحيثما توجد يوجد الحب وعندما تنعدم ينعدم، قد يكون في هذا الكلام شيئاً من الحقيقة إلا أن الغيرة لها سببان </a:t>
            </a:r>
            <a:endParaRPr lang="en-US" sz="1600" b="1" dirty="0">
              <a:ea typeface="Calibri"/>
              <a:cs typeface="Arial"/>
            </a:endParaRPr>
          </a:p>
        </p:txBody>
      </p:sp>
    </p:spTree>
    <p:extLst>
      <p:ext uri="{BB962C8B-B14F-4D97-AF65-F5344CB8AC3E}">
        <p14:creationId xmlns:p14="http://schemas.microsoft.com/office/powerpoint/2010/main" val="32265491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105400" y="304800"/>
            <a:ext cx="3642344" cy="688458"/>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pPr>
            <a:r>
              <a:rPr lang="ar-SA" sz="3600" b="1" u="dash" dirty="0">
                <a:solidFill>
                  <a:srgbClr val="E36C0A"/>
                </a:solidFill>
                <a:ea typeface="Calibri"/>
              </a:rPr>
              <a:t>فن إدارة الحياة الأسرية</a:t>
            </a:r>
            <a:endParaRPr lang="en-US" sz="1200" dirty="0">
              <a:ea typeface="Calibri"/>
              <a:cs typeface="Arial"/>
            </a:endParaRPr>
          </a:p>
        </p:txBody>
      </p:sp>
      <p:sp>
        <p:nvSpPr>
          <p:cNvPr id="3" name="Rectangle 2"/>
          <p:cNvSpPr/>
          <p:nvPr/>
        </p:nvSpPr>
        <p:spPr>
          <a:xfrm>
            <a:off x="1447800" y="1295400"/>
            <a:ext cx="7299944" cy="1154162"/>
          </a:xfrm>
          <a:prstGeom prst="rect">
            <a:avLst/>
          </a:prstGeom>
        </p:spPr>
        <p:txBody>
          <a:bodyPr wrap="square">
            <a:spAutoFit/>
          </a:bodyPr>
          <a:lstStyle/>
          <a:p>
            <a:pPr algn="r" rtl="1">
              <a:lnSpc>
                <a:spcPct val="115000"/>
              </a:lnSpc>
              <a:spcAft>
                <a:spcPts val="1000"/>
              </a:spcAft>
            </a:pPr>
            <a:r>
              <a:rPr lang="ar-SA" sz="2000" b="1" dirty="0">
                <a:solidFill>
                  <a:srgbClr val="002060"/>
                </a:solidFill>
                <a:ea typeface="Calibri"/>
              </a:rPr>
              <a:t>وهناك مجموعة من الخطوات يجب على الزوجين تفهمها؛ لأنها تساعد على بناء علاقات زوجية سعيدة وسنحاول تسليط الضوء على الجوانب التي تتسبب في شيوع الخلافات الزوجية نتيجة انعدام التواصل السليم بين الزوجين.</a:t>
            </a:r>
            <a:endParaRPr lang="en-US" sz="1100" dirty="0">
              <a:ea typeface="Calibri"/>
              <a:cs typeface="Arial"/>
            </a:endParaRPr>
          </a:p>
        </p:txBody>
      </p:sp>
      <p:sp>
        <p:nvSpPr>
          <p:cNvPr id="4" name="Rectangle 3"/>
          <p:cNvSpPr/>
          <p:nvPr/>
        </p:nvSpPr>
        <p:spPr>
          <a:xfrm>
            <a:off x="4133492" y="2610484"/>
            <a:ext cx="2971800" cy="220111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lnSpc>
                <a:spcPct val="115000"/>
              </a:lnSpc>
              <a:spcAft>
                <a:spcPts val="1000"/>
              </a:spcAft>
            </a:pPr>
            <a:r>
              <a:rPr lang="ar-SA" b="1" dirty="0" smtClean="0">
                <a:solidFill>
                  <a:srgbClr val="31849B"/>
                </a:solidFill>
                <a:ea typeface="Calibri"/>
              </a:rPr>
              <a:t>البحث </a:t>
            </a:r>
            <a:r>
              <a:rPr lang="ar-SA" b="1" dirty="0">
                <a:solidFill>
                  <a:srgbClr val="31849B"/>
                </a:solidFill>
                <a:ea typeface="Calibri"/>
              </a:rPr>
              <a:t>عن الأنموذج المفقود:</a:t>
            </a:r>
            <a:endParaRPr lang="en-US" sz="1050" dirty="0">
              <a:ea typeface="Calibri"/>
              <a:cs typeface="Arial"/>
            </a:endParaRPr>
          </a:p>
          <a:p>
            <a:pPr algn="r" rtl="1"/>
            <a:r>
              <a:rPr lang="ar-SA" b="1" dirty="0">
                <a:ea typeface="Calibri"/>
              </a:rPr>
              <a:t>إن وضع تصور أو أنموذج مثالي للطرف الآخر هو خطر يهدد الحياة الزوجية في بدايتها، وأي تغير في نمط هذا الأنموذج بعد الزواج يسبب للعلاقة الزوجية كثيراً من الهزات والصدمات. </a:t>
            </a:r>
            <a:endParaRPr lang="ar-EG" dirty="0"/>
          </a:p>
        </p:txBody>
      </p:sp>
      <p:sp>
        <p:nvSpPr>
          <p:cNvPr id="6" name="Rectangle 5"/>
          <p:cNvSpPr/>
          <p:nvPr/>
        </p:nvSpPr>
        <p:spPr>
          <a:xfrm>
            <a:off x="573657" y="3505200"/>
            <a:ext cx="2971800" cy="25196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15000"/>
              </a:lnSpc>
              <a:spcAft>
                <a:spcPts val="1000"/>
              </a:spcAft>
            </a:pPr>
            <a:r>
              <a:rPr lang="ar-SA" b="1" dirty="0" smtClean="0">
                <a:solidFill>
                  <a:srgbClr val="31849B"/>
                </a:solidFill>
                <a:ea typeface="Calibri"/>
              </a:rPr>
              <a:t>المقارنة </a:t>
            </a:r>
            <a:r>
              <a:rPr lang="ar-SA" b="1" dirty="0">
                <a:solidFill>
                  <a:srgbClr val="31849B"/>
                </a:solidFill>
                <a:ea typeface="Calibri"/>
              </a:rPr>
              <a:t>مع أزواج (زوجات) الآخرين:</a:t>
            </a:r>
            <a:endParaRPr lang="en-US" sz="1050" dirty="0">
              <a:ea typeface="Calibri"/>
              <a:cs typeface="Arial"/>
            </a:endParaRPr>
          </a:p>
          <a:p>
            <a:pPr algn="r"/>
            <a:r>
              <a:rPr lang="ar-SA" b="1" dirty="0">
                <a:ea typeface="Calibri"/>
              </a:rPr>
              <a:t>إن الله سبحانه وتعالى خلق لكل واحد منا إيجابيات وسلبيات بالإضافة إلى أن كلاً منا لديه مميزات وعيوب وغالباً ما نظهر أفضل ما لدينا أمام الآخرين ولا تعرف بواطن الأمور إلا من خلال المعاشرة والحياة اليومية. </a:t>
            </a:r>
            <a:endParaRPr lang="ar-EG" dirty="0"/>
          </a:p>
        </p:txBody>
      </p:sp>
      <p:cxnSp>
        <p:nvCxnSpPr>
          <p:cNvPr id="8" name="Curved Connector 7"/>
          <p:cNvCxnSpPr/>
          <p:nvPr/>
        </p:nvCxnSpPr>
        <p:spPr>
          <a:xfrm rot="5400000">
            <a:off x="3476446" y="4219755"/>
            <a:ext cx="762000" cy="552091"/>
          </a:xfrm>
          <a:prstGeom prst="curvedConnector3">
            <a:avLst/>
          </a:prstGeom>
          <a:ln>
            <a:tailEnd type="arrow"/>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226549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676400" y="762000"/>
            <a:ext cx="2971800" cy="220111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lnSpc>
                <a:spcPct val="115000"/>
              </a:lnSpc>
              <a:spcAft>
                <a:spcPts val="1000"/>
              </a:spcAft>
            </a:pPr>
            <a:r>
              <a:rPr lang="ar-SA" b="1" dirty="0">
                <a:solidFill>
                  <a:srgbClr val="31849B"/>
                </a:solidFill>
                <a:ea typeface="Calibri"/>
              </a:rPr>
              <a:t>اختيار الأوقات المناسبة للحوار:</a:t>
            </a:r>
            <a:endParaRPr lang="en-US" sz="1050" dirty="0">
              <a:ea typeface="Calibri"/>
              <a:cs typeface="Arial"/>
            </a:endParaRPr>
          </a:p>
          <a:p>
            <a:pPr algn="r" rtl="1"/>
            <a:r>
              <a:rPr lang="ar-SA" b="1" dirty="0">
                <a:ea typeface="Calibri"/>
              </a:rPr>
              <a:t>إن أكثر ما يزهق الحوارات الزوجية ويجعلها غير ناجحة وغير قادرة على امتصاص المشكلات التي تقع بين الزوجين هو إخفاق كلا الزوجين أو أحدهما في اختيار الوقت المناسب للحوار. </a:t>
            </a:r>
            <a:endParaRPr lang="ar-EG" dirty="0"/>
          </a:p>
        </p:txBody>
      </p:sp>
      <p:sp>
        <p:nvSpPr>
          <p:cNvPr id="4" name="Rectangle 3"/>
          <p:cNvSpPr/>
          <p:nvPr/>
        </p:nvSpPr>
        <p:spPr>
          <a:xfrm>
            <a:off x="5486400" y="228600"/>
            <a:ext cx="2971800" cy="196566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lnSpc>
                <a:spcPct val="115000"/>
              </a:lnSpc>
              <a:spcAft>
                <a:spcPts val="1000"/>
              </a:spcAft>
            </a:pPr>
            <a:r>
              <a:rPr lang="en-US" b="1" dirty="0">
                <a:solidFill>
                  <a:srgbClr val="31849B"/>
                </a:solidFill>
                <a:latin typeface="Arial"/>
                <a:ea typeface="Calibri"/>
                <a:cs typeface="Arial"/>
              </a:rPr>
              <a:t> </a:t>
            </a:r>
            <a:r>
              <a:rPr lang="ar-SA" b="1" dirty="0">
                <a:solidFill>
                  <a:srgbClr val="31849B"/>
                </a:solidFill>
                <a:latin typeface="Arial"/>
                <a:ea typeface="Calibri"/>
              </a:rPr>
              <a:t>قبول الشريك الآخر كما هو لا كما أريد:</a:t>
            </a:r>
            <a:endParaRPr lang="en-US" sz="1050" dirty="0">
              <a:ea typeface="Calibri"/>
              <a:cs typeface="Arial"/>
            </a:endParaRPr>
          </a:p>
          <a:p>
            <a:pPr algn="r" rtl="1"/>
            <a:r>
              <a:rPr lang="ar-SA" b="1" dirty="0">
                <a:ea typeface="Calibri"/>
              </a:rPr>
              <a:t>تعد محاولة التأقلم في الحياة الزوجية؛ -لجعلها أكثر صفاءً وسعادة لكلا الطرفين- أحد المؤشرات المهمة في نجاح الحياة الزوجية. </a:t>
            </a:r>
            <a:endParaRPr lang="ar-EG" dirty="0"/>
          </a:p>
        </p:txBody>
      </p:sp>
      <p:sp>
        <p:nvSpPr>
          <p:cNvPr id="5" name="Rectangle 4"/>
          <p:cNvSpPr/>
          <p:nvPr/>
        </p:nvSpPr>
        <p:spPr>
          <a:xfrm>
            <a:off x="4191000" y="3581400"/>
            <a:ext cx="2971800" cy="19241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lnSpc>
                <a:spcPct val="115000"/>
              </a:lnSpc>
              <a:spcAft>
                <a:spcPts val="1000"/>
              </a:spcAft>
            </a:pPr>
            <a:r>
              <a:rPr lang="ar-SA" b="1" dirty="0">
                <a:solidFill>
                  <a:srgbClr val="31849B"/>
                </a:solidFill>
                <a:ea typeface="Calibri"/>
              </a:rPr>
              <a:t>استشارة أصحاب الرأي والمحايدين:</a:t>
            </a:r>
            <a:endParaRPr lang="en-US" sz="1050" dirty="0">
              <a:ea typeface="Calibri"/>
              <a:cs typeface="Arial"/>
            </a:endParaRPr>
          </a:p>
          <a:p>
            <a:pPr algn="r" rtl="1"/>
            <a:r>
              <a:rPr lang="ar-SA" b="1" dirty="0">
                <a:ea typeface="Calibri"/>
              </a:rPr>
              <a:t>عندما ينشب خلاف بين الزوجين ويكون من الضرورة استشارة أحد الأشخاص فالأفضل استشارة شخص محايد لا يعرف الطرفين وليس لديه مصلحة للتحيز لأي منهما. </a:t>
            </a:r>
            <a:endParaRPr lang="ar-EG" dirty="0"/>
          </a:p>
        </p:txBody>
      </p:sp>
      <p:sp>
        <p:nvSpPr>
          <p:cNvPr id="6" name="Rectangle 5"/>
          <p:cNvSpPr/>
          <p:nvPr/>
        </p:nvSpPr>
        <p:spPr>
          <a:xfrm>
            <a:off x="381000" y="4515180"/>
            <a:ext cx="2971800" cy="220111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lnSpc>
                <a:spcPct val="115000"/>
              </a:lnSpc>
              <a:spcAft>
                <a:spcPts val="1000"/>
              </a:spcAft>
            </a:pPr>
            <a:r>
              <a:rPr lang="ar-SA" b="1" dirty="0">
                <a:solidFill>
                  <a:srgbClr val="31849B"/>
                </a:solidFill>
                <a:ea typeface="Calibri"/>
              </a:rPr>
              <a:t>احترام خصوصية كلا الطرفين:</a:t>
            </a:r>
            <a:endParaRPr lang="en-US" sz="1050" dirty="0">
              <a:ea typeface="Calibri"/>
              <a:cs typeface="Arial"/>
            </a:endParaRPr>
          </a:p>
          <a:p>
            <a:pPr algn="r" rtl="1"/>
            <a:r>
              <a:rPr lang="ar-SA" b="1" dirty="0">
                <a:ea typeface="Calibri"/>
              </a:rPr>
              <a:t>رغم أن الحياة الزوجية هي شراكة بين الطرفين، واندماج لكل منهما في الآخر إلا أنه من الضروري والأساسي لاستمرار علاقة فاعلة بينهما أن يحترم كل واحد منهما خصوصية الطرف الآخر</a:t>
            </a:r>
            <a:endParaRPr lang="ar-EG" dirty="0"/>
          </a:p>
        </p:txBody>
      </p:sp>
      <p:cxnSp>
        <p:nvCxnSpPr>
          <p:cNvPr id="8" name="Curved Connector 7"/>
          <p:cNvCxnSpPr/>
          <p:nvPr/>
        </p:nvCxnSpPr>
        <p:spPr>
          <a:xfrm rot="10800000" flipV="1">
            <a:off x="4648200" y="1524000"/>
            <a:ext cx="838200" cy="533400"/>
          </a:xfrm>
          <a:prstGeom prst="curvedConnector3">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0" name="Curved Connector 9"/>
          <p:cNvCxnSpPr/>
          <p:nvPr/>
        </p:nvCxnSpPr>
        <p:spPr>
          <a:xfrm rot="10800000" flipV="1">
            <a:off x="3352800" y="4876800"/>
            <a:ext cx="838200" cy="533400"/>
          </a:xfrm>
          <a:prstGeom prst="curvedConnector3">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1" name="Curved Connector 10"/>
          <p:cNvCxnSpPr/>
          <p:nvPr/>
        </p:nvCxnSpPr>
        <p:spPr>
          <a:xfrm>
            <a:off x="3801373" y="2990432"/>
            <a:ext cx="1075427" cy="533401"/>
          </a:xfrm>
          <a:prstGeom prst="curvedConnector3">
            <a:avLst/>
          </a:prstGeom>
          <a:ln>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226549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819400" y="762000"/>
            <a:ext cx="6189515" cy="622222"/>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rtl="1">
              <a:lnSpc>
                <a:spcPct val="115000"/>
              </a:lnSpc>
              <a:spcAft>
                <a:spcPts val="1000"/>
              </a:spcAft>
            </a:pPr>
            <a:r>
              <a:rPr lang="ar-SA" sz="3200" b="1" u="dash" dirty="0">
                <a:solidFill>
                  <a:srgbClr val="E36C0A"/>
                </a:solidFill>
                <a:ea typeface="Calibri"/>
              </a:rPr>
              <a:t>فن إدارة الحوار .. وأهميته في حياتنا الأسرية</a:t>
            </a:r>
            <a:endParaRPr lang="en-US" sz="1100" dirty="0">
              <a:ea typeface="Calibri"/>
              <a:cs typeface="Arial"/>
            </a:endParaRPr>
          </a:p>
        </p:txBody>
      </p:sp>
      <p:sp>
        <p:nvSpPr>
          <p:cNvPr id="3" name="Rectangle 2"/>
          <p:cNvSpPr/>
          <p:nvPr/>
        </p:nvSpPr>
        <p:spPr>
          <a:xfrm>
            <a:off x="1143000" y="1630816"/>
            <a:ext cx="7696200" cy="2569934"/>
          </a:xfrm>
          <a:prstGeom prst="rect">
            <a:avLst/>
          </a:prstGeom>
        </p:spPr>
        <p:txBody>
          <a:bodyPr wrap="square">
            <a:spAutoFit/>
          </a:bodyPr>
          <a:lstStyle/>
          <a:p>
            <a:pPr algn="r" rtl="1">
              <a:lnSpc>
                <a:spcPct val="115000"/>
              </a:lnSpc>
              <a:spcAft>
                <a:spcPts val="1000"/>
              </a:spcAft>
            </a:pPr>
            <a:r>
              <a:rPr lang="ar-SA" sz="2000" b="1" dirty="0">
                <a:ea typeface="Calibri"/>
              </a:rPr>
              <a:t>إن الحوار يعد مطلباً أساسياً في العلاقة الزوجية حيث أنه بمثابة اللبنة الأساسية لبناء حياة زوجية مستقرة ، هذا غير أنه يعد من أكثر الطرق فعالية للتواصل مع الطرف الآخر مما ينتج عنه ما تسمى بعملية " التوأمة الفكرية " فيما بين الزوجين ، وبذلك تزيد الألفة والمحبة فيما بينهما .. وهذا بحد ذاته يجعل كل منهما متفهم لطبيعة الآخر وفكره وأحاسيسه وميوله . إن الحوار بين الزوجين ليس مجرد كلام أو محادثة أو دردشة عابرة .. لا !! وإنما هو فن راق يسمو ويرتقي بالزوجين إلى حياة ملؤها الحب والتفاهم والتناغم .. وهنا أتوجه بالسؤال إلى كل زوجين : أين تقع مكانة الحوار في علاقتكما الزوجية ؟؟!!..</a:t>
            </a:r>
            <a:endParaRPr lang="en-US" sz="1100" dirty="0">
              <a:ea typeface="Calibri"/>
              <a:cs typeface="Arial"/>
            </a:endParaRP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887413" y="4576763"/>
            <a:ext cx="3684587" cy="1660980"/>
          </a:xfrm>
          <a:prstGeom prst="rect">
            <a:avLst/>
          </a:prstGeom>
        </p:spPr>
      </p:pic>
    </p:spTree>
    <p:extLst>
      <p:ext uri="{BB962C8B-B14F-4D97-AF65-F5344CB8AC3E}">
        <p14:creationId xmlns:p14="http://schemas.microsoft.com/office/powerpoint/2010/main" val="3226549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371600" y="685800"/>
            <a:ext cx="7086600" cy="3277820"/>
          </a:xfrm>
          <a:prstGeom prst="rect">
            <a:avLst/>
          </a:prstGeom>
        </p:spPr>
        <p:txBody>
          <a:bodyPr wrap="square">
            <a:spAutoFit/>
          </a:bodyPr>
          <a:lstStyle/>
          <a:p>
            <a:pPr algn="r" rtl="1">
              <a:lnSpc>
                <a:spcPct val="115000"/>
              </a:lnSpc>
              <a:spcAft>
                <a:spcPts val="1000"/>
              </a:spcAft>
            </a:pPr>
            <a:r>
              <a:rPr lang="ar-SA" sz="2000" b="1" dirty="0">
                <a:ea typeface="Calibri"/>
              </a:rPr>
              <a:t>إنه لمن المؤسف أن تكون غالبية حالات الطلاق بين المتزوجين بسبب انعدام ثقافة الحوار فيما بينهما ، وبذلك تقع المسؤولية على كل من ( الزوج – الزوجة ) نظراً لعدم اتقانهما فن الحوار مما يسهم ذلك وبشكل مباشر في عدم استقرار الحياة الأسرية بشكل عام . كما يجب على كل زوجة أن - تستوعب عقلية زوجها أولاً !!.. – وذلك حتى تستطيع أن تمسك بزمام أمور الحياة الزوجية _ ولكن للأسف إن هنالك من الزوجات من لا تفقه شيئاً في " فن الإنصات " أصلاً !! فكيف ستخوض حواراً ناجحاً مع زوجها ؟؟!! حيث أنها تجهل كثيراً هذا الفن الراقي الذي يجعلها أكثر قرباً من زوجها .. ولكنها للأسف ( هي في صوب .. وفن الإنصات في صوب آخر تماماً .. ) وبذلك فلن تستطيع استيعاب عقلية زوجها واحتواء أفكاره والسيطرة </a:t>
            </a:r>
            <a:r>
              <a:rPr lang="ar-SA" sz="2000" b="1" dirty="0" smtClean="0">
                <a:ea typeface="Calibri"/>
              </a:rPr>
              <a:t>عليها</a:t>
            </a:r>
            <a:r>
              <a:rPr lang="ar-EG" sz="2000" b="1" dirty="0" smtClean="0">
                <a:ea typeface="Calibri"/>
              </a:rPr>
              <a:t>.</a:t>
            </a:r>
            <a:endParaRPr lang="en-US" sz="1100" dirty="0">
              <a:ea typeface="Calibri"/>
              <a:cs typeface="Arial"/>
            </a:endParaRPr>
          </a:p>
        </p:txBody>
      </p:sp>
      <p:pic>
        <p:nvPicPr>
          <p:cNvPr id="4" name="Picture 3"/>
          <p:cNvPicPr/>
          <p:nvPr/>
        </p:nvPicPr>
        <p:blipFill rotWithShape="1">
          <a:blip r:embed="rId3">
            <a:extLst>
              <a:ext uri="{28A0092B-C50C-407E-A947-70E740481C1C}">
                <a14:useLocalDpi xmlns:a14="http://schemas.microsoft.com/office/drawing/2010/main" val="0"/>
              </a:ext>
            </a:extLst>
          </a:blip>
          <a:srcRect b="5670"/>
          <a:stretch/>
        </p:blipFill>
        <p:spPr bwMode="auto">
          <a:xfrm>
            <a:off x="690563" y="4648200"/>
            <a:ext cx="3881437" cy="16754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26549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0" y="685800"/>
            <a:ext cx="7162800" cy="2569934"/>
          </a:xfrm>
          <a:prstGeom prst="rect">
            <a:avLst/>
          </a:prstGeom>
        </p:spPr>
        <p:txBody>
          <a:bodyPr wrap="square">
            <a:spAutoFit/>
          </a:bodyPr>
          <a:lstStyle/>
          <a:p>
            <a:pPr algn="r" rtl="1">
              <a:lnSpc>
                <a:spcPct val="115000"/>
              </a:lnSpc>
              <a:spcAft>
                <a:spcPts val="1000"/>
              </a:spcAft>
            </a:pPr>
            <a:r>
              <a:rPr lang="en-US" b="1" dirty="0">
                <a:latin typeface="Arial"/>
                <a:ea typeface="Calibri"/>
                <a:cs typeface="Arial"/>
              </a:rPr>
              <a:t> </a:t>
            </a:r>
            <a:r>
              <a:rPr lang="ar-SA" sz="2000" b="1" dirty="0">
                <a:latin typeface="Arial"/>
                <a:ea typeface="Calibri"/>
              </a:rPr>
              <a:t>بل إن من الزوجات من تناقش زوجها من أجل مجادلته ( فقط _ لا أكثر !!!! ) وذلك من أجل أن تظهر له أنها تتمتع بثقافة واسعة وأنها واعية !! ولكن في الحقيقة .. ( هي وين ؟؟.. والثقافة والوعي وين ؟؟!!.. ) حيث أن حوارها في حقيقة الأمر يتسم بخلوه من أي جوهر أو مضمون .. وعلى ما يقال بالعامية .. ( لا درك .. ولا عرك ..!! ) وهذا المثل الشعبي عادة ما يقال للشخص الذي لا يعلم شيئاً عما يتحدث به .. حتى أن بعض هذه الفئة من الزوجات من تلجأ في حوارها مع زوجها إلى إلقاء التهم واللوم عليه مما يولد لديه عدم الرغبة في إكمال الحوار معها .. </a:t>
            </a:r>
            <a:endParaRPr lang="en-US" sz="1100" dirty="0">
              <a:ea typeface="Calibri"/>
              <a:cs typeface="Arial"/>
            </a:endParaRP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914400" y="4038599"/>
            <a:ext cx="3990975" cy="1957387"/>
          </a:xfrm>
          <a:prstGeom prst="rect">
            <a:avLst/>
          </a:prstGeom>
        </p:spPr>
      </p:pic>
    </p:spTree>
    <p:extLst>
      <p:ext uri="{BB962C8B-B14F-4D97-AF65-F5344CB8AC3E}">
        <p14:creationId xmlns:p14="http://schemas.microsoft.com/office/powerpoint/2010/main" val="3226549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a:grpSpLocks/>
          </p:cNvGrpSpPr>
          <p:nvPr/>
        </p:nvGrpSpPr>
        <p:grpSpPr bwMode="auto">
          <a:xfrm>
            <a:off x="4478655" y="609600"/>
            <a:ext cx="4025900" cy="748030"/>
            <a:chOff x="3438" y="2353"/>
            <a:chExt cx="6340" cy="1178"/>
          </a:xfrm>
        </p:grpSpPr>
        <p:sp>
          <p:nvSpPr>
            <p:cNvPr id="4" name="Rectangle 3"/>
            <p:cNvSpPr>
              <a:spLocks noChangeArrowheads="1"/>
            </p:cNvSpPr>
            <p:nvPr/>
          </p:nvSpPr>
          <p:spPr bwMode="auto">
            <a:xfrm>
              <a:off x="3438" y="2353"/>
              <a:ext cx="6340" cy="1178"/>
            </a:xfrm>
            <a:prstGeom prst="rec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headEnd/>
              <a:tailEnd/>
            </a:ln>
            <a:effectLst>
              <a:outerShdw blurRad="40000" dist="20000" dir="5400000" rotWithShape="0">
                <a:srgbClr val="000000">
                  <a:alpha val="38000"/>
                </a:srgbClr>
              </a:outerShdw>
            </a:effectLst>
          </p:spPr>
          <p:txBody>
            <a:bodyPr rot="0" vert="horz" wrap="square" lIns="91440" tIns="45720" rIns="91440" bIns="45720" anchor="t" anchorCtr="0" upright="1">
              <a:no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SA" sz="2400" b="0" i="0" u="none" strike="noStrike" kern="0" cap="none" spc="0" normalizeH="0" baseline="0" noProof="0">
                  <a:ln>
                    <a:noFill/>
                  </a:ln>
                  <a:solidFill>
                    <a:sysClr val="windowText" lastClr="000000"/>
                  </a:solidFill>
                  <a:effectLst/>
                  <a:uLnTx/>
                  <a:uFillTx/>
                  <a:latin typeface="Arial"/>
                  <a:ea typeface="Calibri"/>
                  <a:cs typeface="AL-Mateen"/>
                </a:rPr>
                <a:t>         نشاط(2)</a:t>
              </a:r>
              <a:endParaRPr kumimoji="0" lang="en-US" sz="1100" b="0" i="0" u="none" strike="noStrike" kern="0" cap="none" spc="0" normalizeH="0" baseline="0" noProof="0">
                <a:ln>
                  <a:noFill/>
                </a:ln>
                <a:solidFill>
                  <a:sysClr val="windowText" lastClr="000000"/>
                </a:solidFill>
                <a:effectLst/>
                <a:uLnTx/>
                <a:uFillTx/>
                <a:latin typeface="Calibri"/>
                <a:ea typeface="Calibri"/>
                <a:cs typeface="Arial"/>
              </a:endParaRPr>
            </a:p>
          </p:txBody>
        </p:sp>
        <p:sp>
          <p:nvSpPr>
            <p:cNvPr id="5" name="Oval 4" descr="images"/>
            <p:cNvSpPr>
              <a:spLocks noChangeArrowheads="1"/>
            </p:cNvSpPr>
            <p:nvPr/>
          </p:nvSpPr>
          <p:spPr bwMode="auto">
            <a:xfrm>
              <a:off x="8191" y="2450"/>
              <a:ext cx="1440" cy="1062"/>
            </a:xfrm>
            <a:prstGeom prst="ellipse">
              <a:avLst/>
            </a:prstGeom>
            <a:blipFill dpi="0" rotWithShape="0">
              <a:blip r:embed="rId3"/>
              <a:srcRect/>
              <a:stretch>
                <a:fillRect/>
              </a:stretch>
            </a:blipFill>
            <a:ln w="9525">
              <a:solidFill>
                <a:srgbClr val="000000"/>
              </a:solidFill>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sp>
          <p:nvSpPr>
            <p:cNvPr id="6" name="Oval 5" descr="images"/>
            <p:cNvSpPr>
              <a:spLocks noChangeArrowheads="1"/>
            </p:cNvSpPr>
            <p:nvPr/>
          </p:nvSpPr>
          <p:spPr bwMode="auto">
            <a:xfrm>
              <a:off x="3590" y="2413"/>
              <a:ext cx="1440" cy="1062"/>
            </a:xfrm>
            <a:prstGeom prst="ellipse">
              <a:avLst/>
            </a:prstGeom>
            <a:blipFill dpi="0" rotWithShape="0">
              <a:blip r:embed="rId3"/>
              <a:srcRect/>
              <a:stretch>
                <a:fillRect/>
              </a:stretch>
            </a:blipFill>
            <a:ln w="9525">
              <a:solidFill>
                <a:srgbClr val="000000"/>
              </a:solidFill>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grpSp>
      <p:graphicFrame>
        <p:nvGraphicFramePr>
          <p:cNvPr id="2" name="Table 1"/>
          <p:cNvGraphicFramePr>
            <a:graphicFrameLocks noGrp="1"/>
          </p:cNvGraphicFramePr>
          <p:nvPr>
            <p:extLst>
              <p:ext uri="{D42A27DB-BD31-4B8C-83A1-F6EECF244321}">
                <p14:modId xmlns:p14="http://schemas.microsoft.com/office/powerpoint/2010/main" val="2261905799"/>
              </p:ext>
            </p:extLst>
          </p:nvPr>
        </p:nvGraphicFramePr>
        <p:xfrm>
          <a:off x="1371601" y="1687671"/>
          <a:ext cx="5791199" cy="3855720"/>
        </p:xfrm>
        <a:graphic>
          <a:graphicData uri="http://schemas.openxmlformats.org/drawingml/2006/table">
            <a:tbl>
              <a:tblPr rtl="1" firstRow="1" firstCol="1" bandRow="1"/>
              <a:tblGrid>
                <a:gridCol w="1983188"/>
                <a:gridCol w="3808011"/>
              </a:tblGrid>
              <a:tr h="350520">
                <a:tc>
                  <a:txBody>
                    <a:bodyPr/>
                    <a:lstStyle/>
                    <a:p>
                      <a:pPr algn="ctr" rtl="1">
                        <a:lnSpc>
                          <a:spcPct val="115000"/>
                        </a:lnSpc>
                        <a:spcAft>
                          <a:spcPts val="0"/>
                        </a:spcAft>
                      </a:pPr>
                      <a:r>
                        <a:rPr lang="ar-SA" sz="2000" b="1" dirty="0">
                          <a:solidFill>
                            <a:srgbClr val="984806"/>
                          </a:solidFill>
                          <a:effectLst/>
                          <a:latin typeface="Calibri"/>
                          <a:ea typeface="Times New Roman"/>
                          <a:cs typeface="Arial"/>
                        </a:rPr>
                        <a:t>النوع</a:t>
                      </a:r>
                      <a:endParaRPr lang="en-US" sz="1100" dirty="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c>
                  <a:txBody>
                    <a:bodyPr/>
                    <a:lstStyle/>
                    <a:p>
                      <a:pPr algn="ctr" rtl="1">
                        <a:lnSpc>
                          <a:spcPct val="115000"/>
                        </a:lnSpc>
                        <a:spcAft>
                          <a:spcPts val="0"/>
                        </a:spcAft>
                      </a:pPr>
                      <a:r>
                        <a:rPr lang="ar-SA" sz="2000" b="1">
                          <a:solidFill>
                            <a:srgbClr val="000000"/>
                          </a:solidFill>
                          <a:effectLst/>
                          <a:latin typeface="Calibri"/>
                          <a:ea typeface="Times New Roman"/>
                          <a:cs typeface="Arial"/>
                        </a:rPr>
                        <a:t>نشاط فردي</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r>
              <a:tr h="0">
                <a:tc>
                  <a:txBody>
                    <a:bodyPr/>
                    <a:lstStyle/>
                    <a:p>
                      <a:pPr algn="ctr" rtl="1">
                        <a:lnSpc>
                          <a:spcPct val="115000"/>
                        </a:lnSpc>
                        <a:spcAft>
                          <a:spcPts val="0"/>
                        </a:spcAft>
                      </a:pPr>
                      <a:r>
                        <a:rPr lang="ar-SA" sz="2000" b="1">
                          <a:solidFill>
                            <a:srgbClr val="984806"/>
                          </a:solidFill>
                          <a:effectLst/>
                          <a:latin typeface="Calibri"/>
                          <a:ea typeface="Times New Roman"/>
                          <a:cs typeface="Arial"/>
                        </a:rPr>
                        <a:t>الهدف من النشاط</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BCAA2"/>
                    </a:solidFill>
                  </a:tcPr>
                </a:tc>
                <a:tc>
                  <a:txBody>
                    <a:bodyPr/>
                    <a:lstStyle/>
                    <a:p>
                      <a:pPr algn="ctr" rtl="1">
                        <a:lnSpc>
                          <a:spcPct val="115000"/>
                        </a:lnSpc>
                        <a:spcAft>
                          <a:spcPts val="0"/>
                        </a:spcAft>
                      </a:pPr>
                      <a:r>
                        <a:rPr lang="ar-SA" sz="2000" b="1">
                          <a:solidFill>
                            <a:srgbClr val="000000"/>
                          </a:solidFill>
                          <a:effectLst/>
                          <a:latin typeface="Calibri"/>
                          <a:ea typeface="Times New Roman"/>
                          <a:cs typeface="Arial"/>
                        </a:rPr>
                        <a:t>كيفي تديرين الحياة الأسرية وما أهمية الحوار في حياتنا الأسرية  ؟</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BCAA2"/>
                    </a:solidFill>
                  </a:tcPr>
                </a:tc>
              </a:tr>
              <a:tr h="0">
                <a:tc>
                  <a:txBody>
                    <a:bodyPr/>
                    <a:lstStyle/>
                    <a:p>
                      <a:pPr algn="ctr" rtl="1">
                        <a:lnSpc>
                          <a:spcPct val="115000"/>
                        </a:lnSpc>
                        <a:spcAft>
                          <a:spcPts val="0"/>
                        </a:spcAft>
                      </a:pPr>
                      <a:r>
                        <a:rPr lang="ar-SA" sz="2000" b="1">
                          <a:solidFill>
                            <a:srgbClr val="984806"/>
                          </a:solidFill>
                          <a:effectLst/>
                          <a:latin typeface="Calibri"/>
                          <a:ea typeface="Times New Roman"/>
                          <a:cs typeface="Arial"/>
                        </a:rPr>
                        <a:t>مدة النشاط</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c>
                  <a:txBody>
                    <a:bodyPr/>
                    <a:lstStyle/>
                    <a:p>
                      <a:pPr algn="ctr" rtl="1">
                        <a:lnSpc>
                          <a:spcPct val="115000"/>
                        </a:lnSpc>
                        <a:spcAft>
                          <a:spcPts val="0"/>
                        </a:spcAft>
                      </a:pPr>
                      <a:r>
                        <a:rPr lang="ar-SA" sz="2000" b="1">
                          <a:solidFill>
                            <a:srgbClr val="000000"/>
                          </a:solidFill>
                          <a:effectLst/>
                          <a:latin typeface="Calibri"/>
                          <a:ea typeface="Times New Roman"/>
                          <a:cs typeface="Arial"/>
                        </a:rPr>
                        <a:t>10دقائق</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r>
              <a:tr h="0">
                <a:tc>
                  <a:txBody>
                    <a:bodyPr/>
                    <a:lstStyle/>
                    <a:p>
                      <a:pPr algn="ctr" rtl="1">
                        <a:lnSpc>
                          <a:spcPct val="115000"/>
                        </a:lnSpc>
                        <a:spcAft>
                          <a:spcPts val="0"/>
                        </a:spcAft>
                      </a:pPr>
                      <a:r>
                        <a:rPr lang="ar-SA" sz="2000" b="1">
                          <a:solidFill>
                            <a:srgbClr val="984806"/>
                          </a:solidFill>
                          <a:effectLst/>
                          <a:latin typeface="Calibri"/>
                          <a:ea typeface="Times New Roman"/>
                          <a:cs typeface="Arial"/>
                        </a:rPr>
                        <a:t>الأدوات</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BCAA2"/>
                    </a:solidFill>
                  </a:tcPr>
                </a:tc>
                <a:tc>
                  <a:txBody>
                    <a:bodyPr/>
                    <a:lstStyle/>
                    <a:p>
                      <a:pPr algn="ctr" rtl="1">
                        <a:lnSpc>
                          <a:spcPct val="115000"/>
                        </a:lnSpc>
                        <a:spcAft>
                          <a:spcPts val="0"/>
                        </a:spcAft>
                      </a:pPr>
                      <a:r>
                        <a:rPr lang="ar-SA" sz="2000" b="1">
                          <a:solidFill>
                            <a:srgbClr val="000000"/>
                          </a:solidFill>
                          <a:effectLst/>
                          <a:latin typeface="Calibri"/>
                          <a:ea typeface="Times New Roman"/>
                          <a:cs typeface="Arial"/>
                        </a:rPr>
                        <a:t>أقلام-أوراق عمل-سبورة</a:t>
                      </a:r>
                      <a:endParaRPr lang="en-US" sz="110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BCAA2"/>
                    </a:solidFill>
                  </a:tcPr>
                </a:tc>
              </a:tr>
              <a:tr h="0">
                <a:tc>
                  <a:txBody>
                    <a:bodyPr/>
                    <a:lstStyle/>
                    <a:p>
                      <a:pPr algn="ctr" rtl="1">
                        <a:lnSpc>
                          <a:spcPct val="115000"/>
                        </a:lnSpc>
                        <a:spcAft>
                          <a:spcPts val="0"/>
                        </a:spcAft>
                      </a:pPr>
                      <a:r>
                        <a:rPr lang="ar-SA" sz="2000" b="1" dirty="0">
                          <a:solidFill>
                            <a:srgbClr val="984806"/>
                          </a:solidFill>
                          <a:effectLst/>
                          <a:latin typeface="Calibri"/>
                          <a:ea typeface="Times New Roman"/>
                          <a:cs typeface="Arial"/>
                        </a:rPr>
                        <a:t>خطوات التنفيذ</a:t>
                      </a:r>
                      <a:endParaRPr lang="en-US" sz="1100" dirty="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c>
                  <a:txBody>
                    <a:bodyPr/>
                    <a:lstStyle/>
                    <a:p>
                      <a:pPr marL="342900" lvl="0" indent="-342900" algn="r" rtl="1">
                        <a:lnSpc>
                          <a:spcPct val="115000"/>
                        </a:lnSpc>
                        <a:spcAft>
                          <a:spcPts val="0"/>
                        </a:spcAft>
                        <a:buFont typeface="+mj-lt"/>
                        <a:buAutoNum type="arabicPeriod"/>
                      </a:pPr>
                      <a:r>
                        <a:rPr lang="ar-SA" sz="2000" b="1" dirty="0">
                          <a:solidFill>
                            <a:srgbClr val="000000"/>
                          </a:solidFill>
                          <a:effectLst/>
                          <a:latin typeface="Calibri"/>
                          <a:ea typeface="Times New Roman"/>
                          <a:cs typeface="Arial"/>
                        </a:rPr>
                        <a:t>يقوم كل مشارك في المجموعة تصور واقتراح إجابات للموضوع.</a:t>
                      </a:r>
                      <a:endParaRPr lang="en-US" sz="1100" dirty="0">
                        <a:effectLst/>
                        <a:latin typeface="Calibri"/>
                        <a:ea typeface="Calibri"/>
                        <a:cs typeface="Arial"/>
                      </a:endParaRPr>
                    </a:p>
                    <a:p>
                      <a:pPr marL="342900" lvl="0" indent="-342900" algn="r" rtl="1">
                        <a:lnSpc>
                          <a:spcPct val="115000"/>
                        </a:lnSpc>
                        <a:spcAft>
                          <a:spcPts val="0"/>
                        </a:spcAft>
                        <a:buFont typeface="+mj-lt"/>
                        <a:buAutoNum type="arabicPeriod"/>
                      </a:pPr>
                      <a:r>
                        <a:rPr lang="ar-SA" sz="2000" b="1" dirty="0">
                          <a:solidFill>
                            <a:srgbClr val="000000"/>
                          </a:solidFill>
                          <a:effectLst/>
                          <a:latin typeface="Calibri"/>
                          <a:ea typeface="Times New Roman"/>
                          <a:cs typeface="Arial"/>
                        </a:rPr>
                        <a:t>يقوم المدرب بالإشراف على المجموعات.</a:t>
                      </a:r>
                      <a:endParaRPr lang="en-US" sz="1100" dirty="0">
                        <a:effectLst/>
                        <a:latin typeface="Calibri"/>
                        <a:ea typeface="Calibri"/>
                        <a:cs typeface="Arial"/>
                      </a:endParaRPr>
                    </a:p>
                    <a:p>
                      <a:pPr marL="342900" lvl="0" indent="-342900" algn="r" rtl="1">
                        <a:lnSpc>
                          <a:spcPct val="115000"/>
                        </a:lnSpc>
                        <a:spcAft>
                          <a:spcPts val="0"/>
                        </a:spcAft>
                        <a:buFont typeface="+mj-lt"/>
                        <a:buAutoNum type="arabicPeriod"/>
                      </a:pPr>
                      <a:r>
                        <a:rPr lang="ar-SA" sz="2000" b="1" dirty="0">
                          <a:solidFill>
                            <a:srgbClr val="000000"/>
                          </a:solidFill>
                          <a:effectLst/>
                          <a:latin typeface="Calibri"/>
                          <a:ea typeface="Times New Roman"/>
                          <a:cs typeface="Arial"/>
                        </a:rPr>
                        <a:t>تقوم كل مجموعة باستخلاص النتائج التي تم التوصال إليها.</a:t>
                      </a:r>
                      <a:endParaRPr lang="en-US" sz="1100" dirty="0">
                        <a:effectLst/>
                        <a:latin typeface="Calibri"/>
                        <a:ea typeface="Calibri"/>
                        <a:cs typeface="Arial"/>
                      </a:endParaRPr>
                    </a:p>
                  </a:txBody>
                  <a:tcPr marL="68580" marR="68580" marT="0" marB="0">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solidFill>
                      <a:srgbClr val="FDE4D0"/>
                    </a:solidFill>
                  </a:tcPr>
                </a:tc>
              </a:tr>
            </a:tbl>
          </a:graphicData>
        </a:graphic>
      </p:graphicFrame>
    </p:spTree>
    <p:extLst>
      <p:ext uri="{BB962C8B-B14F-4D97-AF65-F5344CB8AC3E}">
        <p14:creationId xmlns:p14="http://schemas.microsoft.com/office/powerpoint/2010/main" val="3226549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Down Arrow Callout 2"/>
          <p:cNvSpPr/>
          <p:nvPr/>
        </p:nvSpPr>
        <p:spPr>
          <a:xfrm>
            <a:off x="5486400" y="304800"/>
            <a:ext cx="2606040" cy="914400"/>
          </a:xfrm>
          <a:prstGeom prst="downArrowCallout">
            <a:avLst/>
          </a:prstGeom>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EG" sz="2200" b="1" i="0" u="none" strike="noStrike" kern="0" cap="none" spc="0" normalizeH="0" baseline="0" noProof="0">
                <a:ln>
                  <a:noFill/>
                </a:ln>
                <a:solidFill>
                  <a:sysClr val="windowText" lastClr="000000"/>
                </a:solidFill>
                <a:effectLst/>
                <a:uLnTx/>
                <a:uFillTx/>
                <a:latin typeface="Calibri"/>
                <a:ea typeface="Calibri"/>
                <a:cs typeface="Arial"/>
              </a:rPr>
              <a:t>تمارين وألعاب تدريبية</a:t>
            </a:r>
            <a:endParaRPr kumimoji="0" lang="en-US" sz="1100" b="0" i="0" u="none" strike="noStrike" kern="0" cap="none" spc="0" normalizeH="0" baseline="0" noProof="0">
              <a:ln>
                <a:noFill/>
              </a:ln>
              <a:solidFill>
                <a:sysClr val="windowText" lastClr="000000"/>
              </a:solidFill>
              <a:effectLst/>
              <a:uLnTx/>
              <a:uFillTx/>
              <a:latin typeface="Calibri"/>
              <a:ea typeface="Calibri"/>
              <a:cs typeface="Arial"/>
            </a:endParaRPr>
          </a:p>
        </p:txBody>
      </p:sp>
      <p:sp>
        <p:nvSpPr>
          <p:cNvPr id="4" name="Rectangle 3"/>
          <p:cNvSpPr/>
          <p:nvPr/>
        </p:nvSpPr>
        <p:spPr>
          <a:xfrm>
            <a:off x="685800" y="1295400"/>
            <a:ext cx="6705600" cy="4940840"/>
          </a:xfrm>
          <a:prstGeom prst="rect">
            <a:avLst/>
          </a:prstGeom>
        </p:spPr>
        <p:txBody>
          <a:bodyPr wrap="square">
            <a:spAutoFit/>
          </a:bodyPr>
          <a:lstStyle/>
          <a:p>
            <a:pPr algn="r" rtl="1">
              <a:lnSpc>
                <a:spcPct val="115000"/>
              </a:lnSpc>
              <a:spcAft>
                <a:spcPts val="1000"/>
              </a:spcAft>
              <a:tabLst>
                <a:tab pos="793750" algn="l"/>
              </a:tabLst>
            </a:pPr>
            <a:r>
              <a:rPr lang="ar-EG" b="1" dirty="0">
                <a:solidFill>
                  <a:srgbClr val="C00000"/>
                </a:solidFill>
                <a:ea typeface="Calibri"/>
              </a:rPr>
              <a:t>انشطة كسر </a:t>
            </a:r>
            <a:r>
              <a:rPr lang="ar-EG" b="1" dirty="0" smtClean="0">
                <a:solidFill>
                  <a:srgbClr val="C00000"/>
                </a:solidFill>
                <a:ea typeface="Calibri"/>
              </a:rPr>
              <a:t>الجليد</a:t>
            </a:r>
            <a:endParaRPr lang="en-US" sz="1050" dirty="0">
              <a:ea typeface="Calibri"/>
              <a:cs typeface="Arial"/>
            </a:endParaRPr>
          </a:p>
          <a:p>
            <a:pPr algn="r" rtl="1">
              <a:lnSpc>
                <a:spcPct val="115000"/>
              </a:lnSpc>
              <a:spcAft>
                <a:spcPts val="1000"/>
              </a:spcAft>
              <a:tabLst>
                <a:tab pos="793750" algn="l"/>
              </a:tabLst>
            </a:pPr>
            <a:r>
              <a:rPr lang="ar-EG" b="1" dirty="0">
                <a:ea typeface="Calibri"/>
              </a:rPr>
              <a:t>سلة المعلومات</a:t>
            </a:r>
            <a:endParaRPr lang="en-US" sz="1050" dirty="0">
              <a:ea typeface="Calibri"/>
              <a:cs typeface="Arial"/>
            </a:endParaRPr>
          </a:p>
          <a:p>
            <a:pPr algn="r" rtl="1">
              <a:lnSpc>
                <a:spcPct val="115000"/>
              </a:lnSpc>
              <a:spcAft>
                <a:spcPts val="1000"/>
              </a:spcAft>
              <a:tabLst>
                <a:tab pos="793750" algn="l"/>
              </a:tabLst>
            </a:pPr>
            <a:r>
              <a:rPr lang="ar-EG" b="1" dirty="0">
                <a:ea typeface="Calibri"/>
              </a:rPr>
              <a:t>الفكرة ببساطة كالاتي :</a:t>
            </a:r>
            <a:endParaRPr lang="en-US" sz="1050" dirty="0">
              <a:ea typeface="Calibri"/>
              <a:cs typeface="Arial"/>
            </a:endParaRPr>
          </a:p>
          <a:p>
            <a:pPr algn="r" rtl="1">
              <a:lnSpc>
                <a:spcPct val="115000"/>
              </a:lnSpc>
              <a:spcAft>
                <a:spcPts val="1000"/>
              </a:spcAft>
              <a:tabLst>
                <a:tab pos="793750" algn="l"/>
              </a:tabLst>
            </a:pPr>
            <a:r>
              <a:rPr lang="ar-EG" b="1" dirty="0" smtClean="0">
                <a:ea typeface="Calibri"/>
              </a:rPr>
              <a:t>1- </a:t>
            </a:r>
            <a:r>
              <a:rPr lang="ar-EG" b="1" dirty="0">
                <a:ea typeface="Calibri"/>
              </a:rPr>
              <a:t>سلال صغيرة</a:t>
            </a:r>
            <a:endParaRPr lang="en-US" sz="1050" dirty="0">
              <a:ea typeface="Calibri"/>
              <a:cs typeface="Arial"/>
            </a:endParaRPr>
          </a:p>
          <a:p>
            <a:pPr algn="r" rtl="1">
              <a:lnSpc>
                <a:spcPct val="115000"/>
              </a:lnSpc>
              <a:spcAft>
                <a:spcPts val="1000"/>
              </a:spcAft>
              <a:tabLst>
                <a:tab pos="793750" algn="l"/>
              </a:tabLst>
            </a:pPr>
            <a:r>
              <a:rPr lang="ar-EG" b="1" dirty="0">
                <a:ea typeface="Calibri"/>
              </a:rPr>
              <a:t>2- أوراق ملونة</a:t>
            </a:r>
            <a:endParaRPr lang="en-US" sz="1050" dirty="0">
              <a:ea typeface="Calibri"/>
              <a:cs typeface="Arial"/>
            </a:endParaRPr>
          </a:p>
          <a:p>
            <a:pPr algn="r" rtl="1">
              <a:lnSpc>
                <a:spcPct val="115000"/>
              </a:lnSpc>
              <a:spcAft>
                <a:spcPts val="1000"/>
              </a:spcAft>
              <a:tabLst>
                <a:tab pos="793750" algn="l"/>
              </a:tabLst>
            </a:pPr>
            <a:r>
              <a:rPr lang="ar-EG" b="1" dirty="0">
                <a:ea typeface="Calibri"/>
              </a:rPr>
              <a:t>3- اقلام ملونة</a:t>
            </a:r>
            <a:endParaRPr lang="en-US" sz="1050" dirty="0">
              <a:ea typeface="Calibri"/>
              <a:cs typeface="Arial"/>
            </a:endParaRPr>
          </a:p>
          <a:p>
            <a:pPr algn="r" rtl="1">
              <a:lnSpc>
                <a:spcPct val="115000"/>
              </a:lnSpc>
              <a:spcAft>
                <a:spcPts val="1000"/>
              </a:spcAft>
              <a:tabLst>
                <a:tab pos="793750" algn="l"/>
              </a:tabLst>
            </a:pPr>
            <a:r>
              <a:rPr lang="ar-EG" b="1" dirty="0">
                <a:ea typeface="Calibri"/>
              </a:rPr>
              <a:t>الطريقة :</a:t>
            </a:r>
            <a:endParaRPr lang="en-US" sz="1050" dirty="0">
              <a:ea typeface="Calibri"/>
              <a:cs typeface="Arial"/>
            </a:endParaRPr>
          </a:p>
          <a:p>
            <a:pPr algn="r" rtl="1">
              <a:lnSpc>
                <a:spcPct val="115000"/>
              </a:lnSpc>
              <a:spcAft>
                <a:spcPts val="1000"/>
              </a:spcAft>
              <a:tabLst>
                <a:tab pos="793750" algn="l"/>
              </a:tabLst>
            </a:pPr>
            <a:r>
              <a:rPr lang="ar-EG" b="1" dirty="0">
                <a:ea typeface="Calibri"/>
              </a:rPr>
              <a:t>1- توزع مجموعة من الأوراق على المتدربين بالاضافة الى مجموعة من الأقلام الملونة ، ويعطى كل متدرب سلة .</a:t>
            </a:r>
            <a:endParaRPr lang="en-US" sz="1050" dirty="0">
              <a:ea typeface="Calibri"/>
              <a:cs typeface="Arial"/>
            </a:endParaRPr>
          </a:p>
          <a:p>
            <a:pPr algn="r" rtl="1">
              <a:lnSpc>
                <a:spcPct val="115000"/>
              </a:lnSpc>
              <a:spcAft>
                <a:spcPts val="1000"/>
              </a:spcAft>
              <a:tabLst>
                <a:tab pos="793750" algn="l"/>
              </a:tabLst>
            </a:pPr>
            <a:r>
              <a:rPr lang="ar-EG" b="1" dirty="0">
                <a:ea typeface="Calibri"/>
              </a:rPr>
              <a:t>2- يطلب من المتدربين محاولة جمع أكبر قدر ممكن من المعلومات عن بقية المتدربين وذلك بالتجول داخل القاعة وتدوين المعلومات في البطاقات الملونة ووضعها في السلال بشرط أن تطرح الأسئلة بصوت عالي وسرعة الحركة </a:t>
            </a:r>
            <a:r>
              <a:rPr lang="ar-EG" b="1" dirty="0" smtClean="0">
                <a:ea typeface="Calibri"/>
              </a:rPr>
              <a:t>.</a:t>
            </a:r>
            <a:endParaRPr lang="en-US" sz="1050" dirty="0">
              <a:ea typeface="Calibri"/>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8016" y="1742536"/>
            <a:ext cx="2495550" cy="1828800"/>
          </a:xfrm>
          <a:prstGeom prst="ellipse">
            <a:avLst/>
          </a:prstGeom>
          <a:ln>
            <a:noFill/>
          </a:ln>
          <a:effectLst>
            <a:softEdge rad="112500"/>
          </a:effectLst>
        </p:spPr>
      </p:pic>
    </p:spTree>
    <p:extLst>
      <p:ext uri="{BB962C8B-B14F-4D97-AF65-F5344CB8AC3E}">
        <p14:creationId xmlns:p14="http://schemas.microsoft.com/office/powerpoint/2010/main" val="3226549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3" y="1438"/>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152400"/>
            <a:ext cx="7315200" cy="5325560"/>
          </a:xfrm>
          <a:prstGeom prst="rect">
            <a:avLst/>
          </a:prstGeom>
        </p:spPr>
        <p:txBody>
          <a:bodyPr wrap="square">
            <a:spAutoFit/>
          </a:bodyPr>
          <a:lstStyle/>
          <a:p>
            <a:pPr lvl="0" algn="r" rtl="1">
              <a:lnSpc>
                <a:spcPct val="115000"/>
              </a:lnSpc>
              <a:spcAft>
                <a:spcPts val="1000"/>
              </a:spcAft>
              <a:tabLst>
                <a:tab pos="793750" algn="l"/>
              </a:tabLst>
            </a:pPr>
            <a:r>
              <a:rPr lang="ar-EG" b="1" dirty="0">
                <a:solidFill>
                  <a:srgbClr val="C00000"/>
                </a:solidFill>
                <a:ea typeface="Calibri"/>
              </a:rPr>
              <a:t>المعلومات التي يمكن جمعها :</a:t>
            </a:r>
            <a:endParaRPr lang="en-US" sz="1050" dirty="0">
              <a:solidFill>
                <a:srgbClr val="C00000"/>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1- الاسم</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2- الحالة الاجتماعية</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3- الألوان المفضلة</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3- المأكولات المفضلة</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4- الدول المفضلة</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5- الهوايات المفضلة</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6- اسم اقرب صديق لك</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7- أحب مكان الى نفسك</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8- أكثر مرة كذب فيها</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9- آخر مرة قمت بزيارة أحد أقربائك</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10- كم مرة تكلمت بطريقة سلبية عن نفسك </a:t>
            </a:r>
            <a:r>
              <a:rPr lang="ar-EG" b="1" dirty="0" smtClean="0">
                <a:solidFill>
                  <a:prstClr val="black"/>
                </a:solidFill>
                <a:ea typeface="Calibri"/>
              </a:rPr>
              <a:t>اليوم</a:t>
            </a:r>
            <a:endParaRPr lang="en-US" sz="1050" dirty="0">
              <a:solidFill>
                <a:prstClr val="black"/>
              </a:solidFill>
              <a:ea typeface="Calibri"/>
              <a:cs typeface="Arial"/>
            </a:endParaRPr>
          </a:p>
        </p:txBody>
      </p:sp>
      <p:sp>
        <p:nvSpPr>
          <p:cNvPr id="4" name="Left Arrow 3"/>
          <p:cNvSpPr/>
          <p:nvPr/>
        </p:nvSpPr>
        <p:spPr>
          <a:xfrm>
            <a:off x="7620000" y="228600"/>
            <a:ext cx="571500" cy="297180"/>
          </a:xfrm>
          <a:prstGeom prst="leftArrow">
            <a:avLst/>
          </a:prstGeom>
          <a:solidFill>
            <a:srgbClr val="C0504D"/>
          </a:solidFill>
          <a:ln w="25400" cap="flat" cmpd="sng" algn="ctr">
            <a:solidFill>
              <a:srgbClr val="C0504D">
                <a:shade val="50000"/>
              </a:srgbClr>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554035"/>
            <a:ext cx="2466975" cy="18478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31340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048000" y="609600"/>
            <a:ext cx="5562600" cy="2516586"/>
          </a:xfrm>
          <a:prstGeom prst="rect">
            <a:avLst/>
          </a:prstGeom>
        </p:spPr>
        <p:txBody>
          <a:bodyPr wrap="square">
            <a:spAutoFit/>
          </a:bodyPr>
          <a:lstStyle/>
          <a:p>
            <a:pPr lvl="0" algn="r" rtl="1">
              <a:lnSpc>
                <a:spcPct val="115000"/>
              </a:lnSpc>
              <a:spcAft>
                <a:spcPts val="1000"/>
              </a:spcAft>
              <a:tabLst>
                <a:tab pos="793750" algn="l"/>
              </a:tabLst>
            </a:pPr>
            <a:r>
              <a:rPr lang="ar-EG" b="1" dirty="0">
                <a:solidFill>
                  <a:prstClr val="black"/>
                </a:solidFill>
                <a:ea typeface="Calibri"/>
              </a:rPr>
              <a:t>11- مايتوقع الحصول عليه من الدورة</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12- كم يقيم نفسه هل هو شخص واثق من نفسه أم لا</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والى آخر ذلك من الأسئلة التي تحمل الجوانب المضحكة أو التعرف على الجوانب السلبية والايجابية للشخص .</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 </a:t>
            </a:r>
            <a:endParaRPr lang="en-US" sz="1050" dirty="0">
              <a:solidFill>
                <a:prstClr val="black"/>
              </a:solidFill>
              <a:ea typeface="Calibri"/>
              <a:cs typeface="Arial"/>
            </a:endParaRPr>
          </a:p>
          <a:p>
            <a:pPr lvl="0" algn="r" rtl="1">
              <a:lnSpc>
                <a:spcPct val="115000"/>
              </a:lnSpc>
              <a:spcAft>
                <a:spcPts val="1000"/>
              </a:spcAft>
              <a:tabLst>
                <a:tab pos="793750" algn="l"/>
              </a:tabLst>
            </a:pPr>
            <a:r>
              <a:rPr lang="ar-EG" b="1" dirty="0">
                <a:solidFill>
                  <a:prstClr val="black"/>
                </a:solidFill>
                <a:ea typeface="Calibri"/>
              </a:rPr>
              <a:t>تكون مدة هذه اللعبة بين 10-15 دقيقة</a:t>
            </a:r>
            <a:endParaRPr lang="en-US" sz="1050" dirty="0">
              <a:solidFill>
                <a:prstClr val="black"/>
              </a:solidFill>
              <a:ea typeface="Calibri"/>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3733800"/>
            <a:ext cx="4462462" cy="25146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31340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ral Frame Clipart | i2Clipart - Royalty Free Public Dom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rame 2"/>
          <p:cNvSpPr/>
          <p:nvPr/>
        </p:nvSpPr>
        <p:spPr>
          <a:xfrm>
            <a:off x="4343400" y="838200"/>
            <a:ext cx="3733800" cy="1371600"/>
          </a:xfrm>
          <a:prstGeom prst="frame">
            <a:avLst/>
          </a:prstGeom>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r-EG" sz="1800" b="0" i="0" u="none" strike="noStrike" kern="0" cap="none" spc="0" normalizeH="0" baseline="0" noProof="0">
              <a:ln>
                <a:noFill/>
              </a:ln>
              <a:solidFill>
                <a:sysClr val="windowText" lastClr="000000"/>
              </a:solidFill>
              <a:effectLst/>
              <a:uLnTx/>
              <a:uFillTx/>
              <a:latin typeface="Calibri"/>
              <a:ea typeface="+mn-ea"/>
              <a:cs typeface="Arial"/>
            </a:endParaRPr>
          </a:p>
        </p:txBody>
      </p:sp>
      <p:sp>
        <p:nvSpPr>
          <p:cNvPr id="4" name="Rectangle 3"/>
          <p:cNvSpPr/>
          <p:nvPr/>
        </p:nvSpPr>
        <p:spPr>
          <a:xfrm>
            <a:off x="4765430" y="1062335"/>
            <a:ext cx="2889739" cy="923330"/>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EG" sz="5400" b="1" i="0" u="none" strike="noStrike" kern="0" cap="all" spc="0" normalizeH="0" baseline="0" noProof="0" dirty="0" smtClean="0">
                <a:ln w="9000" cmpd="sng">
                  <a:solidFill>
                    <a:srgbClr val="8064A2">
                      <a:shade val="50000"/>
                      <a:satMod val="120000"/>
                    </a:srgbClr>
                  </a:solidFill>
                  <a:prstDash val="solid"/>
                </a:ln>
                <a:solidFill>
                  <a:schemeClr val="accent6">
                    <a:lumMod val="75000"/>
                  </a:schemeClr>
                </a:solidFill>
                <a:effectLst>
                  <a:reflection blurRad="12700" stA="28000" endPos="45000" dist="1000" dir="5400000" sy="-100000" algn="bl" rotWithShape="0"/>
                </a:effectLst>
                <a:uLnTx/>
                <a:uFillTx/>
              </a:rPr>
              <a:t>الخاتمة</a:t>
            </a:r>
            <a:endParaRPr kumimoji="0" lang="en-US" sz="5400" b="1" i="0" u="none" strike="noStrike" kern="0" cap="all" spc="0" normalizeH="0" baseline="0" noProof="0" dirty="0">
              <a:ln w="9000" cmpd="sng">
                <a:solidFill>
                  <a:srgbClr val="8064A2">
                    <a:shade val="50000"/>
                    <a:satMod val="120000"/>
                  </a:srgbClr>
                </a:solidFill>
                <a:prstDash val="solid"/>
              </a:ln>
              <a:solidFill>
                <a:schemeClr val="accent6">
                  <a:lumMod val="75000"/>
                </a:schemeClr>
              </a:solidFill>
              <a:effectLst>
                <a:reflection blurRad="12700" stA="28000" endPos="45000" dist="1000" dir="5400000" sy="-100000" algn="bl" rotWithShape="0"/>
              </a:effectLst>
              <a:uLnTx/>
              <a:uFillTx/>
            </a:endParaRPr>
          </a:p>
        </p:txBody>
      </p:sp>
      <p:sp>
        <p:nvSpPr>
          <p:cNvPr id="5" name="Content Placeholder 2"/>
          <p:cNvSpPr txBox="1">
            <a:spLocks/>
          </p:cNvSpPr>
          <p:nvPr/>
        </p:nvSpPr>
        <p:spPr>
          <a:xfrm>
            <a:off x="1631271" y="2743200"/>
            <a:ext cx="5424257" cy="2149415"/>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SA" altLang="en-US" sz="44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Calibri"/>
                <a:ea typeface="+mn-ea"/>
                <a:cs typeface="Arial"/>
              </a:rPr>
              <a:t>تم بحمد الله إتمام الدورة التدريبية</a:t>
            </a:r>
          </a:p>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SA" altLang="en-US" sz="44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Calibri"/>
                <a:ea typeface="+mn-ea"/>
                <a:cs typeface="Arial"/>
              </a:rPr>
              <a:t>شكراً لحضوركم</a:t>
            </a:r>
            <a:endParaRPr kumimoji="0" lang="en-US" altLang="en-US" sz="44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SA" sz="4400" b="0" i="0" u="none" strike="noStrike" kern="1200" cap="none" spc="0" normalizeH="0" baseline="0" noProof="0" dirty="0">
              <a:ln>
                <a:noFill/>
              </a:ln>
              <a:solidFill>
                <a:sysClr val="windowText" lastClr="000000"/>
              </a:solidFill>
              <a:effectLst/>
              <a:uLnTx/>
              <a:uFillTx/>
              <a:latin typeface="Calibri"/>
              <a:ea typeface="+mn-ea"/>
              <a:cs typeface="Arial"/>
            </a:endParaRPr>
          </a:p>
        </p:txBody>
      </p:sp>
      <p:sp>
        <p:nvSpPr>
          <p:cNvPr id="2" name="Rounded Rectangle 1"/>
          <p:cNvSpPr/>
          <p:nvPr/>
        </p:nvSpPr>
        <p:spPr>
          <a:xfrm>
            <a:off x="304800" y="5257800"/>
            <a:ext cx="3429000" cy="1371600"/>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dk1"/>
          </a:lnRef>
          <a:fillRef idx="1">
            <a:schemeClr val="lt1"/>
          </a:fillRef>
          <a:effectRef idx="0">
            <a:schemeClr val="dk1"/>
          </a:effectRef>
          <a:fontRef idx="minor">
            <a:schemeClr val="dk1"/>
          </a:fontRef>
        </p:style>
        <p:txBody>
          <a:bodyPr rtlCol="1" anchor="ctr"/>
          <a:lstStyle/>
          <a:p>
            <a:pPr algn="ctr"/>
            <a:endParaRPr lang="ar-EG"/>
          </a:p>
        </p:txBody>
      </p:sp>
    </p:spTree>
    <p:extLst>
      <p:ext uri="{BB962C8B-B14F-4D97-AF65-F5344CB8AC3E}">
        <p14:creationId xmlns:p14="http://schemas.microsoft.com/office/powerpoint/2010/main" val="30313406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2810</Words>
  <Application>Microsoft Office PowerPoint</Application>
  <PresentationFormat>On-screen Show (4:3)</PresentationFormat>
  <Paragraphs>219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Kimo Store</cp:lastModifiedBy>
  <cp:revision>40</cp:revision>
  <dcterms:created xsi:type="dcterms:W3CDTF">2006-08-16T00:00:00Z</dcterms:created>
  <dcterms:modified xsi:type="dcterms:W3CDTF">2020-11-22T10:37:42Z</dcterms:modified>
</cp:coreProperties>
</file>