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121"/>
  </p:notesMasterIdLst>
  <p:sldIdLst>
    <p:sldId id="477" r:id="rId3"/>
    <p:sldId id="257" r:id="rId4"/>
    <p:sldId id="258" r:id="rId5"/>
    <p:sldId id="259" r:id="rId6"/>
    <p:sldId id="263" r:id="rId7"/>
    <p:sldId id="264" r:id="rId8"/>
    <p:sldId id="398" r:id="rId9"/>
    <p:sldId id="266" r:id="rId10"/>
    <p:sldId id="267" r:id="rId11"/>
    <p:sldId id="422" r:id="rId12"/>
    <p:sldId id="421" r:id="rId13"/>
    <p:sldId id="420" r:id="rId14"/>
    <p:sldId id="423" r:id="rId15"/>
    <p:sldId id="424" r:id="rId16"/>
    <p:sldId id="399" r:id="rId17"/>
    <p:sldId id="276" r:id="rId18"/>
    <p:sldId id="277" r:id="rId19"/>
    <p:sldId id="425" r:id="rId20"/>
    <p:sldId id="426" r:id="rId21"/>
    <p:sldId id="427" r:id="rId22"/>
    <p:sldId id="429" r:id="rId23"/>
    <p:sldId id="428" r:id="rId24"/>
    <p:sldId id="430" r:id="rId25"/>
    <p:sldId id="280" r:id="rId26"/>
    <p:sldId id="400" r:id="rId27"/>
    <p:sldId id="286" r:id="rId28"/>
    <p:sldId id="287" r:id="rId29"/>
    <p:sldId id="288" r:id="rId30"/>
    <p:sldId id="401" r:id="rId31"/>
    <p:sldId id="290" r:id="rId32"/>
    <p:sldId id="291" r:id="rId33"/>
    <p:sldId id="434" r:id="rId34"/>
    <p:sldId id="433" r:id="rId35"/>
    <p:sldId id="432" r:id="rId36"/>
    <p:sldId id="431" r:id="rId37"/>
    <p:sldId id="436" r:id="rId38"/>
    <p:sldId id="402" r:id="rId39"/>
    <p:sldId id="300" r:id="rId40"/>
    <p:sldId id="301" r:id="rId41"/>
    <p:sldId id="437" r:id="rId42"/>
    <p:sldId id="439" r:id="rId43"/>
    <p:sldId id="438" r:id="rId44"/>
    <p:sldId id="441" r:id="rId45"/>
    <p:sldId id="440" r:id="rId46"/>
    <p:sldId id="403" r:id="rId47"/>
    <p:sldId id="308" r:id="rId48"/>
    <p:sldId id="309" r:id="rId49"/>
    <p:sldId id="310" r:id="rId50"/>
    <p:sldId id="404" r:id="rId51"/>
    <p:sldId id="312" r:id="rId52"/>
    <p:sldId id="313" r:id="rId53"/>
    <p:sldId id="444" r:id="rId54"/>
    <p:sldId id="443" r:id="rId55"/>
    <p:sldId id="442" r:id="rId56"/>
    <p:sldId id="447" r:id="rId57"/>
    <p:sldId id="406" r:id="rId58"/>
    <p:sldId id="320" r:id="rId59"/>
    <p:sldId id="446" r:id="rId60"/>
    <p:sldId id="445" r:id="rId61"/>
    <p:sldId id="450" r:id="rId62"/>
    <p:sldId id="407" r:id="rId63"/>
    <p:sldId id="328" r:id="rId64"/>
    <p:sldId id="329" r:id="rId65"/>
    <p:sldId id="330" r:id="rId66"/>
    <p:sldId id="408" r:id="rId67"/>
    <p:sldId id="332" r:id="rId68"/>
    <p:sldId id="333" r:id="rId69"/>
    <p:sldId id="452" r:id="rId70"/>
    <p:sldId id="451" r:id="rId71"/>
    <p:sldId id="454" r:id="rId72"/>
    <p:sldId id="453" r:id="rId73"/>
    <p:sldId id="456" r:id="rId74"/>
    <p:sldId id="455" r:id="rId75"/>
    <p:sldId id="410" r:id="rId76"/>
    <p:sldId id="342" r:id="rId77"/>
    <p:sldId id="343" r:id="rId78"/>
    <p:sldId id="457" r:id="rId79"/>
    <p:sldId id="459" r:id="rId80"/>
    <p:sldId id="458" r:id="rId81"/>
    <p:sldId id="460" r:id="rId82"/>
    <p:sldId id="411" r:id="rId83"/>
    <p:sldId id="351" r:id="rId84"/>
    <p:sldId id="352" r:id="rId85"/>
    <p:sldId id="353" r:id="rId86"/>
    <p:sldId id="412" r:id="rId87"/>
    <p:sldId id="355" r:id="rId88"/>
    <p:sldId id="356" r:id="rId89"/>
    <p:sldId id="462" r:id="rId90"/>
    <p:sldId id="461" r:id="rId91"/>
    <p:sldId id="464" r:id="rId92"/>
    <p:sldId id="414" r:id="rId93"/>
    <p:sldId id="365" r:id="rId94"/>
    <p:sldId id="366" r:id="rId95"/>
    <p:sldId id="465" r:id="rId96"/>
    <p:sldId id="466" r:id="rId97"/>
    <p:sldId id="467" r:id="rId98"/>
    <p:sldId id="468" r:id="rId99"/>
    <p:sldId id="415" r:id="rId100"/>
    <p:sldId id="375" r:id="rId101"/>
    <p:sldId id="376" r:id="rId102"/>
    <p:sldId id="377" r:id="rId103"/>
    <p:sldId id="416" r:id="rId104"/>
    <p:sldId id="379" r:id="rId105"/>
    <p:sldId id="380" r:id="rId106"/>
    <p:sldId id="469" r:id="rId107"/>
    <p:sldId id="471" r:id="rId108"/>
    <p:sldId id="470" r:id="rId109"/>
    <p:sldId id="472" r:id="rId110"/>
    <p:sldId id="418" r:id="rId111"/>
    <p:sldId id="385" r:id="rId112"/>
    <p:sldId id="387" r:id="rId113"/>
    <p:sldId id="474" r:id="rId114"/>
    <p:sldId id="473" r:id="rId115"/>
    <p:sldId id="476" r:id="rId116"/>
    <p:sldId id="475" r:id="rId117"/>
    <p:sldId id="389" r:id="rId118"/>
    <p:sldId id="390" r:id="rId119"/>
    <p:sldId id="391" r:id="rId1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8F082C-C79A-4E24-B900-7FA18649C2BF}" type="datetimeFigureOut">
              <a:rPr lang="en-US" smtClean="0"/>
              <a:t>2/21/2023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594345-9797-4803-A085-805FCC217F9C}" type="slidenum">
              <a:rPr lang="en-US" smtClean="0"/>
              <a:t>‹#›</a:t>
            </a:fld>
            <a:endParaRPr lang="en-US"/>
          </a:p>
        </p:txBody>
      </p:sp>
    </p:spTree>
    <p:extLst>
      <p:ext uri="{BB962C8B-B14F-4D97-AF65-F5344CB8AC3E}">
        <p14:creationId xmlns:p14="http://schemas.microsoft.com/office/powerpoint/2010/main" val="422626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12715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4628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92647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84025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36150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47638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72479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81</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58780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85</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50543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98</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90005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707E30-E9E1-41B8-91B9-0E4F1C5D95EB}" type="slidenum">
              <a:rPr kumimoji="0" lang="ar-EG"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102</a:t>
            </a:fld>
            <a:endParaRPr kumimoji="0" lang="ar-E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91643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57373343"/>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685506531"/>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822847498"/>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929923265"/>
      </p:ext>
    </p:extLst>
  </p:cSld>
  <p:clrMapOvr>
    <a:masterClrMapping/>
  </p:clrMapOvr>
  <p:transition spd="slow">
    <p:randomBar dir="vert"/>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47852865"/>
      </p:ext>
    </p:extLst>
  </p:cSld>
  <p:clrMapOvr>
    <a:masterClrMapping/>
  </p:clrMapOvr>
  <p:transition spd="slow">
    <p:randomBar dir="vert"/>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224672605"/>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928851212"/>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865982426"/>
      </p:ext>
    </p:extLst>
  </p:cSld>
  <p:clrMapOvr>
    <a:masterClrMapping/>
  </p:clrMapOvr>
  <p:transition spd="slow">
    <p:randomBar dir="vert"/>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21540914"/>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394636838"/>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5FCBEF">
                    <a:lumMod val="60000"/>
                    <a:lumOff val="40000"/>
                  </a:srgbClr>
                </a:solidFill>
                <a:effectLst/>
                <a:uLnTx/>
                <a:uFillTx/>
                <a:latin typeface="Arial"/>
                <a:ea typeface="+mn-ea"/>
                <a:cs typeface="+mn-cs"/>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5FCBEF">
                    <a:lumMod val="60000"/>
                    <a:lumOff val="40000"/>
                  </a:srgbClr>
                </a:solidFill>
                <a:effectLst/>
                <a:uLnTx/>
                <a:uFillTx/>
                <a:latin typeface="Arial"/>
                <a:ea typeface="+mn-ea"/>
                <a:cs typeface="+mn-cs"/>
              </a:rPr>
              <a:t>”</a:t>
            </a:r>
          </a:p>
        </p:txBody>
      </p:sp>
    </p:spTree>
    <p:extLst>
      <p:ext uri="{BB962C8B-B14F-4D97-AF65-F5344CB8AC3E}">
        <p14:creationId xmlns:p14="http://schemas.microsoft.com/office/powerpoint/2010/main" val="76281899"/>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925668791"/>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5FCBEF">
                    <a:lumMod val="60000"/>
                    <a:lumOff val="40000"/>
                  </a:srgbClr>
                </a:solidFill>
                <a:effectLst/>
                <a:uLnTx/>
                <a:uFillTx/>
                <a:latin typeface="Arial"/>
                <a:ea typeface="+mn-ea"/>
                <a:cs typeface="+mn-cs"/>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5FCBEF">
                    <a:lumMod val="60000"/>
                    <a:lumOff val="40000"/>
                  </a:srgbClr>
                </a:solidFill>
                <a:effectLst/>
                <a:uLnTx/>
                <a:uFillTx/>
                <a:latin typeface="Arial"/>
                <a:ea typeface="+mn-ea"/>
                <a:cs typeface="+mn-cs"/>
              </a:rPr>
              <a:t>”</a:t>
            </a:r>
          </a:p>
        </p:txBody>
      </p:sp>
    </p:spTree>
    <p:extLst>
      <p:ext uri="{BB962C8B-B14F-4D97-AF65-F5344CB8AC3E}">
        <p14:creationId xmlns:p14="http://schemas.microsoft.com/office/powerpoint/2010/main" val="2018397814"/>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21074662"/>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223451200"/>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16904795"/>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791349410"/>
      </p:ext>
    </p:extLst>
  </p:cSld>
  <p:clrMapOvr>
    <a:masterClrMapping/>
  </p:clrMapOvr>
  <p:transition spd="med">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32657399"/>
      </p:ext>
    </p:extLst>
  </p:cSld>
  <p:clrMapOvr>
    <a:masterClrMapping/>
  </p:clrMapOvr>
  <p:transition spd="med">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57173203"/>
      </p:ext>
    </p:extLst>
  </p:cSld>
  <p:clrMapOvr>
    <a:masterClrMapping/>
  </p:clrMapOvr>
  <p:transition spd="med">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508432795"/>
      </p:ext>
    </p:extLst>
  </p:cSld>
  <p:clrMapOvr>
    <a:masterClrMapping/>
  </p:clrMapOvr>
  <p:transition spd="med">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68503081"/>
      </p:ext>
    </p:extLst>
  </p:cSld>
  <p:clrMapOvr>
    <a:masterClrMapping/>
  </p:clrMapOvr>
  <p:transition spd="med">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871836177"/>
      </p:ext>
    </p:extLst>
  </p:cSld>
  <p:clrMapOvr>
    <a:masterClrMapping/>
  </p:clrMapOvr>
  <p:transition spd="med">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85081962"/>
      </p:ext>
    </p:extLst>
  </p:cSld>
  <p:clrMapOvr>
    <a:masterClrMapping/>
  </p:clrMapOvr>
  <p:transition spd="med">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516675125"/>
      </p:ext>
    </p:extLst>
  </p:cSld>
  <p:clrMapOvr>
    <a:masterClrMapping/>
  </p:clrMapOvr>
  <p:transition spd="med">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22688971"/>
      </p:ext>
    </p:extLst>
  </p:cSld>
  <p:clrMapOvr>
    <a:masterClrMapping/>
  </p:clrMapOvr>
  <p:transition spd="med">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3770323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F496CB"/>
                </a:solidFill>
                <a:effectLst/>
                <a:uLnTx/>
                <a:uFillTx/>
                <a:latin typeface="Arial"/>
                <a:ea typeface="+mn-ea"/>
                <a:cs typeface="+mn-cs"/>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F496CB"/>
                </a:solidFill>
                <a:effectLst/>
                <a:uLnTx/>
                <a:uFillTx/>
                <a:latin typeface="Arial"/>
                <a:ea typeface="+mn-ea"/>
                <a:cs typeface="+mn-cs"/>
              </a:rPr>
              <a:t>”</a:t>
            </a:r>
          </a:p>
        </p:txBody>
      </p:sp>
    </p:spTree>
    <p:extLst>
      <p:ext uri="{BB962C8B-B14F-4D97-AF65-F5344CB8AC3E}">
        <p14:creationId xmlns:p14="http://schemas.microsoft.com/office/powerpoint/2010/main" val="2921682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38881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F496CB"/>
                </a:solidFill>
                <a:effectLst/>
                <a:uLnTx/>
                <a:uFillTx/>
                <a:latin typeface="Arial"/>
                <a:ea typeface="+mn-ea"/>
                <a:cs typeface="+mn-cs"/>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F496CB"/>
                </a:solidFill>
                <a:effectLst/>
                <a:uLnTx/>
                <a:uFillTx/>
                <a:latin typeface="Arial"/>
                <a:ea typeface="+mn-ea"/>
                <a:cs typeface="+mn-cs"/>
              </a:rPr>
              <a:t>”</a:t>
            </a:r>
          </a:p>
        </p:txBody>
      </p:sp>
    </p:spTree>
    <p:extLst>
      <p:ext uri="{BB962C8B-B14F-4D97-AF65-F5344CB8AC3E}">
        <p14:creationId xmlns:p14="http://schemas.microsoft.com/office/powerpoint/2010/main" val="38316421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132008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98388728"/>
      </p:ext>
    </p:extLst>
  </p:cSld>
  <p:clrMapOvr>
    <a:masterClrMapping/>
  </p:clrMapOvr>
  <p:transition spd="med">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4AE04-D85A-483D-8B08-6101F0FC5113}"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6D339-0099-4D23-B8A2-63098139B5B5}"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784276011"/>
      </p:ext>
    </p:extLst>
  </p:cSld>
  <p:clrMapOvr>
    <a:masterClrMapping/>
  </p:clrMapOvr>
  <p:transition spd="med">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67A1DDD-16C0-4420-9034-C78388CC8600}"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05D0BE-D11A-49DF-81CD-83EAA4B5104B}"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7832986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spd="slow">
    <p:randomBar dir="vert"/>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F2F5D0E-D48F-411B-84C0-B99E9033C55B}" type="datetimeFigureOut">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2/21/2023</a:t>
            </a:fld>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322A398-E7E6-45F9-93F1-F583C6C43902}"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55946000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spd="med">
    <p:wipe/>
  </p:transition>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hyperlink" Target="https://www.hellooha.com/articles/2953-%D9%83%D9%8A%D9%81%D9%8A%D8%A9-%D8%A7%D8%AE%D8%AA%D9%8A%D8%A7%D8%B1-%D9%85%D8%AC%D8%A7%D9%84-%D8%A7%D9%84%D8%B9%D9%85%D9%84-%D8%A7%D9%84%D9%85%D9%86%D8%A7%D8%B3%D8%A8#!" TargetMode="Externa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hyperlink" Target="https://www.hellooha.com/articles/2953-%D9%83%D9%8A%D9%81%D9%8A%D8%A9-%D8%A7%D8%AE%D8%AA%D9%8A%D8%A7%D8%B1-%D9%85%D8%AC%D8%A7%D9%84-%D8%A7%D9%84%D8%B9%D9%85%D9%84-%D8%A7%D9%84%D9%85%D9%86%D8%A7%D8%B3%D8%A8#!" TargetMode="Externa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wn Ribbon 5"/>
          <p:cNvSpPr/>
          <p:nvPr/>
        </p:nvSpPr>
        <p:spPr>
          <a:xfrm>
            <a:off x="1003609" y="200721"/>
            <a:ext cx="7973121" cy="1059134"/>
          </a:xfrm>
          <a:prstGeom prst="ribbon">
            <a:avLst>
              <a:gd name="adj1" fmla="val 14455"/>
              <a:gd name="adj2" fmla="val 72892"/>
            </a:avLst>
          </a:prstGeom>
          <a:ln/>
        </p:spPr>
        <p:style>
          <a:lnRef idx="3">
            <a:schemeClr val="lt1"/>
          </a:lnRef>
          <a:fillRef idx="1">
            <a:schemeClr val="accent2"/>
          </a:fillRef>
          <a:effectRef idx="1">
            <a:schemeClr val="accent2"/>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ar-EG" sz="6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أدوات قيادة الحياة</a:t>
            </a:r>
            <a:endPar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 name="Rectangle 1"/>
          <p:cNvSpPr/>
          <p:nvPr/>
        </p:nvSpPr>
        <p:spPr>
          <a:xfrm>
            <a:off x="405153" y="6165954"/>
            <a:ext cx="2012089" cy="523220"/>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بقيادة المدرب...</a:t>
            </a:r>
          </a:p>
        </p:txBody>
      </p:sp>
      <p:pic>
        <p:nvPicPr>
          <p:cNvPr id="3" name="Picture 2" descr="ÙÙÙÙ Ø§ÙÙÙØ§Ø¯Ø© - Asmaa Elnahrawy">
            <a:extLst>
              <a:ext uri="{FF2B5EF4-FFF2-40B4-BE49-F238E27FC236}">
                <a16:creationId xmlns:a16="http://schemas.microsoft.com/office/drawing/2014/main" id="{CCAE9817-C14C-C02C-13DD-3CB4620E71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2021" y="1534757"/>
            <a:ext cx="4356295" cy="4356295"/>
          </a:xfrm>
          <a:prstGeom prst="rect">
            <a:avLst/>
          </a:prstGeom>
          <a:noFill/>
          <a:ln>
            <a:noFill/>
          </a:ln>
        </p:spPr>
      </p:pic>
    </p:spTree>
    <p:extLst>
      <p:ext uri="{BB962C8B-B14F-4D97-AF65-F5344CB8AC3E}">
        <p14:creationId xmlns:p14="http://schemas.microsoft.com/office/powerpoint/2010/main" val="10246869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4">
            <a:extLst>
              <a:ext uri="{FF2B5EF4-FFF2-40B4-BE49-F238E27FC236}">
                <a16:creationId xmlns:a16="http://schemas.microsoft.com/office/drawing/2014/main" id="{3D94C4DB-2ADC-440F-AAA4-E0DFEE00A257}"/>
              </a:ext>
            </a:extLst>
          </p:cNvPr>
          <p:cNvSpPr/>
          <p:nvPr/>
        </p:nvSpPr>
        <p:spPr>
          <a:xfrm>
            <a:off x="6345044" y="175083"/>
            <a:ext cx="3189773" cy="1483307"/>
          </a:xfrm>
          <a:prstGeom prst="irregularSeal1">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تعارف...</a:t>
            </a:r>
          </a:p>
        </p:txBody>
      </p:sp>
      <p:pic>
        <p:nvPicPr>
          <p:cNvPr id="1026" name="Picture 2" descr="Welcome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502" y="2896398"/>
            <a:ext cx="3557239" cy="21939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992553" y="1981775"/>
            <a:ext cx="4542264" cy="3108543"/>
          </a:xfrm>
          <a:prstGeom prst="rect">
            <a:avLst/>
          </a:prstGeom>
        </p:spPr>
        <p:txBody>
          <a:bodyPr wrap="square">
            <a:spAutoFit/>
          </a:bodyPr>
          <a:lstStyle/>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إسم.</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الكنية.</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الحالة الإجتماعية.</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الخبرات العملية.</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العمل الحالي مع شرح طبيعة العمل.</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الهوايات.</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ما هي توقعاتك وأهدافك من الدورة.</a:t>
            </a:r>
          </a:p>
        </p:txBody>
      </p:sp>
    </p:spTree>
    <p:extLst>
      <p:ext uri="{BB962C8B-B14F-4D97-AF65-F5344CB8AC3E}">
        <p14:creationId xmlns:p14="http://schemas.microsoft.com/office/powerpoint/2010/main" val="5043608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4">
            <a:extLst>
              <a:ext uri="{FF2B5EF4-FFF2-40B4-BE49-F238E27FC236}">
                <a16:creationId xmlns:a16="http://schemas.microsoft.com/office/drawing/2014/main" id="{3D94C4DB-2ADC-440F-AAA4-E0DFEE00A257}"/>
              </a:ext>
            </a:extLst>
          </p:cNvPr>
          <p:cNvSpPr/>
          <p:nvPr/>
        </p:nvSpPr>
        <p:spPr>
          <a:xfrm>
            <a:off x="5185318" y="175083"/>
            <a:ext cx="4349500" cy="1483307"/>
          </a:xfrm>
          <a:prstGeom prst="irregularSeal1">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نظام الدورة...</a:t>
            </a:r>
          </a:p>
        </p:txBody>
      </p:sp>
      <p:sp>
        <p:nvSpPr>
          <p:cNvPr id="5" name="Rectangle 4"/>
          <p:cNvSpPr/>
          <p:nvPr/>
        </p:nvSpPr>
        <p:spPr>
          <a:xfrm>
            <a:off x="4992553" y="1981775"/>
            <a:ext cx="4542264" cy="3108543"/>
          </a:xfrm>
          <a:prstGeom prst="rect">
            <a:avLst/>
          </a:prstGeom>
        </p:spPr>
        <p:txBody>
          <a:bodyPr wrap="square">
            <a:spAutoFit/>
          </a:bodyPr>
          <a:lstStyle/>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srgbClr val="2E83C3"/>
                </a:solidFill>
                <a:effectLst/>
                <a:uLnTx/>
                <a:uFillTx/>
                <a:latin typeface="Times New Roman" panose="02020603050405020304" pitchFamily="18" charset="0"/>
                <a:ea typeface="+mn-ea"/>
                <a:cs typeface="Times New Roman" panose="02020603050405020304" pitchFamily="18" charset="0"/>
              </a:rPr>
              <a:t>الوقت: </a:t>
            </a: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24 </a:t>
            </a: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ساعة تدريبية.</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srgbClr val="2E83C3"/>
                </a:solidFill>
                <a:effectLst/>
                <a:uLnTx/>
                <a:uFillTx/>
                <a:latin typeface="Times New Roman" panose="02020603050405020304" pitchFamily="18" charset="0"/>
                <a:ea typeface="+mn-ea"/>
                <a:cs typeface="Times New Roman" panose="02020603050405020304" pitchFamily="18" charset="0"/>
              </a:rPr>
              <a:t>الأيام: </a:t>
            </a: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6 </a:t>
            </a: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أيام تدريبية.</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srgbClr val="2E83C3"/>
                </a:solidFill>
                <a:effectLst/>
                <a:uLnTx/>
                <a:uFillTx/>
                <a:latin typeface="Times New Roman" panose="02020603050405020304" pitchFamily="18" charset="0"/>
                <a:ea typeface="+mn-ea"/>
                <a:cs typeface="Times New Roman" panose="02020603050405020304" pitchFamily="18" charset="0"/>
              </a:rPr>
              <a:t>بطاقات الأسماء:</a:t>
            </a:r>
          </a:p>
          <a:p>
            <a:pPr marL="285750" marR="0" lvl="0" indent="-285750" algn="r" defTabSz="914400" rtl="1" eaLnBrk="1" fontAlgn="auto" latinLnBrk="0" hangingPunct="1">
              <a:lnSpc>
                <a:spcPct val="100000"/>
              </a:lnSpc>
              <a:spcBef>
                <a:spcPts val="0"/>
              </a:spcBef>
              <a:spcAft>
                <a:spcPts val="0"/>
              </a:spcAft>
              <a:buClr>
                <a:srgbClr val="2E83C3"/>
              </a:buClr>
              <a:buSzTx/>
              <a:buFont typeface="Wingdings" panose="05000000000000000000" pitchFamily="2" charset="2"/>
              <a:buChar char="q"/>
              <a:tabLst/>
              <a:defRPr/>
            </a:pPr>
            <a:r>
              <a:rPr kumimoji="0" lang="ar-SA" sz="2800" b="1" i="0" u="none" strike="noStrike" kern="1200" cap="none" spc="0" normalizeH="0" baseline="0" noProof="0" dirty="0">
                <a:ln>
                  <a:noFill/>
                </a:ln>
                <a:solidFill>
                  <a:srgbClr val="2E83C3"/>
                </a:solidFill>
                <a:effectLst/>
                <a:uLnTx/>
                <a:uFillTx/>
                <a:latin typeface="Times New Roman" panose="02020603050405020304" pitchFamily="18" charset="0"/>
                <a:ea typeface="+mn-ea"/>
                <a:cs typeface="Times New Roman" panose="02020603050405020304" pitchFamily="18" charset="0"/>
              </a:rPr>
              <a:t>نظام العمل في الدورة:</a:t>
            </a:r>
          </a:p>
          <a:p>
            <a:pPr marL="457200" marR="0" lvl="0" indent="-457200" algn="r" defTabSz="914400" rtl="1" eaLnBrk="1" fontAlgn="auto" latinLnBrk="0" hangingPunct="1">
              <a:lnSpc>
                <a:spcPct val="100000"/>
              </a:lnSpc>
              <a:spcBef>
                <a:spcPts val="0"/>
              </a:spcBef>
              <a:spcAft>
                <a:spcPts val="0"/>
              </a:spcAft>
              <a:buClr>
                <a:srgbClr val="2E83C3"/>
              </a:buClr>
              <a:buSzTx/>
              <a:buFont typeface="Courier New" panose="02070309020205020404" pitchFamily="49" charset="0"/>
              <a:buChar char="o"/>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المجموعات.</a:t>
            </a:r>
          </a:p>
          <a:p>
            <a:pPr marL="457200" marR="0" lvl="0" indent="-457200" algn="r" defTabSz="914400" rtl="1" eaLnBrk="1" fontAlgn="auto" latinLnBrk="0" hangingPunct="1">
              <a:lnSpc>
                <a:spcPct val="100000"/>
              </a:lnSpc>
              <a:spcBef>
                <a:spcPts val="0"/>
              </a:spcBef>
              <a:spcAft>
                <a:spcPts val="0"/>
              </a:spcAft>
              <a:buClr>
                <a:srgbClr val="2E83C3"/>
              </a:buClr>
              <a:buSzTx/>
              <a:buFont typeface="Courier New" panose="02070309020205020404" pitchFamily="49" charset="0"/>
              <a:buChar char="o"/>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التسجيل.</a:t>
            </a:r>
          </a:p>
          <a:p>
            <a:pPr marL="457200" marR="0" lvl="0" indent="-457200" algn="r" defTabSz="914400" rtl="1" eaLnBrk="1" fontAlgn="auto" latinLnBrk="0" hangingPunct="1">
              <a:lnSpc>
                <a:spcPct val="100000"/>
              </a:lnSpc>
              <a:spcBef>
                <a:spcPts val="0"/>
              </a:spcBef>
              <a:spcAft>
                <a:spcPts val="0"/>
              </a:spcAft>
              <a:buClr>
                <a:srgbClr val="2E83C3"/>
              </a:buClr>
              <a:buSzTx/>
              <a:buFont typeface="Courier New" panose="02070309020205020404" pitchFamily="49" charset="0"/>
              <a:buChar char="o"/>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إعطاء التغذية الرجعية.</a:t>
            </a:r>
          </a:p>
        </p:txBody>
      </p:sp>
      <p:pic>
        <p:nvPicPr>
          <p:cNvPr id="6" name="Picture 5">
            <a:extLst>
              <a:ext uri="{FF2B5EF4-FFF2-40B4-BE49-F238E27FC236}">
                <a16:creationId xmlns:a16="http://schemas.microsoft.com/office/drawing/2014/main" id="{5E4E8B07-810C-4A82-99AF-8840E5FC7DDD}"/>
              </a:ext>
            </a:extLst>
          </p:cNvPr>
          <p:cNvPicPr>
            <a:picLocks noChangeAspect="1"/>
          </p:cNvPicPr>
          <p:nvPr/>
        </p:nvPicPr>
        <p:blipFill>
          <a:blip r:embed="rId2"/>
          <a:stretch>
            <a:fillRect/>
          </a:stretch>
        </p:blipFill>
        <p:spPr>
          <a:xfrm>
            <a:off x="667183" y="2492226"/>
            <a:ext cx="2622427" cy="25980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443569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204333" y="200722"/>
            <a:ext cx="8162692" cy="51295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يتوقع من المشاركين فى نهاية البرنامج التدريبى بإذن الله أن:</a:t>
            </a: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026" r="27087"/>
          <a:stretch/>
        </p:blipFill>
        <p:spPr>
          <a:xfrm>
            <a:off x="367990" y="4346287"/>
            <a:ext cx="2062976" cy="2214244"/>
          </a:xfrm>
          <a:prstGeom prst="rect">
            <a:avLst/>
          </a:prstGeom>
          <a:ln>
            <a:noFill/>
          </a:ln>
          <a:effectLst>
            <a:softEdge rad="112500"/>
          </a:effectLst>
        </p:spPr>
      </p:pic>
      <p:sp>
        <p:nvSpPr>
          <p:cNvPr id="3" name="TextBox 2">
            <a:extLst>
              <a:ext uri="{FF2B5EF4-FFF2-40B4-BE49-F238E27FC236}">
                <a16:creationId xmlns:a16="http://schemas.microsoft.com/office/drawing/2014/main" id="{964BD569-0CE5-5B1C-28A0-5ED061345244}"/>
              </a:ext>
            </a:extLst>
          </p:cNvPr>
          <p:cNvSpPr txBox="1"/>
          <p:nvPr/>
        </p:nvSpPr>
        <p:spPr>
          <a:xfrm>
            <a:off x="2234019" y="1348195"/>
            <a:ext cx="6727101" cy="4524315"/>
          </a:xfrm>
          <a:prstGeom prst="rect">
            <a:avLst/>
          </a:prstGeom>
          <a:noFill/>
        </p:spPr>
        <p:txBody>
          <a:bodyPr wrap="square">
            <a:spAutoFit/>
          </a:bodyPr>
          <a:lstStyle/>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يتعرف المتدرب علي أدوات التأسيس للحياة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يدرك المتدرب الفرق بين مفهوم النجاح والفلاح</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يلم المتدرب بقانون السبب والأثر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يفهم المتدرب استخدام قانون كايزن</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يفهم المتدرب التخطيط الاستراتيجي والخروج من منطقة الراحة</a:t>
            </a:r>
            <a:r>
              <a:rPr lang="ar-EG" sz="2400" dirty="0">
                <a:latin typeface="Calibri" panose="020F0502020204030204" pitchFamily="34" charset="0"/>
                <a:ea typeface="Calibri" panose="020F0502020204030204" pitchFamily="34" charset="0"/>
                <a:cs typeface="Arial" panose="020B0604020202020204" pitchFamily="34" charset="0"/>
              </a:rPr>
              <a:t> </a:t>
            </a:r>
            <a:r>
              <a:rPr lang="ar-EG" sz="2400" b="1" dirty="0">
                <a:effectLst/>
                <a:latin typeface="Calibri" panose="020F0502020204030204" pitchFamily="34" charset="0"/>
                <a:ea typeface="Calibri" panose="020F0502020204030204" pitchFamily="34" charset="0"/>
                <a:cs typeface="Times New Roman" panose="02020603050405020304" pitchFamily="18" charset="0"/>
              </a:rPr>
              <a:t>والأرض.</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يلم المتدرب </a:t>
            </a:r>
            <a:r>
              <a:rPr lang="ar-EG" sz="2400" b="1" dirty="0" err="1">
                <a:effectLst/>
                <a:latin typeface="Calibri" panose="020F0502020204030204" pitchFamily="34" charset="0"/>
                <a:ea typeface="Calibri" panose="020F0502020204030204" pitchFamily="34" charset="0"/>
                <a:cs typeface="Times New Roman" panose="02020603050405020304" pitchFamily="18" charset="0"/>
              </a:rPr>
              <a:t>بالاهداف</a:t>
            </a:r>
            <a:r>
              <a:rPr lang="ar-EG" sz="2400" b="1" dirty="0">
                <a:effectLst/>
                <a:latin typeface="Calibri" panose="020F0502020204030204" pitchFamily="34" charset="0"/>
                <a:ea typeface="Calibri" panose="020F0502020204030204" pitchFamily="34" charset="0"/>
                <a:cs typeface="Times New Roman" panose="02020603050405020304" pitchFamily="18" charset="0"/>
              </a:rPr>
              <a:t> الشخصية طريقك للنجاح</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يحدد المتدرب خطوات وضع الأهداف</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يشرح المتدرب مبادئ إدارة الوقت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يتعرف المتدرب علي صفات القادة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يتعرف المتدرب علي طرق التخلص من التوتر والقلق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Char char=""/>
            </a:pPr>
            <a:r>
              <a:rPr lang="ar-EG" sz="2400" b="1" dirty="0">
                <a:effectLst/>
                <a:latin typeface="Calibri" panose="020F0502020204030204" pitchFamily="34" charset="0"/>
                <a:ea typeface="Calibri" panose="020F0502020204030204" pitchFamily="34" charset="0"/>
                <a:cs typeface="Times New Roman" panose="02020603050405020304" pitchFamily="18" charset="0"/>
              </a:rPr>
              <a:t>ان يتعرف المتدرب علي أنواع </a:t>
            </a:r>
            <a:r>
              <a:rPr lang="ar-EG" sz="2400" b="1" dirty="0" err="1">
                <a:effectLst/>
                <a:latin typeface="Calibri" panose="020F0502020204030204" pitchFamily="34" charset="0"/>
                <a:ea typeface="Calibri" panose="020F0502020204030204" pitchFamily="34" charset="0"/>
                <a:cs typeface="Times New Roman" panose="02020603050405020304" pitchFamily="18" charset="0"/>
              </a:rPr>
              <a:t>الذكاءات</a:t>
            </a:r>
            <a:r>
              <a:rPr lang="ar-EG"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88458160"/>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orizontal Scroll 7"/>
          <p:cNvSpPr/>
          <p:nvPr/>
        </p:nvSpPr>
        <p:spPr>
          <a:xfrm>
            <a:off x="2364059" y="122663"/>
            <a:ext cx="4860885" cy="1593928"/>
          </a:xfrm>
          <a:prstGeom prst="horizontalScroll">
            <a:avLst/>
          </a:pr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solidFill>
              <a:sysClr val="window" lastClr="FFFFFF"/>
            </a:solidFill>
          </a:ln>
          <a:effectLst>
            <a:outerShdw blurRad="57150" dist="19050" dir="5400000" algn="ctr" rotWithShape="0">
              <a:srgbClr val="000000">
                <a:alpha val="63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الوحدة التدريبية الأولى</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تأسيس الحياة </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ØªØ¹Ø±ÙÙ Ø§ÙÙÙØ§Ø¯Ø© - ÙÙØ¶ÙØ¹">
            <a:extLst>
              <a:ext uri="{FF2B5EF4-FFF2-40B4-BE49-F238E27FC236}">
                <a16:creationId xmlns:a16="http://schemas.microsoft.com/office/drawing/2014/main" id="{0F9BD06A-0344-1F50-2E16-A0659790AA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4616" y="2283910"/>
            <a:ext cx="6000750" cy="2857500"/>
          </a:xfrm>
          <a:prstGeom prst="rect">
            <a:avLst/>
          </a:prstGeom>
          <a:noFill/>
          <a:ln>
            <a:noFill/>
          </a:ln>
        </p:spPr>
      </p:pic>
    </p:spTree>
    <p:extLst>
      <p:ext uri="{BB962C8B-B14F-4D97-AF65-F5344CB8AC3E}">
        <p14:creationId xmlns:p14="http://schemas.microsoft.com/office/powerpoint/2010/main" val="26634095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الأولي</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054" t="11703" r="10754" b="15602"/>
          <a:stretch/>
        </p:blipFill>
        <p:spPr>
          <a:xfrm>
            <a:off x="624468" y="2371646"/>
            <a:ext cx="2765503" cy="2286000"/>
          </a:xfrm>
          <a:prstGeom prst="rect">
            <a:avLst/>
          </a:prstGeom>
          <a:ln>
            <a:noFill/>
          </a:ln>
          <a:effectLst>
            <a:softEdge rad="112500"/>
          </a:effectLst>
        </p:spPr>
      </p:pic>
      <p:sp>
        <p:nvSpPr>
          <p:cNvPr id="5" name="TextBox 4">
            <a:extLst>
              <a:ext uri="{FF2B5EF4-FFF2-40B4-BE49-F238E27FC236}">
                <a16:creationId xmlns:a16="http://schemas.microsoft.com/office/drawing/2014/main" id="{38BD46E6-9639-CAD9-8E68-868E68CE4714}"/>
              </a:ext>
            </a:extLst>
          </p:cNvPr>
          <p:cNvSpPr txBox="1"/>
          <p:nvPr/>
        </p:nvSpPr>
        <p:spPr>
          <a:xfrm>
            <a:off x="3043311" y="2021547"/>
            <a:ext cx="6105378" cy="2167388"/>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أدوات التأسيس للحياة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الفرق بين مفهوم النجاح والفلاح</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قانون السبب والأثر</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79008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algn="ctr" rtl="1"/>
            <a:r>
              <a:rPr lang="ar-EG" sz="6000" b="1" spc="50" dirty="0">
                <a:ln w="0"/>
                <a:solidFill>
                  <a:schemeClr val="accent1">
                    <a:lumMod val="25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ar-SA" sz="6000" b="1" spc="50" dirty="0">
              <a:ln w="0"/>
              <a:solidFill>
                <a:schemeClr val="accent1">
                  <a:lumMod val="25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7380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1 </a:t>
            </a:r>
          </a:p>
        </p:txBody>
      </p:sp>
      <p:sp>
        <p:nvSpPr>
          <p:cNvPr id="5" name="Content Placeholder 4"/>
          <p:cNvSpPr>
            <a:spLocks noGrp="1"/>
          </p:cNvSpPr>
          <p:nvPr>
            <p:ph idx="1"/>
          </p:nvPr>
        </p:nvSpPr>
        <p:spPr>
          <a:xfrm>
            <a:off x="932255" y="1480706"/>
            <a:ext cx="8788519" cy="1254143"/>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"عصف ذهني – جماعي"</a:t>
            </a:r>
          </a:p>
          <a:p>
            <a:pPr marL="0" indent="0" algn="ctr" rtl="1">
              <a:buNone/>
            </a:pPr>
            <a:r>
              <a:rPr lang="ar-EG" sz="3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اذكر ما تعرفه عن قانون السبب والأثر.</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42965691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E3695A2-2271-87B6-691C-B5CE7D6D9D4B}"/>
              </a:ext>
            </a:extLst>
          </p:cNvPr>
          <p:cNvSpPr txBox="1"/>
          <p:nvPr/>
        </p:nvSpPr>
        <p:spPr>
          <a:xfrm>
            <a:off x="1688122" y="715436"/>
            <a:ext cx="6935372" cy="5427127"/>
          </a:xfrm>
          <a:prstGeom prst="rect">
            <a:avLst/>
          </a:prstGeom>
          <a:noFill/>
        </p:spPr>
        <p:txBody>
          <a:bodyPr wrap="square">
            <a:spAutoFit/>
          </a:bodyPr>
          <a:lstStyle/>
          <a:p>
            <a:pPr marL="0" marR="0" algn="r" rtl="1">
              <a:spcBef>
                <a:spcPts val="0"/>
              </a:spcBef>
              <a:spcAft>
                <a:spcPts val="800"/>
              </a:spcAft>
            </a:pPr>
            <a:r>
              <a:rPr lang="ar-EG"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أدوات التأسيس للحياة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خصائص وسمات مرحلة التأسيس</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كما نعلم، يبدأ تكوين الشخصية المهنية منذ الولادة، إلا أن الحياة المهنية تتركز خلال مراحل التأسيس و هي من سن 25 سنة مرورا بمرحلة الاستقرار حتى مرحلة التقاعد</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مع بلوغ الفرد سن 25 عاما تبدأ المرحلة الثالثة من مراحل الحياة، وهي مرحلة "التأسيس"، وتمتد حتى سن 45 سنة، والتي تمثل مرحلة مهمة من مراحل الحياة المهنية. تتسم مرحلة التأسيس باستقرار أكثر. حيث يبدأ الفرد في إثبات صحة وملاءمة القرار المهني من خلال خبرة فعلية في مجال العمل. ويبدأ الفرد في هذه المرحلة بتقييم مدى رضاه عن مهنته والتأكد من تأسيس واستكمال مساره المهني بالشكل الصحيح المناسب له</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إن مرحلة التأسيس لدى عالم النفس دونالد سوبر</a:t>
            </a:r>
            <a:r>
              <a:rPr lang="en-US" sz="2000" b="1" dirty="0">
                <a:effectLst/>
                <a:latin typeface="Calibri" panose="020F0502020204030204" pitchFamily="34" charset="0"/>
                <a:ea typeface="Calibri" panose="020F0502020204030204" pitchFamily="34" charset="0"/>
                <a:cs typeface="Calibri" panose="020F0502020204030204" pitchFamily="34" charset="0"/>
              </a:rPr>
              <a:t> Donald Super </a:t>
            </a:r>
            <a:r>
              <a:rPr lang="ar-SA" sz="2000" b="1" dirty="0">
                <a:effectLst/>
                <a:latin typeface="Calibri" panose="020F0502020204030204" pitchFamily="34" charset="0"/>
                <a:ea typeface="Calibri" panose="020F0502020204030204" pitchFamily="34" charset="0"/>
                <a:cs typeface="Calibri" panose="020F0502020204030204" pitchFamily="34" charset="0"/>
              </a:rPr>
              <a:t>تتصف بحصول الفرد على عمل مناسب والاستمرار فيه، كما يسعى إلى التقدم في عمله من خلال اكتسابه خبرات ومهارات لتحسين الواقع المهني. وكذلك هناك نسبة من الأشخاص في تلك المرحلة يميلون إلى التغيير في العمل بحجة اكتساب مهارات أساسية إضافية والتعرف على خيارات أوسع</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03539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DD97B3-DC5C-DA01-E047-E9C5235D8D78}"/>
              </a:ext>
            </a:extLst>
          </p:cNvPr>
          <p:cNvSpPr txBox="1"/>
          <p:nvPr/>
        </p:nvSpPr>
        <p:spPr>
          <a:xfrm>
            <a:off x="1167618" y="407660"/>
            <a:ext cx="7596553" cy="6042680"/>
          </a:xfrm>
          <a:prstGeom prst="rect">
            <a:avLst/>
          </a:prstGeom>
          <a:noFill/>
        </p:spPr>
        <p:txBody>
          <a:bodyPr wrap="square">
            <a:spAutoFit/>
          </a:bodyPr>
          <a:lstStyle/>
          <a:p>
            <a:pPr marL="0" marR="0" algn="r" rtl="1">
              <a:spcBef>
                <a:spcPts val="0"/>
              </a:spcBef>
              <a:spcAft>
                <a:spcPts val="800"/>
              </a:spcAf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الرضا المهني وأهميته في مرحلة التأسيس</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باعتبار أن العمل والبحث عنه يشكل جزءا رئيسا من هذه المرحلة، فأغلب الجهود تتوجه نحو البحث عن العمل الذي يحقق الرضا والسعادة المهنية. ويمكننا تعريف الرضا المهني بأنه شعور الفرد بالتناغم التام بين ما يقوم به من أعمال وما يسعى إلى تحقيقه وإشباعه داخليا والرضا عن الذات</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يعتمد الرضا المهني في هذه المرحلة على عوامل كثيرة. فهناك عوامل متعلقة بالعمل ذاته؛ مثل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طبيعة العمل، وظروفه</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مدى توافق بيئة العمل مع سمات الفرد الشخصية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نوعية المسؤوليات والمهام الوظيفية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توفر الميول والرغبات والقدرة على أداء العمل الناجح</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فرصة الفرد للتعبير عن ذاته وقدراته بالعمل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ما يتلقاه من تقدير على جهوده بالعمل (بغض النظر عن نوع التقدير حيث أنه قد يختلف كثيرا من فرد لآخر)</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توفر فرص الترقية والنمو</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المهارات التي يكتسبها نتيجة خبرته بالعمل</a:t>
            </a:r>
            <a:r>
              <a:rPr lang="en-US"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45250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F64AED-367B-2BD8-C7BD-F5C802BE7278}"/>
              </a:ext>
            </a:extLst>
          </p:cNvPr>
          <p:cNvSpPr txBox="1"/>
          <p:nvPr/>
        </p:nvSpPr>
        <p:spPr>
          <a:xfrm>
            <a:off x="1505244" y="1228397"/>
            <a:ext cx="7090116" cy="4401205"/>
          </a:xfrm>
          <a:prstGeom prst="rect">
            <a:avLst/>
          </a:prstGeom>
          <a:noFill/>
        </p:spPr>
        <p:txBody>
          <a:bodyPr wrap="square">
            <a:spAutoFit/>
          </a:bodyPr>
          <a:lstStyle/>
          <a:p>
            <a:pPr marL="0" marR="0" algn="r" rtl="1">
              <a:spcBef>
                <a:spcPts val="0"/>
              </a:spcBef>
              <a:spcAft>
                <a:spcPts val="800"/>
              </a:spcAf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دلائل النضج المهني في مرحلة التأسيس</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إن النضج المهني هو اكتمال إدراك الفرد لذاته والبيئة المحيطة للقيام بأفضل القرارات المهنية، وفي مرحلة التأسيس له عدة مؤشرات أهمها</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الوعي بالحاجة إلى القيام باختيارات مهنية عوضا عن العشوائية أو الاستسلام للظروف فقط،</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تقبل الفرد لتحمل مسئوليته لعمل خططه المهنية وأخذ الخطوات لتحقيقها</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فهم وإدراك الذات والمعلومات المهنية من أجل استخدامها في اتخاذ القرار المهني، والسعي الدائم إلى التفضيل بين البدائل المهنية على عدة أسس مثل القدرات، والميول، والقيم، والسمات الشخصية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معرفة الشخص بسوق العمل وحاجته لفهم كيفية عمله والمهارات المطلوبة وإيجاد تلك النقطة التي تساعده في تحقيق ذاته بالعمل المناسب</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رضا الفرد المهني ونجاحه في تحقيق ذاته في هذه المرحلة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99628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704FEB-FAFA-1DD6-4EB2-E06A188946B1}"/>
              </a:ext>
            </a:extLst>
          </p:cNvPr>
          <p:cNvSpPr txBox="1"/>
          <p:nvPr/>
        </p:nvSpPr>
        <p:spPr>
          <a:xfrm>
            <a:off x="2180492" y="779557"/>
            <a:ext cx="6105378" cy="5298886"/>
          </a:xfrm>
          <a:prstGeom prst="rect">
            <a:avLst/>
          </a:prstGeom>
          <a:noFill/>
        </p:spPr>
        <p:txBody>
          <a:bodyPr wrap="square">
            <a:spAutoFit/>
          </a:bodyPr>
          <a:lstStyle/>
          <a:p>
            <a:pPr marL="0" marR="0" algn="r" rtl="1">
              <a:lnSpc>
                <a:spcPct val="107000"/>
              </a:lnSpc>
              <a:spcBef>
                <a:spcPts val="0"/>
              </a:spcBef>
              <a:spcAft>
                <a:spcPts val="800"/>
              </a:spcAft>
            </a:pPr>
            <a:r>
              <a:rPr lang="ar-SA" sz="22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الفرق بين مفهوم النجاح والفلاح</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النجاح و الفلاح</a:t>
            </a:r>
            <a:r>
              <a:rPr lang="en-US" sz="2200" b="1" dirty="0">
                <a:effectLst/>
                <a:latin typeface="Calibri" panose="020F0502020204030204" pitchFamily="34" charset="0"/>
                <a:ea typeface="Calibri" panose="020F0502020204030204" pitchFamily="34" charset="0"/>
                <a:cs typeface="Calibri" panose="020F0502020204030204" pitchFamily="34" charset="0"/>
              </a:rPr>
              <a:t> :</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ar-SA" sz="2200" b="1" dirty="0">
                <a:effectLst/>
                <a:latin typeface="Calibri" panose="020F0502020204030204" pitchFamily="34" charset="0"/>
                <a:ea typeface="Calibri" panose="020F0502020204030204" pitchFamily="34" charset="0"/>
                <a:cs typeface="Calibri" panose="020F0502020204030204" pitchFamily="34" charset="0"/>
              </a:rPr>
              <a:t>لكن قد لا تصدق، لم ترد هذه الكلمة إطلاقاً في القرآن الكريم، الذي ورد الفلاح دائماً، النجاح أحادي، بيل غيتس يملك ثلاثة وتسعين ملياراً، جوبز يملك سبعمئة مليار، هذا نجاح أحادي، هذا اسمه كسب، الكسب أحياناً بل في أغلب الأحيان لن ننتفع به، لكن سنحاسب عليه، أما الرزق فهو ثلاثة بنود</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ar-EG" sz="2200" b="1" dirty="0">
                <a:effectLst/>
                <a:latin typeface="Calibri" panose="020F0502020204030204" pitchFamily="34" charset="0"/>
                <a:ea typeface="Calibri" panose="020F0502020204030204" pitchFamily="34" charset="0"/>
                <a:cs typeface="Calibri" panose="020F0502020204030204" pitchFamily="34" charset="0"/>
              </a:rPr>
              <a:t>(</a:t>
            </a:r>
            <a:r>
              <a:rPr lang="ar-SA" sz="2200" b="1" dirty="0">
                <a:effectLst/>
                <a:latin typeface="Calibri" panose="020F0502020204030204" pitchFamily="34" charset="0"/>
                <a:ea typeface="Calibri" panose="020F0502020204030204" pitchFamily="34" charset="0"/>
                <a:cs typeface="Calibri" panose="020F0502020204030204" pitchFamily="34" charset="0"/>
              </a:rPr>
              <a:t>ما أكلتَ فأفْنَيتَ، أو لَبِستَ فأبْلَيْتَ، أو تصَدَّقْتَ فأمْضَيْتَ)</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الذي يبقى من الرزق الثالث هو العمل الصالح، هو علة وجود الإنسان في الدنيا، والدليل الإنسان قُبيل الموت، أو حينما يأتي أجله يقول</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 رَبِّ ارْجِعُونِ * لَعَلِّي أَعْمَلُ صَالِحاً ﴾</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pP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كلمة وحيدة فريدة جامعة مانعة قاطعة</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4351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FB1B70-40D8-DE31-7D05-BEBA1CD62D02}"/>
              </a:ext>
            </a:extLst>
          </p:cNvPr>
          <p:cNvSpPr txBox="1"/>
          <p:nvPr/>
        </p:nvSpPr>
        <p:spPr>
          <a:xfrm>
            <a:off x="1828800" y="458956"/>
            <a:ext cx="6386731" cy="5201424"/>
          </a:xfrm>
          <a:prstGeom prst="rect">
            <a:avLst/>
          </a:prstGeom>
          <a:noFill/>
        </p:spPr>
        <p:txBody>
          <a:bodyPr wrap="square">
            <a:spAutoFit/>
          </a:bodyPr>
          <a:lstStyle/>
          <a:p>
            <a:pPr marL="0" marR="0" algn="r" rtl="1">
              <a:spcBef>
                <a:spcPts val="0"/>
              </a:spcBef>
              <a:spcAft>
                <a:spcPts val="800"/>
              </a:spcAft>
            </a:pPr>
            <a:r>
              <a:rPr lang="ar-EG"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قانون السبب والأثر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400" dirty="0">
                <a:effectLst/>
                <a:latin typeface="Calibri" panose="020F0502020204030204" pitchFamily="34" charset="0"/>
                <a:ea typeface="Calibri" panose="020F0502020204030204" pitchFamily="34" charset="0"/>
                <a:cs typeface="Calibri" panose="020F0502020204030204" pitchFamily="34" charset="0"/>
              </a:rPr>
              <a:t>إنّ قانون السبب والنتيجة يعد أعمق القوانين الكونية، وجميعنا نعرف قانون السبب والنتيجة أو نسمع عنه ، وبالرغم من أهميته فنحن ربما قمنا بتجاهله واعتبرناه موضة قديمة، ورغم ذلك فإن لهذا القانون تأثيراً علينا في كل لحظات حياتنا</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4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تعريف قانون السبب والنتيجة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SA" sz="2400" dirty="0">
                <a:effectLst/>
                <a:latin typeface="Calibri" panose="020F0502020204030204" pitchFamily="34" charset="0"/>
                <a:ea typeface="Calibri" panose="020F0502020204030204" pitchFamily="34" charset="0"/>
                <a:cs typeface="Calibri" panose="020F0502020204030204" pitchFamily="34" charset="0"/>
              </a:rPr>
              <a:t>ينص قانون السبب والنتيجة على أن وراء كل سبب مسبب، وكل سبب له نتيجة، ولكل نتيجة سواء كنت تعرفها أو لا تعرفها، أسبابًا أو سبباً محدداً. أي  لا يحدث شيء بالصدفة في حياتنا. تستطيع الحصول على كل شيء في الحياة إذا أولاً قمت بتحديد ماهية ما تريده بالضبط ثم قمت بالأشياء نفسها التي قام بها الآخرون لتحقيق النتيجة </a:t>
            </a:r>
            <a:r>
              <a:rPr lang="ar-SA" sz="2400" dirty="0" err="1">
                <a:effectLst/>
                <a:latin typeface="Calibri" panose="020F0502020204030204" pitchFamily="34" charset="0"/>
                <a:ea typeface="Calibri" panose="020F0502020204030204" pitchFamily="34" charset="0"/>
                <a:cs typeface="Calibri" panose="020F0502020204030204" pitchFamily="34" charset="0"/>
              </a:rPr>
              <a:t>نفسها.أنت</a:t>
            </a:r>
            <a:r>
              <a:rPr lang="ar-SA" sz="2400" dirty="0">
                <a:effectLst/>
                <a:latin typeface="Calibri" panose="020F0502020204030204" pitchFamily="34" charset="0"/>
                <a:ea typeface="Calibri" panose="020F0502020204030204" pitchFamily="34" charset="0"/>
                <a:cs typeface="Calibri" panose="020F0502020204030204" pitchFamily="34" charset="0"/>
              </a:rPr>
              <a:t> تحصد ما تزرع، كما يجب الزراعة قبل الحصيد إنها قوانين الطبيعة</a:t>
            </a:r>
            <a:r>
              <a:rPr lang="ar-EG" sz="2400" dirty="0">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47526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D52224-CA5C-30B0-8B7E-DFD9755C760D}"/>
              </a:ext>
            </a:extLst>
          </p:cNvPr>
          <p:cNvSpPr txBox="1"/>
          <p:nvPr/>
        </p:nvSpPr>
        <p:spPr>
          <a:xfrm>
            <a:off x="2110153" y="1188595"/>
            <a:ext cx="6105378" cy="4698722"/>
          </a:xfrm>
          <a:prstGeom prst="rect">
            <a:avLst/>
          </a:prstGeom>
          <a:noFill/>
        </p:spPr>
        <p:txBody>
          <a:bodyPr wrap="square">
            <a:spAutoFit/>
          </a:bodyPr>
          <a:lstStyle/>
          <a:p>
            <a:pPr marL="0" marR="0" algn="r" rtl="1">
              <a:spcBef>
                <a:spcPts val="0"/>
              </a:spcBef>
              <a:spcAft>
                <a:spcPts val="800"/>
              </a:spcAf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قانون السبب والأثر كما يقول علم النفس</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ar-SA" sz="2200" b="1" dirty="0">
                <a:effectLst/>
                <a:latin typeface="Calibri" panose="020F0502020204030204" pitchFamily="34" charset="0"/>
                <a:ea typeface="Calibri" panose="020F0502020204030204" pitchFamily="34" charset="0"/>
                <a:cs typeface="Calibri" panose="020F0502020204030204" pitchFamily="34" charset="0"/>
              </a:rPr>
              <a:t>التعبير الأهم لقانون السبب والنتيجة هو أن الأفكار هي الأسباب، والظروف هي النتائج</a:t>
            </a:r>
            <a:r>
              <a:rPr lang="en-US" sz="2200" b="1" dirty="0">
                <a:effectLst/>
                <a:latin typeface="Calibri" panose="020F0502020204030204" pitchFamily="34" charset="0"/>
                <a:ea typeface="Calibri" panose="020F0502020204030204" pitchFamily="34" charset="0"/>
                <a:cs typeface="Calibri" panose="020F0502020204030204" pitchFamily="34" charset="0"/>
              </a:rPr>
              <a:t>.</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ar-SA" sz="2200" b="1" dirty="0">
                <a:effectLst/>
                <a:latin typeface="Calibri" panose="020F0502020204030204" pitchFamily="34" charset="0"/>
                <a:ea typeface="Calibri" panose="020F0502020204030204" pitchFamily="34" charset="0"/>
                <a:cs typeface="Calibri" panose="020F0502020204030204" pitchFamily="34" charset="0"/>
              </a:rPr>
              <a:t>أفكارك هي القوة الرئيسية التي تتحكم في حياتك، أنت تحدد واقعك بأكمله بواسطة طريقة تفكيرك</a:t>
            </a:r>
            <a:r>
              <a:rPr lang="en-US" sz="2200" b="1" dirty="0">
                <a:effectLst/>
                <a:latin typeface="Calibri" panose="020F0502020204030204" pitchFamily="34" charset="0"/>
                <a:ea typeface="Calibri" panose="020F0502020204030204" pitchFamily="34" charset="0"/>
                <a:cs typeface="Calibri" panose="020F0502020204030204" pitchFamily="34" charset="0"/>
              </a:rPr>
              <a:t>.</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جميع المواقف والأشخاص في حياتك اليوم جذبها إليك تفكيرك الذاتي أو حددها لك، وعندما تغيّر تفكيرك </a:t>
            </a:r>
            <a:r>
              <a:rPr lang="ar-SA" sz="2200" b="1" dirty="0" err="1">
                <a:effectLst/>
                <a:latin typeface="Calibri" panose="020F0502020204030204" pitchFamily="34" charset="0"/>
                <a:ea typeface="Calibri" panose="020F0502020204030204" pitchFamily="34" charset="0"/>
                <a:cs typeface="Calibri" panose="020F0502020204030204" pitchFamily="34" charset="0"/>
              </a:rPr>
              <a:t>ستتغيرحياتك</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ar-SA" sz="2200" b="1" dirty="0">
                <a:effectLst/>
                <a:latin typeface="Calibri" panose="020F0502020204030204" pitchFamily="34" charset="0"/>
                <a:ea typeface="Calibri" panose="020F0502020204030204" pitchFamily="34" charset="0"/>
                <a:cs typeface="Calibri" panose="020F0502020204030204" pitchFamily="34" charset="0"/>
              </a:rPr>
              <a:t>القانون الأهم في النجاح الشخصي هو بكل بساطة هذا</a:t>
            </a:r>
            <a:r>
              <a:rPr lang="en-US" sz="2200" b="1" dirty="0">
                <a:effectLst/>
                <a:latin typeface="Calibri" panose="020F0502020204030204" pitchFamily="34" charset="0"/>
                <a:ea typeface="Calibri" panose="020F0502020204030204" pitchFamily="34" charset="0"/>
                <a:cs typeface="Calibri" panose="020F0502020204030204" pitchFamily="34" charset="0"/>
              </a:rPr>
              <a:t>:</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ar-SA" sz="2200" b="1" dirty="0">
                <a:effectLst/>
                <a:latin typeface="Calibri" panose="020F0502020204030204" pitchFamily="34" charset="0"/>
                <a:ea typeface="Calibri" panose="020F0502020204030204" pitchFamily="34" charset="0"/>
                <a:cs typeface="Calibri" panose="020F0502020204030204" pitchFamily="34" charset="0"/>
              </a:rPr>
              <a:t>أنت تصبح ما تفكر فيه”. ليس الذي حصل معك، بل طريقة تفكيرك في الذي حصل معك هي التي تحدد ردة فعلك وكيفية شعورك</a:t>
            </a:r>
            <a:r>
              <a:rPr lang="en-US" sz="2200" b="1" dirty="0">
                <a:effectLst/>
                <a:latin typeface="Calibri" panose="020F0502020204030204" pitchFamily="34" charset="0"/>
                <a:ea typeface="Calibri" panose="020F0502020204030204" pitchFamily="34" charset="0"/>
                <a:cs typeface="Calibri" panose="020F0502020204030204" pitchFamily="34" charset="0"/>
              </a:rPr>
              <a:t>.</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ليس العالم الخارج عنك هو الذي يحدد أحوالك وظروفك، بل العالم الذي بداخلك هو الذي يحددها</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7758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2"/>
          <p:cNvSpPr txBox="1">
            <a:spLocks/>
          </p:cNvSpPr>
          <p:nvPr/>
        </p:nvSpPr>
        <p:spPr>
          <a:xfrm>
            <a:off x="274601" y="2753658"/>
            <a:ext cx="5657847" cy="1350684"/>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rPr>
              <a:t>استراحة تدريبية</a:t>
            </a:r>
            <a:endParaRPr kumimoji="0" lang="en-US"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40500" y1="4855" x2="46625" y2="13262"/>
                        <a14:foregroundMark x1="57375" y1="4381" x2="65625" y2="22795"/>
                        <a14:foregroundMark x1="40938" y1="14565" x2="57188" y2="14565"/>
                        <a14:foregroundMark x1="37938" y1="4618" x2="39813" y2="12433"/>
                        <a14:foregroundMark x1="39125" y1="3316" x2="97625" y2="2013"/>
                        <a14:foregroundMark x1="96750" y1="2427" x2="98125" y2="75429"/>
                        <a14:foregroundMark x1="82563" y1="5684" x2="80500" y2="67851"/>
                        <a14:foregroundMark x1="65625" y1="28893" x2="74563" y2="43813"/>
                        <a14:foregroundMark x1="67938" y1="39491" x2="72500" y2="45352"/>
                        <a14:foregroundMark x1="72688" y1="45589" x2="67938" y2="64831"/>
                        <a14:foregroundMark x1="67938" y1="64831" x2="72688" y2="72647"/>
                        <a14:foregroundMark x1="75938" y1="74364" x2="92813" y2="76317"/>
                        <a14:foregroundMark x1="93750" y1="76554" x2="99438" y2="76081"/>
                        <a14:foregroundMark x1="72250" y1="74778" x2="74313" y2="74127"/>
                        <a14:foregroundMark x1="75938" y1="73475" x2="76375" y2="58319"/>
                        <a14:foregroundMark x1="94688" y1="44050" x2="91688" y2="62877"/>
                        <a14:foregroundMark x1="88063" y1="54233" x2="88500" y2="68976"/>
                        <a14:foregroundMark x1="92375" y1="70278" x2="93313" y2="71758"/>
                        <a14:foregroundMark x1="93063" y1="69153" x2="93063" y2="69153"/>
                        <a14:foregroundMark x1="86000" y1="45589" x2="91250" y2="19361"/>
                        <a14:foregroundMark x1="94688" y1="31261" x2="91938" y2="36471"/>
                        <a14:foregroundMark x1="62625" y1="24571" x2="64250" y2="29722"/>
                        <a14:foregroundMark x1="66063" y1="24334" x2="74750" y2="31676"/>
                        <a14:foregroundMark x1="73188" y1="18295" x2="76625" y2="36471"/>
                        <a14:foregroundMark x1="73875" y1="39905" x2="77750" y2="39254"/>
                        <a14:foregroundMark x1="85063" y1="25636" x2="89188" y2="13914"/>
                        <a14:foregroundMark x1="92813" y1="5921" x2="89375" y2="8763"/>
                        <a14:foregroundMark x1="68375" y1="10480" x2="72938" y2="16519"/>
                        <a14:foregroundMark x1="73875" y1="11131" x2="75688" y2="15453"/>
                        <a14:foregroundMark x1="67938" y1="46418" x2="67938" y2="46418"/>
                        <a14:foregroundMark x1="68813" y1="46004" x2="66750" y2="47306"/>
                        <a14:foregroundMark x1="85500" y1="80225" x2="90563" y2="79159"/>
                        <a14:foregroundMark x1="85500" y1="81942" x2="92813" y2="80639"/>
                        <a14:foregroundMark x1="76813" y1="52931" x2="74063" y2="57904"/>
                        <a14:foregroundMark x1="75250" y1="7638" x2="80688" y2="10657"/>
                        <a14:foregroundMark x1="6875" y1="83245" x2="20375" y2="83008"/>
                        <a14:foregroundMark x1="21750" y1="83245" x2="21750" y2="83245"/>
                        <a14:foregroundMark x1="41188" y1="85198" x2="64000" y2="84962"/>
                        <a14:foregroundMark x1="65188" y1="85198" x2="65188" y2="85198"/>
                        <a14:foregroundMark x1="10063" y1="17170" x2="10063" y2="17170"/>
                        <a14:foregroundMark x1="43875" y1="32564" x2="46875" y2="34103"/>
                        <a14:backgroundMark x1="87375" y1="77205" x2="89625" y2="76969"/>
                        <a14:backgroundMark x1="92125" y1="78034" x2="93750" y2="79337"/>
                      </a14:backgroundRemoval>
                    </a14:imgEffect>
                  </a14:imgLayer>
                </a14:imgProps>
              </a:ext>
              <a:ext uri="{28A0092B-C50C-407E-A947-70E740481C1C}">
                <a14:useLocalDpi xmlns:a14="http://schemas.microsoft.com/office/drawing/2010/main" val="0"/>
              </a:ext>
            </a:extLst>
          </a:blip>
          <a:srcRect b="12195"/>
          <a:stretch/>
        </p:blipFill>
        <p:spPr>
          <a:xfrm>
            <a:off x="4382429" y="0"/>
            <a:ext cx="7809571" cy="6858000"/>
          </a:xfrm>
          <a:prstGeom prst="rect">
            <a:avLst/>
          </a:prstGeom>
        </p:spPr>
      </p:pic>
    </p:spTree>
    <p:extLst>
      <p:ext uri="{BB962C8B-B14F-4D97-AF65-F5344CB8AC3E}">
        <p14:creationId xmlns:p14="http://schemas.microsoft.com/office/powerpoint/2010/main" val="497987328"/>
      </p:ext>
    </p:extLst>
  </p:cSld>
  <p:clrMapOvr>
    <a:masterClrMapping/>
  </p:clrMapOvr>
  <p:transition spd="med">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الثانية</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2222" l="6444" r="90000">
                        <a14:foregroundMark x1="38222" y1="27333" x2="32222" y2="49556"/>
                        <a14:foregroundMark x1="46889" y1="33556" x2="43333" y2="46889"/>
                        <a14:foregroundMark x1="73778" y1="33556" x2="75111" y2="42889"/>
                        <a14:foregroundMark x1="69111" y1="56000" x2="64222" y2="68000"/>
                        <a14:foregroundMark x1="58222" y1="64222" x2="53333" y2="71778"/>
                        <a14:foregroundMark x1="36667" y1="64000" x2="35333" y2="71111"/>
                        <a14:foregroundMark x1="80889" y1="58222" x2="74222" y2="61111"/>
                        <a14:foregroundMark x1="72667" y1="68667" x2="77556" y2="68222"/>
                        <a14:foregroundMark x1="70667" y1="75333" x2="74222" y2="77111"/>
                        <a14:foregroundMark x1="25556" y1="74000" x2="22222" y2="76222"/>
                        <a14:foregroundMark x1="20889" y1="66000" x2="25333" y2="67333"/>
                        <a14:foregroundMark x1="24889" y1="57778" x2="30667" y2="63333"/>
                      </a14:backgroundRemoval>
                    </a14:imgEffect>
                  </a14:imgLayer>
                </a14:imgProps>
              </a:ext>
              <a:ext uri="{28A0092B-C50C-407E-A947-70E740481C1C}">
                <a14:useLocalDpi xmlns:a14="http://schemas.microsoft.com/office/drawing/2010/main" val="0"/>
              </a:ext>
            </a:extLst>
          </a:blip>
          <a:srcRect l="14115" t="15719" r="13894" b="15050"/>
          <a:stretch/>
        </p:blipFill>
        <p:spPr>
          <a:xfrm>
            <a:off x="546411" y="2360495"/>
            <a:ext cx="2843560" cy="230830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05AA2C57-1171-39DB-B80A-097FA4FC7AFB}"/>
              </a:ext>
            </a:extLst>
          </p:cNvPr>
          <p:cNvSpPr txBox="1"/>
          <p:nvPr/>
        </p:nvSpPr>
        <p:spPr>
          <a:xfrm>
            <a:off x="3559126" y="2360495"/>
            <a:ext cx="6105378" cy="1418465"/>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استخدام قانون كايزن</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التخطيط الاستراتيجي والخروج من منطقة الراحة</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1983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6A1A777-3913-75AD-0473-91B4ECDCA228}"/>
              </a:ext>
            </a:extLst>
          </p:cNvPr>
          <p:cNvSpPr txBox="1"/>
          <p:nvPr/>
        </p:nvSpPr>
        <p:spPr>
          <a:xfrm>
            <a:off x="1364566" y="628332"/>
            <a:ext cx="7413673" cy="5304016"/>
          </a:xfrm>
          <a:prstGeom prst="rect">
            <a:avLst/>
          </a:prstGeom>
          <a:noFill/>
        </p:spPr>
        <p:txBody>
          <a:bodyPr wrap="square">
            <a:spAutoFit/>
          </a:bodyPr>
          <a:lstStyle/>
          <a:p>
            <a:pPr marL="0" marR="0" algn="r" rtl="1">
              <a:spcBef>
                <a:spcPts val="0"/>
              </a:spcBef>
              <a:spcAft>
                <a:spcPts val="800"/>
              </a:spcAft>
            </a:pPr>
            <a:r>
              <a:rPr lang="ar-EG"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استخدام قانون كايزن</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ما هو المقصود بالتطوير المستمر؟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effectLst/>
                <a:latin typeface="Calibri" panose="020F0502020204030204" pitchFamily="34" charset="0"/>
                <a:ea typeface="Calibri" panose="020F0502020204030204" pitchFamily="34" charset="0"/>
                <a:cs typeface="Calibri" panose="020F0502020204030204" pitchFamily="34" charset="0"/>
              </a:rPr>
              <a:t>ويُعرف أيضًا بالـ "كايزن". إنها مهارة تُطلق على عملية التحسين المستمر مع مرور الوقت. ببساطة، تؤمن الشركات التي تتبع مبدأ </a:t>
            </a:r>
            <a:r>
              <a:rPr lang="ar-EG" sz="2400" dirty="0" err="1">
                <a:effectLst/>
                <a:latin typeface="Calibri" panose="020F0502020204030204" pitchFamily="34" charset="0"/>
                <a:ea typeface="Calibri" panose="020F0502020204030204" pitchFamily="34" charset="0"/>
                <a:cs typeface="Calibri" panose="020F0502020204030204" pitchFamily="34" charset="0"/>
              </a:rPr>
              <a:t>الكايزن</a:t>
            </a:r>
            <a:r>
              <a:rPr lang="ar-EG" sz="2400" dirty="0">
                <a:effectLst/>
                <a:latin typeface="Calibri" panose="020F0502020204030204" pitchFamily="34" charset="0"/>
                <a:ea typeface="Calibri" panose="020F0502020204030204" pitchFamily="34" charset="0"/>
                <a:cs typeface="Calibri" panose="020F0502020204030204" pitchFamily="34" charset="0"/>
              </a:rPr>
              <a:t> أو التطوير المستمر بأهميّة "التحسين التدريجي" في إتمام جميع مهامّها.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effectLst/>
                <a:latin typeface="Calibri" panose="020F0502020204030204" pitchFamily="34" charset="0"/>
                <a:ea typeface="Calibri" panose="020F0502020204030204" pitchFamily="34" charset="0"/>
                <a:cs typeface="Calibri" panose="020F0502020204030204" pitchFamily="34" charset="0"/>
              </a:rPr>
              <a:t>نتيجة لذلك، قد لا يتمّ إتمام مهمّة معيّنة في هذه الشركة مرّة واحدة، وإنمّا من خلال إجراء تحسينات بسيطة وصغيرة في كلّ مرّة حتى يتمّ الوصول إلى النتيجة المطلوبة. يعود أصل هذا المفهوم إلى الثقافة اليابانية، حيث تعني كلمة "كايزن" أو "</a:t>
            </a:r>
            <a:r>
              <a:rPr lang="en-US" sz="2400" dirty="0">
                <a:effectLst/>
                <a:latin typeface="Calibri" panose="020F0502020204030204" pitchFamily="34" charset="0"/>
                <a:ea typeface="Calibri" panose="020F0502020204030204" pitchFamily="34" charset="0"/>
                <a:cs typeface="Calibri" panose="020F0502020204030204" pitchFamily="34" charset="0"/>
              </a:rPr>
              <a:t>Kaizen</a:t>
            </a:r>
            <a:r>
              <a:rPr lang="ar-EG" sz="2400" dirty="0">
                <a:effectLst/>
                <a:latin typeface="Calibri" panose="020F0502020204030204" pitchFamily="34" charset="0"/>
                <a:ea typeface="Calibri" panose="020F0502020204030204" pitchFamily="34" charset="0"/>
                <a:cs typeface="Calibri" panose="020F0502020204030204" pitchFamily="34" charset="0"/>
              </a:rPr>
              <a:t>": التغيير الجيّد باللغة اليابانية.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effectLst/>
                <a:latin typeface="Calibri" panose="020F0502020204030204" pitchFamily="34" charset="0"/>
                <a:ea typeface="Calibri" panose="020F0502020204030204" pitchFamily="34" charset="0"/>
                <a:cs typeface="Calibri" panose="020F0502020204030204" pitchFamily="34" charset="0"/>
              </a:rPr>
              <a:t>وتنصّ هذه الفلسفة ببساطة على أنّ التغييرات البسيطة تؤدّي إلى إحداث فرق كبير وإيجابي في المؤسسة أو في حياة الشخص الملتزم بهذا المبدأ. وهذا بالذات السبب وراء تصنيف الكثير من الشركات اليابانية على أنّها الأفضل من حيث مستوى الإنتاجية وجودتها على مستوى العالم أجمع.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58600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2FDB66-801E-40E0-E158-42C48B4C2884}"/>
              </a:ext>
            </a:extLst>
          </p:cNvPr>
          <p:cNvSpPr txBox="1"/>
          <p:nvPr/>
        </p:nvSpPr>
        <p:spPr>
          <a:xfrm>
            <a:off x="1350498" y="791606"/>
            <a:ext cx="7315199" cy="4832092"/>
          </a:xfrm>
          <a:prstGeom prst="rect">
            <a:avLst/>
          </a:prstGeom>
          <a:noFill/>
        </p:spPr>
        <p:txBody>
          <a:bodyPr wrap="square">
            <a:spAutoFit/>
          </a:bodyPr>
          <a:lstStyle/>
          <a:p>
            <a:pPr marL="0" marR="0" algn="r" rtl="1">
              <a:spcBef>
                <a:spcPts val="0"/>
              </a:spcBef>
              <a:spcAft>
                <a:spcPts val="800"/>
              </a:spcAft>
            </a:pPr>
            <a:r>
              <a:rPr lang="ar-EG"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ما هي فوائد مهارات التطوير المستمر؟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err="1">
                <a:effectLst/>
                <a:latin typeface="Calibri" panose="020F0502020204030204" pitchFamily="34" charset="0"/>
                <a:ea typeface="Calibri" panose="020F0502020204030204" pitchFamily="34" charset="0"/>
                <a:cs typeface="Calibri" panose="020F0502020204030204" pitchFamily="34" charset="0"/>
              </a:rPr>
              <a:t>للكايزن</a:t>
            </a:r>
            <a:r>
              <a:rPr lang="ar-EG" sz="2400" dirty="0">
                <a:effectLst/>
                <a:latin typeface="Calibri" panose="020F0502020204030204" pitchFamily="34" charset="0"/>
                <a:ea typeface="Calibri" panose="020F0502020204030204" pitchFamily="34" charset="0"/>
                <a:cs typeface="Calibri" panose="020F0502020204030204" pitchFamily="34" charset="0"/>
              </a:rPr>
              <a:t> أو مهارات التطوير المستمرّ العديد من الفوائد والمميزات التي يمكننا تلخيصها فيما يلي: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effectLst/>
                <a:latin typeface="Calibri" panose="020F0502020204030204" pitchFamily="34" charset="0"/>
                <a:ea typeface="Calibri" panose="020F0502020204030204" pitchFamily="34" charset="0"/>
                <a:cs typeface="Calibri" panose="020F0502020204030204" pitchFamily="34" charset="0"/>
              </a:rPr>
              <a:t> 1- تقليل الهدر والنفايات سواءً كان ذلك في حياتك الشخصية أو في عملك، فإنّك كلّما رغبت في تحسين الأمور من حولك، ستحتاج بداية للتخلّص من كلّ الحمل الزائد غير المفيد لضمان تحقيق نتائج أفضل. ومع اتباع مبدأ </a:t>
            </a:r>
            <a:r>
              <a:rPr lang="ar-EG" sz="2400" dirty="0" err="1">
                <a:effectLst/>
                <a:latin typeface="Calibri" panose="020F0502020204030204" pitchFamily="34" charset="0"/>
                <a:ea typeface="Calibri" panose="020F0502020204030204" pitchFamily="34" charset="0"/>
                <a:cs typeface="Calibri" panose="020F0502020204030204" pitchFamily="34" charset="0"/>
              </a:rPr>
              <a:t>الكايزن</a:t>
            </a:r>
            <a:r>
              <a:rPr lang="ar-EG" sz="2400" dirty="0">
                <a:effectLst/>
                <a:latin typeface="Calibri" panose="020F0502020204030204" pitchFamily="34" charset="0"/>
                <a:ea typeface="Calibri" panose="020F0502020204030204" pitchFamily="34" charset="0"/>
                <a:cs typeface="Calibri" panose="020F0502020204030204" pitchFamily="34" charset="0"/>
              </a:rPr>
              <a:t> المعتمد على التغيير المستمرّ، ستجد نفسك تتخلّص من النفايات (الماديّة والمعنوية) بشكل دائم، ممّا يقلّل الهدر ويساعدك لاستغلال الموارد بشكل أفضل على الدوام.</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effectLst/>
                <a:latin typeface="Calibri" panose="020F0502020204030204" pitchFamily="34" charset="0"/>
                <a:ea typeface="Calibri" panose="020F0502020204030204" pitchFamily="34" charset="0"/>
                <a:cs typeface="Calibri" panose="020F0502020204030204" pitchFamily="34" charset="0"/>
              </a:rPr>
              <a:t> 2- رفع الإنتاجية مع تقليل الهدر، والتخلّص من كلّ ما عديم النفع، ستتحسّن إنتاجيتك وترتفع تلقائيًا. سواءً كان ذلك إنهاء مهامّ أكثر في عملك، أو اكتساب مزيد من الوقت لممارسة هواياتك أو غيرها.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69030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2E7039-9770-29C6-C5A6-81D8F274B209}"/>
              </a:ext>
            </a:extLst>
          </p:cNvPr>
          <p:cNvSpPr txBox="1"/>
          <p:nvPr/>
        </p:nvSpPr>
        <p:spPr>
          <a:xfrm>
            <a:off x="1899138" y="500781"/>
            <a:ext cx="6963507" cy="5538824"/>
          </a:xfrm>
          <a:prstGeom prst="rect">
            <a:avLst/>
          </a:prstGeom>
          <a:noFill/>
        </p:spPr>
        <p:txBody>
          <a:bodyPr wrap="square">
            <a:spAutoFit/>
          </a:bodyPr>
          <a:lstStyle/>
          <a:p>
            <a:pPr marL="0" marR="0" algn="r" rtl="1">
              <a:lnSpc>
                <a:spcPct val="107000"/>
              </a:lnSpc>
              <a:spcBef>
                <a:spcPts val="0"/>
              </a:spcBef>
              <a:spcAft>
                <a:spcPts val="800"/>
              </a:spcAft>
            </a:pPr>
            <a:r>
              <a:rPr lang="ar-EG" sz="18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200" dirty="0">
                <a:effectLst/>
                <a:latin typeface="Calibri" panose="020F0502020204030204" pitchFamily="34" charset="0"/>
                <a:ea typeface="Calibri" panose="020F0502020204030204" pitchFamily="34" charset="0"/>
                <a:cs typeface="Calibri" panose="020F0502020204030204" pitchFamily="34" charset="0"/>
              </a:rPr>
              <a:t>3- التركيز على النتائج </a:t>
            </a:r>
            <a:r>
              <a:rPr lang="ar-EG" sz="2200" dirty="0" err="1">
                <a:effectLst/>
                <a:latin typeface="Calibri" panose="020F0502020204030204" pitchFamily="34" charset="0"/>
                <a:ea typeface="Calibri" panose="020F0502020204030204" pitchFamily="34" charset="0"/>
                <a:cs typeface="Calibri" panose="020F0502020204030204" pitchFamily="34" charset="0"/>
              </a:rPr>
              <a:t>الكايزن</a:t>
            </a:r>
            <a:r>
              <a:rPr lang="ar-EG" sz="2200" dirty="0">
                <a:effectLst/>
                <a:latin typeface="Calibri" panose="020F0502020204030204" pitchFamily="34" charset="0"/>
                <a:ea typeface="Calibri" panose="020F0502020204030204" pitchFamily="34" charset="0"/>
                <a:cs typeface="Calibri" panose="020F0502020204030204" pitchFamily="34" charset="0"/>
              </a:rPr>
              <a:t> أو التطوير المستمرّ هو عملية تركّز على النتائج بشكل أساسي. لذا فتطبيقُ هذا المبدأ في حياتك سيساعدك لامتلاك رؤية واضحة حول الهدف أو النتيجة النهائية التي تريد تحقيقها، ومن ثمّ العمل بجدّ كلّ يوم للوصول إليها.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200" dirty="0">
                <a:effectLst/>
                <a:latin typeface="Calibri" panose="020F0502020204030204" pitchFamily="34" charset="0"/>
                <a:ea typeface="Calibri" panose="020F0502020204030204" pitchFamily="34" charset="0"/>
                <a:cs typeface="Calibri" panose="020F0502020204030204" pitchFamily="34" charset="0"/>
              </a:rPr>
              <a:t>4- رفع الجودة حينما تكون حياتك بأكملها معتمدة على مبدأ التحسين التدريجي المستمر، فلا شكّ إذن أن جودة ما تقوم به سترتفع وتتطوّر مع مرور الوقت. وسينعكس ذلك على جميع مناحي حياتك المختلفة.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200" dirty="0">
                <a:effectLst/>
                <a:latin typeface="Calibri" panose="020F0502020204030204" pitchFamily="34" charset="0"/>
                <a:ea typeface="Calibri" panose="020F0502020204030204" pitchFamily="34" charset="0"/>
                <a:cs typeface="Calibri" panose="020F0502020204030204" pitchFamily="34" charset="0"/>
              </a:rPr>
              <a:t> 5- مستويات أعلى من الدقة نظرًا لأن التركيز على تحقيق نتائج أفضل كلّ يوم هو المبدأ الأساسي في </a:t>
            </a:r>
            <a:r>
              <a:rPr lang="ar-EG" sz="2200" dirty="0" err="1">
                <a:effectLst/>
                <a:latin typeface="Calibri" panose="020F0502020204030204" pitchFamily="34" charset="0"/>
                <a:ea typeface="Calibri" panose="020F0502020204030204" pitchFamily="34" charset="0"/>
                <a:cs typeface="Calibri" panose="020F0502020204030204" pitchFamily="34" charset="0"/>
              </a:rPr>
              <a:t>الكايزن</a:t>
            </a:r>
            <a:r>
              <a:rPr lang="ar-EG" sz="2200" dirty="0">
                <a:effectLst/>
                <a:latin typeface="Calibri" panose="020F0502020204030204" pitchFamily="34" charset="0"/>
                <a:ea typeface="Calibri" panose="020F0502020204030204" pitchFamily="34" charset="0"/>
                <a:cs typeface="Calibri" panose="020F0502020204030204" pitchFamily="34" charset="0"/>
              </a:rPr>
              <a:t>، فذلك سيجعلك بلا شكّ تقوم بكلّ أعمالك بدقة أكبر، ممّا يقلل نسبة الخطأ.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200" dirty="0">
                <a:effectLst/>
                <a:latin typeface="Calibri" panose="020F0502020204030204" pitchFamily="34" charset="0"/>
                <a:ea typeface="Calibri" panose="020F0502020204030204" pitchFamily="34" charset="0"/>
                <a:cs typeface="Calibri" panose="020F0502020204030204" pitchFamily="34" charset="0"/>
              </a:rPr>
              <a:t>6- تقليل التكلفة وهو أمر </a:t>
            </a:r>
            <a:r>
              <a:rPr lang="ar-EG" sz="2200" dirty="0" err="1">
                <a:effectLst/>
                <a:latin typeface="Calibri" panose="020F0502020204030204" pitchFamily="34" charset="0"/>
                <a:ea typeface="Calibri" panose="020F0502020204030204" pitchFamily="34" charset="0"/>
                <a:cs typeface="Calibri" panose="020F0502020204030204" pitchFamily="34" charset="0"/>
              </a:rPr>
              <a:t>تلحظه</a:t>
            </a:r>
            <a:r>
              <a:rPr lang="ar-EG" sz="2200" dirty="0">
                <a:effectLst/>
                <a:latin typeface="Calibri" panose="020F0502020204030204" pitchFamily="34" charset="0"/>
                <a:ea typeface="Calibri" panose="020F0502020204030204" pitchFamily="34" charset="0"/>
                <a:cs typeface="Calibri" panose="020F0502020204030204" pitchFamily="34" charset="0"/>
              </a:rPr>
              <a:t> على وجه الخصوص الشركات والمؤسسات التي تعتمد مبدأ </a:t>
            </a:r>
            <a:r>
              <a:rPr lang="ar-EG" sz="2200" dirty="0" err="1">
                <a:effectLst/>
                <a:latin typeface="Calibri" panose="020F0502020204030204" pitchFamily="34" charset="0"/>
                <a:ea typeface="Calibri" panose="020F0502020204030204" pitchFamily="34" charset="0"/>
                <a:cs typeface="Calibri" panose="020F0502020204030204" pitchFamily="34" charset="0"/>
              </a:rPr>
              <a:t>الكايزن</a:t>
            </a:r>
            <a:r>
              <a:rPr lang="ar-EG" sz="2200" dirty="0">
                <a:effectLst/>
                <a:latin typeface="Calibri" panose="020F0502020204030204" pitchFamily="34" charset="0"/>
                <a:ea typeface="Calibri" panose="020F0502020204030204" pitchFamily="34" charset="0"/>
                <a:cs typeface="Calibri" panose="020F0502020204030204" pitchFamily="34" charset="0"/>
              </a:rPr>
              <a:t>، حيث أنّه ومع التركيز على الإنتاجية والكفاءة العاليتين، تقلّ التكلفة على هذه الشركات، نظرًا لأنها تحقق مخرجات أعلى دون الحاجة إلى زيادة المدخلات.</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8826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4D17FD-7945-41F3-1CD0-7E952C824A84}"/>
              </a:ext>
            </a:extLst>
          </p:cNvPr>
          <p:cNvSpPr txBox="1"/>
          <p:nvPr/>
        </p:nvSpPr>
        <p:spPr>
          <a:xfrm>
            <a:off x="2082019" y="534918"/>
            <a:ext cx="6485205" cy="5025863"/>
          </a:xfrm>
          <a:prstGeom prst="rect">
            <a:avLst/>
          </a:prstGeom>
          <a:noFill/>
        </p:spPr>
        <p:txBody>
          <a:bodyPr wrap="square">
            <a:spAutoFit/>
          </a:bodyPr>
          <a:lstStyle/>
          <a:p>
            <a:pPr marL="0" marR="0" algn="r" rtl="1">
              <a:lnSpc>
                <a:spcPct val="107000"/>
              </a:lnSpc>
              <a:spcBef>
                <a:spcPts val="0"/>
              </a:spcBef>
              <a:spcAft>
                <a:spcPts val="800"/>
              </a:spcAft>
            </a:pPr>
            <a:r>
              <a:rPr lang="ar-EG" sz="18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effectLst/>
                <a:latin typeface="Calibri" panose="020F0502020204030204" pitchFamily="34" charset="0"/>
                <a:ea typeface="Calibri" panose="020F0502020204030204" pitchFamily="34" charset="0"/>
                <a:cs typeface="Calibri" panose="020F0502020204030204" pitchFamily="34" charset="0"/>
              </a:rPr>
              <a:t> 7- رفع درجة التنافسية تكتسب الشركات التي تتبع مبدأ التطوير المستمر "</a:t>
            </a:r>
            <a:r>
              <a:rPr lang="ar-EG" sz="2400" dirty="0" err="1">
                <a:effectLst/>
                <a:latin typeface="Calibri" panose="020F0502020204030204" pitchFamily="34" charset="0"/>
                <a:ea typeface="Calibri" panose="020F0502020204030204" pitchFamily="34" charset="0"/>
                <a:cs typeface="Calibri" panose="020F0502020204030204" pitchFamily="34" charset="0"/>
              </a:rPr>
              <a:t>الكايزن</a:t>
            </a:r>
            <a:r>
              <a:rPr lang="ar-EG" sz="2400" dirty="0">
                <a:effectLst/>
                <a:latin typeface="Calibri" panose="020F0502020204030204" pitchFamily="34" charset="0"/>
                <a:ea typeface="Calibri" panose="020F0502020204030204" pitchFamily="34" charset="0"/>
                <a:cs typeface="Calibri" panose="020F0502020204030204" pitchFamily="34" charset="0"/>
              </a:rPr>
              <a:t>" ميزة تنافسية أعلى، ذلك أنها تعمل على تحقيق نتائج أفضل باستمرار، ممّا يجعلها تنافس شركات أقوى وأفضل مع مرور الوقت. هذا الأمر لا ينطبق على الشركات فقط، فعندما تعيش حياتك مؤمنًا بضرورة التغيير المستمر نحو الأفضل، ستجد أنّ مستواك يرتفع تدريجيًا مع مرور الوقت، وسوف تجد نفسك تتنافس مع أشخاص جدد بمستويات أعلى طوال الوقت.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pPr>
            <a:r>
              <a:rPr lang="ar-EG" sz="2400" dirty="0">
                <a:effectLst/>
                <a:latin typeface="Calibri" panose="020F0502020204030204" pitchFamily="34" charset="0"/>
                <a:ea typeface="Calibri" panose="020F0502020204030204" pitchFamily="34" charset="0"/>
                <a:cs typeface="Calibri" panose="020F0502020204030204" pitchFamily="34" charset="0"/>
              </a:rPr>
              <a:t>8- بيئة عمل سعيدة جميع النتائج السابقة المذكورة أعلاه، تقود في النهاية إلى خلق بيئة عمل إيجابية وسعيدة، لأن كلّ موظف يدرك ويؤمن بأنه قادر على إحداث تغيير في الشركة، وأنّ هذا التغيير مهما كان صغيرًا، فإنه مع مرور الوقت سيُحدث فرقًا كبيرًا.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59962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7F39E7-02BA-8A9C-98A6-BDE16064ACE5}"/>
              </a:ext>
            </a:extLst>
          </p:cNvPr>
          <p:cNvSpPr txBox="1"/>
          <p:nvPr/>
        </p:nvSpPr>
        <p:spPr>
          <a:xfrm>
            <a:off x="2067951" y="766732"/>
            <a:ext cx="6668085" cy="5324535"/>
          </a:xfrm>
          <a:prstGeom prst="rect">
            <a:avLst/>
          </a:prstGeom>
          <a:noFill/>
        </p:spPr>
        <p:txBody>
          <a:bodyPr wrap="square">
            <a:spAutoFit/>
          </a:bodyPr>
          <a:lstStyle/>
          <a:p>
            <a:pPr marL="0" marR="0" algn="r" rtl="1">
              <a:spcBef>
                <a:spcPts val="0"/>
              </a:spcBef>
              <a:spcAft>
                <a:spcPts val="800"/>
              </a:spcAft>
              <a:tabLst>
                <a:tab pos="1809750" algn="l"/>
              </a:tabLst>
            </a:pPr>
            <a:r>
              <a:rPr lang="ar-SA"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مفهوم التخطيط الاستراتيجي</a:t>
            </a:r>
            <a:r>
              <a:rPr lang="en-US"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إن </a:t>
            </a:r>
            <a:r>
              <a:rPr lang="ar-SA" sz="2000" b="1" dirty="0" err="1">
                <a:effectLst/>
                <a:latin typeface="Calibri" panose="020F0502020204030204" pitchFamily="34" charset="0"/>
                <a:ea typeface="Calibri" panose="020F0502020204030204" pitchFamily="34" charset="0"/>
                <a:cs typeface="Calibri" panose="020F0502020204030204" pitchFamily="34" charset="0"/>
              </a:rPr>
              <a:t>إهتمام</a:t>
            </a:r>
            <a:r>
              <a:rPr lang="ar-SA" sz="2000" b="1" dirty="0">
                <a:effectLst/>
                <a:latin typeface="Calibri" panose="020F0502020204030204" pitchFamily="34" charset="0"/>
                <a:ea typeface="Calibri" panose="020F0502020204030204" pitchFamily="34" charset="0"/>
                <a:cs typeface="Calibri" panose="020F0502020204030204" pitchFamily="34" charset="0"/>
              </a:rPr>
              <a:t> المؤسسات بمستقبلها الإستراتيجي يستدعي منها القيام بعملية التخطيط الاستراتيجي لتحسين أدائها على المدى البعيد ، لذلك سنحاول من خلال هذا البحث توضيح مفهوم التخطيط الإستراتيجي من خلال مختلف التعاريف المقدمة له بدءا بالتخطيط وصولا إلى الإستراتيجية والانتهاء إلى التخطيط الإستراتيجي ومن ثم الفرق بينه وبين المصطلحات ذات الصلة به</a:t>
            </a:r>
            <a:r>
              <a:rPr lang="en-US" sz="2000" b="1" dirty="0">
                <a:effectLst/>
                <a:latin typeface="Calibri" panose="020F0502020204030204" pitchFamily="34" charset="0"/>
                <a:ea typeface="Calibri" panose="020F0502020204030204" pitchFamily="34" charset="0"/>
                <a:cs typeface="Calibri" panose="020F0502020204030204" pitchFamily="34" charset="0"/>
              </a:rPr>
              <a:t> .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تعريف التخطيط</a:t>
            </a:r>
            <a:r>
              <a:rPr lang="en-US"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algn="r" rtl="1"/>
            <a:r>
              <a:rPr lang="ar-SA" sz="2000" b="1" dirty="0">
                <a:effectLst/>
                <a:ea typeface="Calibri" panose="020F0502020204030204" pitchFamily="34" charset="0"/>
                <a:cs typeface="Calibri" panose="020F0502020204030204" pitchFamily="34" charset="0"/>
              </a:rPr>
              <a:t>لقد قدمت للتخطيط عدة تعاريف انطلاقا من وجهات نظر مختلفة وفي ازمنة مختلفة ، وفيما يلي سوف نتعرض لعدد منها</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(1) </a:t>
            </a:r>
            <a:r>
              <a:rPr lang="ar-SA" sz="2000" b="1" dirty="0">
                <a:effectLst/>
                <a:ea typeface="Calibri" panose="020F0502020204030204" pitchFamily="34" charset="0"/>
                <a:cs typeface="Calibri" panose="020F0502020204030204" pitchFamily="34" charset="0"/>
              </a:rPr>
              <a:t>التخطيط يعني التوقع بما سيكون عليه الوضع في المستقبل مع الاستعداد لهذا المستقبل</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(2) </a:t>
            </a:r>
            <a:r>
              <a:rPr lang="ar-SA" sz="2000" b="1" dirty="0">
                <a:effectLst/>
                <a:ea typeface="Calibri" panose="020F0502020204030204" pitchFamily="34" charset="0"/>
                <a:cs typeface="Calibri" panose="020F0502020204030204" pitchFamily="34" charset="0"/>
              </a:rPr>
              <a:t>هو التقرير المقدم بما يجب عمله ، وكيف يمكن عمله ، ومن الذي يقوم بالعمل ، فهو يغطي الفجوة بين ما نحن فيه وما نرغب في الوصول اليه</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(3) </a:t>
            </a:r>
            <a:r>
              <a:rPr lang="ar-SA" sz="2000" b="1" dirty="0">
                <a:effectLst/>
                <a:ea typeface="Calibri" panose="020F0502020204030204" pitchFamily="34" charset="0"/>
                <a:cs typeface="Calibri" panose="020F0502020204030204" pitchFamily="34" charset="0"/>
              </a:rPr>
              <a:t>هو</a:t>
            </a:r>
            <a:r>
              <a:rPr lang="en-US" sz="2000" b="1" dirty="0">
                <a:effectLst/>
                <a:latin typeface="Calibri" panose="020F0502020204030204" pitchFamily="34" charset="0"/>
                <a:ea typeface="Calibri" panose="020F0502020204030204" pitchFamily="34" charset="0"/>
              </a:rPr>
              <a:t> </a:t>
            </a:r>
            <a:r>
              <a:rPr lang="ar-SA" sz="2000" b="1" dirty="0">
                <a:effectLst/>
                <a:ea typeface="Calibri" panose="020F0502020204030204" pitchFamily="34" charset="0"/>
                <a:cs typeface="Calibri" panose="020F0502020204030204" pitchFamily="34" charset="0"/>
              </a:rPr>
              <a:t>رسم الأنشطة المستقبلية بالاستناد إلى الحقائق الخاصة بالمواقف ، وبناء على تجميع وتحليل تلك الحقائق</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endParaRPr lang="en-US" sz="2000" b="1" dirty="0"/>
          </a:p>
        </p:txBody>
      </p:sp>
    </p:spTree>
    <p:extLst>
      <p:ext uri="{BB962C8B-B14F-4D97-AF65-F5344CB8AC3E}">
        <p14:creationId xmlns:p14="http://schemas.microsoft.com/office/powerpoint/2010/main" val="2682396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8B6123-23CF-81C9-FE5E-5E0B8B19874D}"/>
              </a:ext>
            </a:extLst>
          </p:cNvPr>
          <p:cNvSpPr txBox="1"/>
          <p:nvPr/>
        </p:nvSpPr>
        <p:spPr>
          <a:xfrm>
            <a:off x="1856934" y="1109382"/>
            <a:ext cx="6569612" cy="5088573"/>
          </a:xfrm>
          <a:prstGeom prst="rect">
            <a:avLst/>
          </a:prstGeom>
          <a:noFill/>
        </p:spPr>
        <p:txBody>
          <a:bodyPr wrap="square">
            <a:spAutoFit/>
          </a:bodyPr>
          <a:lstStyle/>
          <a:p>
            <a:pPr marL="0" marR="0" algn="r" rtl="1">
              <a:spcBef>
                <a:spcPts val="0"/>
              </a:spcBef>
              <a:spcAft>
                <a:spcPts val="800"/>
              </a:spcAft>
              <a:tabLst>
                <a:tab pos="1809750" algn="l"/>
              </a:tabLst>
            </a:pPr>
            <a:r>
              <a:rPr lang="ar-SA" sz="2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تعريف التخطيط الإستراتيجي</a:t>
            </a:r>
            <a:r>
              <a:rPr lang="en-US" sz="2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algn="r" rtl="1"/>
            <a:r>
              <a:rPr lang="ar-SA" sz="2000" b="1" dirty="0">
                <a:effectLst/>
                <a:ea typeface="Calibri" panose="020F0502020204030204" pitchFamily="34" charset="0"/>
                <a:cs typeface="Calibri" panose="020F0502020204030204" pitchFamily="34" charset="0"/>
              </a:rPr>
              <a:t>تناول العديد من الباحثين والمفكرين مفهوم التخطيط الإستراتيجي ومن بين هذه التعاريف نذكر</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(1)  </a:t>
            </a:r>
            <a:r>
              <a:rPr lang="ar-SA" sz="2000" b="1" dirty="0">
                <a:effectLst/>
                <a:ea typeface="Calibri" panose="020F0502020204030204" pitchFamily="34" charset="0"/>
                <a:cs typeface="Calibri" panose="020F0502020204030204" pitchFamily="34" charset="0"/>
              </a:rPr>
              <a:t>عملية توضيح الأهداف التي تسعى المؤسسة إلى نشوئها</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(2) </a:t>
            </a:r>
            <a:r>
              <a:rPr lang="ar-SA" sz="2000" b="1" dirty="0">
                <a:effectLst/>
                <a:ea typeface="Calibri" panose="020F0502020204030204" pitchFamily="34" charset="0"/>
                <a:cs typeface="Calibri" panose="020F0502020204030204" pitchFamily="34" charset="0"/>
              </a:rPr>
              <a:t>عملية إدارية خاصة بوضع وإدامة العلاقة بين أهداف المؤسسة وتطلعاتها ، وإعادة ترتيب الأنشطة بالشكل الصحيح الذي يحقق النمو والأرباح في المستقبل</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(3) </a:t>
            </a:r>
            <a:r>
              <a:rPr lang="ar-SA" sz="2000" b="1" dirty="0">
                <a:effectLst/>
                <a:ea typeface="Calibri" panose="020F0502020204030204" pitchFamily="34" charset="0"/>
                <a:cs typeface="Calibri" panose="020F0502020204030204" pitchFamily="34" charset="0"/>
              </a:rPr>
              <a:t>القدرة على التوقع والتوافق بين القدرات الذاتية للمؤسسة والفرص التهديدات الناشئة عن البيئة الخارجية</a:t>
            </a:r>
            <a:r>
              <a:rPr lang="en-US" sz="2000" b="1" dirty="0">
                <a:effectLst/>
                <a:latin typeface="Calibri" panose="020F0502020204030204" pitchFamily="34" charset="0"/>
                <a:ea typeface="Calibri" panose="020F0502020204030204" pitchFamily="34" charset="0"/>
              </a:rPr>
              <a:t> .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(4) </a:t>
            </a:r>
            <a:r>
              <a:rPr lang="ar-SA" sz="2000" b="1" dirty="0">
                <a:effectLst/>
                <a:ea typeface="Calibri" panose="020F0502020204030204" pitchFamily="34" charset="0"/>
                <a:cs typeface="Calibri" panose="020F0502020204030204" pitchFamily="34" charset="0"/>
              </a:rPr>
              <a:t>عملية اتخاذ القرارات فيما يتعلق بأهداف المؤسسة ، واستخدام الموارد وتطبيق السياسات من أجل تحقيق هذه الأهداف </a:t>
            </a:r>
            <a:r>
              <a:rPr lang="en-US" sz="2000" b="1" dirty="0">
                <a:effectLst/>
                <a:latin typeface="Calibri" panose="020F0502020204030204" pitchFamily="34" charset="0"/>
                <a:ea typeface="Calibri" panose="020F0502020204030204" pitchFamily="34" charset="0"/>
              </a:rPr>
              <a:t>. </a:t>
            </a:r>
            <a:br>
              <a:rPr lang="en-US" sz="2000" b="1" dirty="0">
                <a:effectLst/>
                <a:latin typeface="Calibri" panose="020F0502020204030204" pitchFamily="34" charset="0"/>
                <a:ea typeface="Calibri" panose="020F0502020204030204" pitchFamily="34" charset="0"/>
              </a:rPr>
            </a:br>
            <a:r>
              <a:rPr lang="en-US" sz="2000" b="1" dirty="0">
                <a:effectLst/>
                <a:latin typeface="Calibri" panose="020F0502020204030204" pitchFamily="34" charset="0"/>
                <a:ea typeface="Calibri" panose="020F0502020204030204" pitchFamily="34" charset="0"/>
              </a:rPr>
              <a:t>(5) </a:t>
            </a:r>
            <a:r>
              <a:rPr lang="ar-SA" sz="2000" b="1" dirty="0">
                <a:effectLst/>
                <a:ea typeface="Calibri" panose="020F0502020204030204" pitchFamily="34" charset="0"/>
                <a:cs typeface="Calibri" panose="020F0502020204030204" pitchFamily="34" charset="0"/>
              </a:rPr>
              <a:t>عملية متواصلة ونظامية يقوم بها الأعضاء من القادة في المؤسسة باتخاذ القرارات المتعلقة بمستقبل تلك المؤسسة وتطورها ، بالإضافة إلى الإجراءات والعمليات المطلوبة لتحقيق ذلك المستقبل المنشود وتحديد الكيفية التي يتم فيها قياس مستوى النجاح في تحقيقه</a:t>
            </a:r>
            <a:r>
              <a:rPr lang="en-US" sz="2000" b="1" dirty="0">
                <a:effectLst/>
                <a:latin typeface="Calibri" panose="020F0502020204030204" pitchFamily="34" charset="0"/>
                <a:ea typeface="Calibri" panose="020F0502020204030204" pitchFamily="34" charset="0"/>
              </a:rPr>
              <a:t> . </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2047160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1C52D7-C644-A336-2DC2-2228513EA6FC}"/>
              </a:ext>
            </a:extLst>
          </p:cNvPr>
          <p:cNvSpPr txBox="1"/>
          <p:nvPr/>
        </p:nvSpPr>
        <p:spPr>
          <a:xfrm>
            <a:off x="1927274" y="1193701"/>
            <a:ext cx="6893169" cy="4196855"/>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4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عناصر التخطيط الاستراتيجي</a:t>
            </a:r>
            <a:r>
              <a:rPr lang="en-US" sz="24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 </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200" b="1" dirty="0">
                <a:effectLst/>
                <a:latin typeface="Calibri" panose="020F0502020204030204" pitchFamily="34" charset="0"/>
                <a:ea typeface="Calibri" panose="020F0502020204030204" pitchFamily="34" charset="0"/>
                <a:cs typeface="Calibri" panose="020F0502020204030204" pitchFamily="34" charset="0"/>
              </a:rPr>
              <a:t>للتخطيط الاستراتيجي أربعة عناصر مهمة هي</a:t>
            </a:r>
            <a:r>
              <a:rPr lang="en-US" sz="2200" b="1" dirty="0">
                <a:effectLst/>
                <a:latin typeface="Calibri" panose="020F0502020204030204" pitchFamily="34" charset="0"/>
                <a:ea typeface="Calibri" panose="020F0502020204030204" pitchFamily="34" charset="0"/>
                <a:cs typeface="Calibri" panose="020F0502020204030204" pitchFamily="34" charset="0"/>
              </a:rPr>
              <a:t> : </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(1) </a:t>
            </a:r>
            <a:r>
              <a:rPr lang="ar-SA" sz="2200" b="1" dirty="0">
                <a:effectLst/>
                <a:latin typeface="Calibri" panose="020F0502020204030204" pitchFamily="34" charset="0"/>
                <a:ea typeface="Calibri" panose="020F0502020204030204" pitchFamily="34" charset="0"/>
                <a:cs typeface="Calibri" panose="020F0502020204030204" pitchFamily="34" charset="0"/>
              </a:rPr>
              <a:t>المستقبلية في اتخاذ القرارات</a:t>
            </a:r>
            <a:r>
              <a:rPr lang="en-US" sz="2200" b="1" dirty="0">
                <a:effectLst/>
                <a:latin typeface="Calibri" panose="020F0502020204030204" pitchFamily="34" charset="0"/>
                <a:ea typeface="Calibri" panose="020F0502020204030204" pitchFamily="34" charset="0"/>
                <a:cs typeface="Calibri" panose="020F0502020204030204" pitchFamily="34" charset="0"/>
              </a:rPr>
              <a:t> : </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ar-SA" sz="2200" b="1" dirty="0">
                <a:effectLst/>
                <a:latin typeface="Calibri" panose="020F0502020204030204" pitchFamily="34" charset="0"/>
                <a:ea typeface="Calibri" panose="020F0502020204030204" pitchFamily="34" charset="0"/>
                <a:cs typeface="Calibri" panose="020F0502020204030204" pitchFamily="34" charset="0"/>
              </a:rPr>
              <a:t>أي أنها عملية مؤسسة لتحديد الفرص والمخاطر المستقبلية ، والتي من</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خلال امتزاجها مع المعلومات ذات العلاقة تعطي المؤسسة الأرضية الملائمة لاتخاذ القرارات المتعلقة</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باستكشاف وتجنب المخاطر ، وبذلك فإن هذا العنصر يمثل تحديد الأهداف المستقبلية وكيفية تحقيقها</a:t>
            </a:r>
            <a:r>
              <a:rPr lang="en-US" sz="2200" b="1" dirty="0">
                <a:effectLst/>
                <a:latin typeface="Calibri" panose="020F0502020204030204" pitchFamily="34" charset="0"/>
                <a:ea typeface="Calibri" panose="020F0502020204030204" pitchFamily="34" charset="0"/>
                <a:cs typeface="Calibri" panose="020F0502020204030204" pitchFamily="34" charset="0"/>
              </a:rPr>
              <a:t> . </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(2) </a:t>
            </a:r>
            <a:r>
              <a:rPr lang="ar-SA" sz="2200" b="1" dirty="0">
                <a:effectLst/>
                <a:latin typeface="Calibri" panose="020F0502020204030204" pitchFamily="34" charset="0"/>
                <a:ea typeface="Calibri" panose="020F0502020204030204" pitchFamily="34" charset="0"/>
                <a:cs typeface="Calibri" panose="020F0502020204030204" pitchFamily="34" charset="0"/>
              </a:rPr>
              <a:t>العملية</a:t>
            </a:r>
            <a:r>
              <a:rPr lang="en-US" sz="2200" b="1" dirty="0">
                <a:effectLst/>
                <a:latin typeface="Calibri" panose="020F0502020204030204" pitchFamily="34" charset="0"/>
                <a:ea typeface="Calibri" panose="020F0502020204030204" pitchFamily="34" charset="0"/>
                <a:cs typeface="Calibri" panose="020F0502020204030204" pitchFamily="34" charset="0"/>
              </a:rPr>
              <a:t> : </a:t>
            </a:r>
            <a:br>
              <a:rPr lang="en-US" sz="2200" b="1" dirty="0">
                <a:effectLst/>
                <a:latin typeface="Calibri" panose="020F0502020204030204" pitchFamily="34" charset="0"/>
                <a:ea typeface="Calibri" panose="020F0502020204030204" pitchFamily="34" charset="0"/>
                <a:cs typeface="Calibri" panose="020F0502020204030204" pitchFamily="34" charset="0"/>
              </a:rPr>
            </a:br>
            <a:r>
              <a:rPr lang="ar-SA" sz="2200" b="1" dirty="0">
                <a:effectLst/>
                <a:latin typeface="Calibri" panose="020F0502020204030204" pitchFamily="34" charset="0"/>
                <a:ea typeface="Calibri" panose="020F0502020204030204" pitchFamily="34" charset="0"/>
                <a:cs typeface="Calibri" panose="020F0502020204030204" pitchFamily="34" charset="0"/>
              </a:rPr>
              <a:t>فالتخطيط الإستراتيجي هو العملية التي تتضمن التحديد المسبق لأنواع الجهود التنظيمية</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المطلوبة ، متى يتم اتخاذها ، ومن يقوم بها ، والعملية مستمرة نظرا للتغيرات المستمرة في البيئة الداخلية</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والخارجية</a:t>
            </a:r>
            <a:r>
              <a:rPr lang="en-US" sz="2200" b="1" dirty="0">
                <a:effectLst/>
                <a:latin typeface="Calibri" panose="020F0502020204030204" pitchFamily="34" charset="0"/>
                <a:ea typeface="Calibri" panose="020F0502020204030204" pitchFamily="34" charset="0"/>
                <a:cs typeface="Calibri" panose="020F0502020204030204" pitchFamily="34" charset="0"/>
              </a:rPr>
              <a:t> . </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24873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B5A5C9D-5347-A025-1F8E-9CCA1036636A}"/>
              </a:ext>
            </a:extLst>
          </p:cNvPr>
          <p:cNvSpPr txBox="1"/>
          <p:nvPr/>
        </p:nvSpPr>
        <p:spPr>
          <a:xfrm>
            <a:off x="1730327" y="1129159"/>
            <a:ext cx="6949439" cy="4154984"/>
          </a:xfrm>
          <a:prstGeom prst="rect">
            <a:avLst/>
          </a:prstGeom>
          <a:noFill/>
        </p:spPr>
        <p:txBody>
          <a:bodyPr wrap="square">
            <a:spAutoFit/>
          </a:bodyPr>
          <a:lstStyle/>
          <a:p>
            <a:pPr algn="r" rtl="1"/>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 </a:t>
            </a:r>
            <a:r>
              <a:rPr kumimoji="0" lang="ar-SA"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الفلسفة</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a:t>
            </a:r>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SA"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فالتخطيط الإستراتيجي هو اتجاه وطريقة في الحياة ، وثقافة واقتناع ينبغي توفره لدى القائمين</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SA"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عليه</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a:t>
            </a:r>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 </a:t>
            </a:r>
            <a:r>
              <a:rPr kumimoji="0" lang="ar-SA"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الهيكلية</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a:t>
            </a:r>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SA"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التخطيط الإستراتيجي يربط ثلاثة أنواع من الخطط مع بعضها وهي الخطط الإستراتيجية</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SA"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والخطط أو البرامج متوسطة المدى ، والخطط أو البرامج قصيرة المدى وهذا يتطلب </a:t>
            </a:r>
            <a:r>
              <a:rPr kumimoji="0" lang="ar-SA" sz="24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ایجاد</a:t>
            </a:r>
            <a:r>
              <a:rPr kumimoji="0" lang="ar-SA"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علاقة هيكلية تربط الأنواع الثلاث ، وهذه الهيكلية تساعد الإدارة العليا على تحويل خططها الرئيسة إلى قرارات محددة باتجاه تحقيق الأهداف النهائية</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a:t>
            </a:r>
            <a:endParaRPr lang="en-US" sz="2400" b="1" dirty="0"/>
          </a:p>
        </p:txBody>
      </p:sp>
    </p:spTree>
    <p:extLst>
      <p:ext uri="{BB962C8B-B14F-4D97-AF65-F5344CB8AC3E}">
        <p14:creationId xmlns:p14="http://schemas.microsoft.com/office/powerpoint/2010/main" val="2670019704"/>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88444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2 </a:t>
            </a:r>
          </a:p>
        </p:txBody>
      </p:sp>
      <p:sp>
        <p:nvSpPr>
          <p:cNvPr id="5" name="Content Placeholder 4"/>
          <p:cNvSpPr>
            <a:spLocks noGrp="1"/>
          </p:cNvSpPr>
          <p:nvPr>
            <p:ph idx="1"/>
          </p:nvPr>
        </p:nvSpPr>
        <p:spPr>
          <a:xfrm>
            <a:off x="1283949" y="1624272"/>
            <a:ext cx="7479230" cy="1254143"/>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"مناقشة – فردي"</a:t>
            </a:r>
          </a:p>
          <a:p>
            <a:pPr marL="0" indent="0" algn="ctr" rtl="1">
              <a:buNone/>
            </a:pPr>
            <a:r>
              <a:rPr lang="ar-EG" sz="3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من خلال ما تم شرحه ما تعرفه عن استخدام كايزن.</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3220225" y="3656029"/>
            <a:ext cx="3222778" cy="2761827"/>
          </a:xfrm>
          <a:prstGeom prst="rect">
            <a:avLst/>
          </a:prstGeom>
          <a:noFill/>
          <a:ln>
            <a:noFill/>
          </a:ln>
        </p:spPr>
      </p:pic>
    </p:spTree>
    <p:extLst>
      <p:ext uri="{BB962C8B-B14F-4D97-AF65-F5344CB8AC3E}">
        <p14:creationId xmlns:p14="http://schemas.microsoft.com/office/powerpoint/2010/main" val="138728409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orizontal Scroll 7"/>
          <p:cNvSpPr/>
          <p:nvPr/>
        </p:nvSpPr>
        <p:spPr>
          <a:xfrm>
            <a:off x="2364059" y="122663"/>
            <a:ext cx="4860885" cy="1593928"/>
          </a:xfrm>
          <a:prstGeom prst="horizontalScroll">
            <a:avLst/>
          </a:pr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solidFill>
              <a:sysClr val="window" lastClr="FFFFFF"/>
            </a:solidFill>
          </a:ln>
          <a:effectLst>
            <a:outerShdw blurRad="57150" dist="19050" dir="5400000" algn="ctr" rotWithShape="0">
              <a:srgbClr val="000000">
                <a:alpha val="63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الوحدة التدريبية الثانية</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التخطيط للأهداف</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Ø§ÙÙÙØ§Ø¯Ø© ÙØ§ÙØ¥Ø¯Ø§Ø±Ø©.. ÙØ¬ÙØ§Ù ÙØ¹ÙÙØ© ÙØ§Ø­Ø¯Ø© ÙÙ ÙØ¬Ø§Ù Ø§ÙØ£Ø¹ÙØ§Ù">
            <a:extLst>
              <a:ext uri="{FF2B5EF4-FFF2-40B4-BE49-F238E27FC236}">
                <a16:creationId xmlns:a16="http://schemas.microsoft.com/office/drawing/2014/main" id="{CDA5E799-BE5D-B993-CC2E-ED16720627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2637" y="1901043"/>
            <a:ext cx="5662051" cy="4246538"/>
          </a:xfrm>
          <a:prstGeom prst="rect">
            <a:avLst/>
          </a:prstGeom>
          <a:noFill/>
          <a:ln>
            <a:noFill/>
          </a:ln>
        </p:spPr>
      </p:pic>
    </p:spTree>
    <p:extLst>
      <p:ext uri="{BB962C8B-B14F-4D97-AF65-F5344CB8AC3E}">
        <p14:creationId xmlns:p14="http://schemas.microsoft.com/office/powerpoint/2010/main" val="9268036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الأولي</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054" t="11703" r="10754" b="15602"/>
          <a:stretch/>
        </p:blipFill>
        <p:spPr>
          <a:xfrm>
            <a:off x="624468" y="2371646"/>
            <a:ext cx="2765503" cy="2286000"/>
          </a:xfrm>
          <a:prstGeom prst="rect">
            <a:avLst/>
          </a:prstGeom>
          <a:ln>
            <a:noFill/>
          </a:ln>
          <a:effectLst>
            <a:softEdge rad="112500"/>
          </a:effectLst>
        </p:spPr>
      </p:pic>
      <p:sp>
        <p:nvSpPr>
          <p:cNvPr id="5" name="TextBox 4">
            <a:extLst>
              <a:ext uri="{FF2B5EF4-FFF2-40B4-BE49-F238E27FC236}">
                <a16:creationId xmlns:a16="http://schemas.microsoft.com/office/drawing/2014/main" id="{ADA0CE62-B10C-17A0-8B2D-DD5F87E3CEA0}"/>
              </a:ext>
            </a:extLst>
          </p:cNvPr>
          <p:cNvSpPr txBox="1"/>
          <p:nvPr/>
        </p:nvSpPr>
        <p:spPr>
          <a:xfrm>
            <a:off x="3052689" y="2941774"/>
            <a:ext cx="6105378" cy="1593321"/>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الاهداف الشخصية طريقك للنجاح</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خطوات وضع الأهداف</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0427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198334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3 </a:t>
            </a:r>
          </a:p>
        </p:txBody>
      </p:sp>
      <p:sp>
        <p:nvSpPr>
          <p:cNvPr id="5" name="Content Placeholder 4"/>
          <p:cNvSpPr>
            <a:spLocks noGrp="1"/>
          </p:cNvSpPr>
          <p:nvPr>
            <p:ph idx="1"/>
          </p:nvPr>
        </p:nvSpPr>
        <p:spPr>
          <a:xfrm>
            <a:off x="880893" y="1543017"/>
            <a:ext cx="8755476" cy="1254143"/>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"عصف ذهني – جماعي"</a:t>
            </a:r>
          </a:p>
          <a:p>
            <a:pPr marL="0" indent="0" algn="ctr" rtl="1">
              <a:buNone/>
            </a:pPr>
            <a:r>
              <a:rPr lang="ar-EG" sz="3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ماذا تعرف عن خطوات وضع الأهداف.</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302459971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7173B24-E8E7-E07E-98CB-6178F4092B31}"/>
              </a:ext>
            </a:extLst>
          </p:cNvPr>
          <p:cNvSpPr txBox="1"/>
          <p:nvPr/>
        </p:nvSpPr>
        <p:spPr>
          <a:xfrm>
            <a:off x="1856935" y="846241"/>
            <a:ext cx="6977575" cy="5165517"/>
          </a:xfrm>
          <a:prstGeom prst="rect">
            <a:avLst/>
          </a:prstGeom>
          <a:noFill/>
        </p:spPr>
        <p:txBody>
          <a:bodyPr wrap="square">
            <a:spAutoFit/>
          </a:bodyPr>
          <a:lstStyle/>
          <a:p>
            <a:pPr marL="0" marR="0" algn="r" rtl="1">
              <a:spcBef>
                <a:spcPts val="0"/>
              </a:spcBef>
              <a:spcAft>
                <a:spcPts val="800"/>
              </a:spcAft>
              <a:tabLst>
                <a:tab pos="1809750" algn="l"/>
              </a:tabLst>
            </a:pPr>
            <a:r>
              <a:rPr lang="ar-SA"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الاهداف الشخصية طريقك للنجاح</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يشعر كثيرون من الناس أنهم مندفعون في “ الحياة “. يعملون بجهد، ولكن لا يبدو أنهم يصلون إلى أي مكان ذو قيمة</a:t>
            </a:r>
            <a:r>
              <a:rPr lang="en-US" sz="2400" dirty="0">
                <a:effectLst/>
                <a:latin typeface="Calibri" panose="020F0502020204030204" pitchFamily="34" charset="0"/>
                <a:ea typeface="Calibri" panose="020F0502020204030204" pitchFamily="34" charset="0"/>
                <a:cs typeface="Calibri" panose="020F0502020204030204" pitchFamily="34" charset="0"/>
              </a:rPr>
              <a:t>.</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ar-SA" sz="2400" dirty="0">
                <a:effectLst/>
                <a:latin typeface="Calibri" panose="020F0502020204030204" pitchFamily="34" charset="0"/>
                <a:ea typeface="Calibri" panose="020F0502020204030204" pitchFamily="34" charset="0"/>
                <a:cs typeface="Calibri" panose="020F0502020204030204" pitchFamily="34" charset="0"/>
              </a:rPr>
              <a:t>السبب الرئيسي لشعورهم بذلك أنهم لم يقضوا وقتا كافيا في التفكير بما يريدون من “ الحياة “، ولم يضعوا لأنفسهم أهداف أساسية. على كل حال، هل كنت ستقوم برحلة هامة بدون فكرة حقيقة عن وجهتك؟ على الأرجح لا</a:t>
            </a:r>
            <a:r>
              <a:rPr lang="en-US" sz="2400" dirty="0">
                <a:effectLst/>
                <a:latin typeface="Calibri" panose="020F0502020204030204" pitchFamily="34" charset="0"/>
                <a:ea typeface="Calibri" panose="020F0502020204030204" pitchFamily="34" charset="0"/>
                <a:cs typeface="Calibri" panose="020F0502020204030204" pitchFamily="34" charset="0"/>
              </a:rPr>
              <a:t>.</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ar-SA" sz="2400" dirty="0">
                <a:effectLst/>
                <a:latin typeface="Calibri" panose="020F0502020204030204" pitchFamily="34" charset="0"/>
                <a:ea typeface="Calibri" panose="020F0502020204030204" pitchFamily="34" charset="0"/>
                <a:cs typeface="Calibri" panose="020F0502020204030204" pitchFamily="34" charset="0"/>
              </a:rPr>
              <a:t>يعتبر وضع “ الاهداف “ عملية هامة للتفكير بمستقبل مثالي، ولتحفيز ذاتك لتحويل رؤيتك عن هذا المستقبل إلى واقع</a:t>
            </a:r>
            <a:r>
              <a:rPr lang="en-US" sz="2400" dirty="0">
                <a:effectLst/>
                <a:latin typeface="Calibri" panose="020F0502020204030204" pitchFamily="34" charset="0"/>
                <a:ea typeface="Calibri" panose="020F0502020204030204" pitchFamily="34" charset="0"/>
                <a:cs typeface="Calibri" panose="020F0502020204030204" pitchFamily="34" charset="0"/>
              </a:rPr>
              <a:t>.</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ar-SA" sz="2400" dirty="0">
                <a:effectLst/>
                <a:latin typeface="Calibri" panose="020F0502020204030204" pitchFamily="34" charset="0"/>
                <a:ea typeface="Calibri" panose="020F0502020204030204" pitchFamily="34" charset="0"/>
                <a:cs typeface="Calibri" panose="020F0502020204030204" pitchFamily="34" charset="0"/>
              </a:rPr>
              <a:t>تساعدك عملية وضع “ الاهداف “ على تحديد وجهتك في “ الحياة “. بأن تعرف بالتحديد ماذا تريد ان تنجز، أن تعرف أين يجب أن تركز جهودك. وستحدد سريعا </a:t>
            </a:r>
            <a:r>
              <a:rPr lang="ar-SA" sz="2400" dirty="0" err="1">
                <a:effectLst/>
                <a:latin typeface="Calibri" panose="020F0502020204030204" pitchFamily="34" charset="0"/>
                <a:ea typeface="Calibri" panose="020F0502020204030204" pitchFamily="34" charset="0"/>
                <a:cs typeface="Calibri" panose="020F0502020204030204" pitchFamily="34" charset="0"/>
              </a:rPr>
              <a:t>الإلهائات</a:t>
            </a:r>
            <a:r>
              <a:rPr lang="ar-SA" sz="2400" dirty="0">
                <a:effectLst/>
                <a:latin typeface="Calibri" panose="020F0502020204030204" pitchFamily="34" charset="0"/>
                <a:ea typeface="Calibri" panose="020F0502020204030204" pitchFamily="34" charset="0"/>
                <a:cs typeface="Calibri" panose="020F0502020204030204" pitchFamily="34" charset="0"/>
              </a:rPr>
              <a:t> التي يمكن أن تضلك طريقك بسهولة</a:t>
            </a:r>
            <a:r>
              <a:rPr lang="en-US" sz="2400" dirty="0">
                <a:effectLst/>
                <a:latin typeface="Calibri" panose="020F0502020204030204" pitchFamily="34" charset="0"/>
                <a:ea typeface="Calibri" panose="020F0502020204030204" pitchFamily="34" charset="0"/>
                <a:cs typeface="Calibri" panose="020F0502020204030204" pitchFamily="34" charset="0"/>
              </a:rPr>
              <a:t>.</a:t>
            </a:r>
            <a:br>
              <a:rPr lang="en-US" sz="1800" dirty="0">
                <a:effectLst/>
                <a:latin typeface="Calibri" panose="020F0502020204030204" pitchFamily="34" charset="0"/>
                <a:ea typeface="Calibri" panose="020F0502020204030204" pitchFamily="34" charset="0"/>
                <a:cs typeface="Calibri" panose="020F0502020204030204" pitchFamily="34" charset="0"/>
              </a:rPr>
            </a:b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1241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8A1B51-6A45-AFF5-9F1C-B5640DFF54DC}"/>
              </a:ext>
            </a:extLst>
          </p:cNvPr>
          <p:cNvSpPr txBox="1"/>
          <p:nvPr/>
        </p:nvSpPr>
        <p:spPr>
          <a:xfrm>
            <a:off x="1434903" y="1217672"/>
            <a:ext cx="7202659" cy="4626908"/>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لماذا تحدد “ الاهداف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يقوم بوضع “ الاهداف “ رياضيو الصف الأول، رجال الأعمال الناجحون، المنجزون في كل المجالات</a:t>
            </a:r>
            <a:r>
              <a:rPr lang="en-US" sz="2400" dirty="0">
                <a:effectLst/>
                <a:latin typeface="Calibri" panose="020F0502020204030204" pitchFamily="34" charset="0"/>
                <a:ea typeface="Calibri" panose="020F0502020204030204" pitchFamily="34" charset="0"/>
                <a:cs typeface="Calibri" panose="020F0502020204030204" pitchFamily="34" charset="0"/>
              </a:rPr>
              <a:t>.</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ar-SA" sz="2400" dirty="0">
                <a:effectLst/>
                <a:latin typeface="Calibri" panose="020F0502020204030204" pitchFamily="34" charset="0"/>
                <a:ea typeface="Calibri" panose="020F0502020204030204" pitchFamily="34" charset="0"/>
                <a:cs typeface="Calibri" panose="020F0502020204030204" pitchFamily="34" charset="0"/>
              </a:rPr>
              <a:t>وضع “ الاهداف “ يمنحك رؤيا بعيدة المدى، ودافع قصير المدى. إنها تركز اكتسابك للمعرفة وتساعدك على تنظيم وقتك و مواردك وذلك لتحقق أفضل ما يمكن أن تحققه في حياتك</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إن وضع أهداف دقيقة ومعرفة بوضوح، يمكنك من أن تقيس وتفخر بإنجازات هذه “ الاهداف “ وسترى تقدم مضطرد فيما كان يبدو سابقاً هدفاً بعيد الوصول إليه ولا معنى أو جدوى منه. وسترفع أيضاً ثقتك بنفسك، بينما تتعرف على قدراتك الخاصة و تنافسيتك في تحقيق “ الاهداف “ التي وضعتها</a:t>
            </a:r>
            <a:r>
              <a:rPr lang="en-US" sz="2400" dirty="0">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4979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443273-E9E6-44F7-D77A-776B03E1BF2B}"/>
              </a:ext>
            </a:extLst>
          </p:cNvPr>
          <p:cNvSpPr txBox="1"/>
          <p:nvPr/>
        </p:nvSpPr>
        <p:spPr>
          <a:xfrm>
            <a:off x="900333" y="949936"/>
            <a:ext cx="7765365" cy="5406608"/>
          </a:xfrm>
          <a:prstGeom prst="rect">
            <a:avLst/>
          </a:prstGeom>
          <a:noFill/>
        </p:spPr>
        <p:txBody>
          <a:bodyPr wrap="square">
            <a:spAutoFit/>
          </a:bodyPr>
          <a:lstStyle/>
          <a:p>
            <a:pPr marL="0" marR="0" algn="r" rtl="1">
              <a:spcBef>
                <a:spcPts val="0"/>
              </a:spcBef>
              <a:spcAft>
                <a:spcPts val="800"/>
              </a:spcAft>
              <a:tabLst>
                <a:tab pos="1809750" algn="l"/>
              </a:tabLst>
            </a:pP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البدء بوضع “ الاهداف “ الشخصية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حدد أهدافك على عدد من المستويات</a:t>
            </a:r>
            <a:r>
              <a:rPr lang="en-US" sz="24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ar-SA" sz="2400" dirty="0">
                <a:effectLst/>
                <a:latin typeface="Calibri" panose="020F0502020204030204" pitchFamily="34" charset="0"/>
                <a:ea typeface="Calibri" panose="020F0502020204030204" pitchFamily="34" charset="0"/>
                <a:cs typeface="Calibri" panose="020F0502020204030204" pitchFamily="34" charset="0"/>
              </a:rPr>
              <a:t>أولاً تخلق صورتك الكبرى عن ما تريد أن تفعله بحياتك ( أو تجاوزاً لنقول السنوات العشر القادمة)، وعرف “ الاهداف “ واسعة النطاق التي تريد تحقيقها</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ar-SA" sz="2400" dirty="0">
                <a:effectLst/>
                <a:latin typeface="Calibri" panose="020F0502020204030204" pitchFamily="34" charset="0"/>
                <a:ea typeface="Calibri" panose="020F0502020204030204" pitchFamily="34" charset="0"/>
                <a:cs typeface="Calibri" panose="020F0502020204030204" pitchFamily="34" charset="0"/>
              </a:rPr>
              <a:t>ومن ثم تقوم بتجزئتها إلى أهداف أصغر وأصغر والتي يجب أن تصيبها لتحقق أهداف حياتك</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ar-SA" sz="2400" dirty="0">
                <a:effectLst/>
                <a:latin typeface="Calibri" panose="020F0502020204030204" pitchFamily="34" charset="0"/>
                <a:ea typeface="Calibri" panose="020F0502020204030204" pitchFamily="34" charset="0"/>
                <a:cs typeface="Calibri" panose="020F0502020204030204" pitchFamily="34" charset="0"/>
              </a:rPr>
              <a:t>أخيرا”، ما إن تحصل على خطتك، تبدأ بالعمل عليها لتصل إلى أهدافك</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r>
              <a:rPr lang="ar-SA" sz="2400" dirty="0">
                <a:effectLst/>
                <a:ea typeface="Calibri" panose="020F0502020204030204" pitchFamily="34" charset="0"/>
                <a:cs typeface="Calibri" panose="020F0502020204030204" pitchFamily="34" charset="0"/>
              </a:rPr>
              <a:t>ولهذا السبب نبدأ عملية وضع “ الاهداف “ بالنظر إلى أهداف حياتك. ومن ثم نعمل نزولاً وصولاً للأشياء التي نستطيع عملها، لنقل، في السنوات الخمس القادمة، ومن ثم السنة القادمة، الشهر القادم، الأسبوع القادم واليوم، لتبدأ التحرك باتجاههم</a:t>
            </a:r>
            <a:r>
              <a:rPr lang="en-US" sz="2400" dirty="0">
                <a:effectLst/>
                <a:latin typeface="Calibri" panose="020F0502020204030204" pitchFamily="34" charset="0"/>
                <a:ea typeface="Calibri" panose="020F0502020204030204" pitchFamily="34" charset="0"/>
              </a:rPr>
              <a:t>. </a:t>
            </a:r>
            <a:br>
              <a:rPr lang="en-US" sz="2400" dirty="0">
                <a:effectLst/>
                <a:latin typeface="Calibri" panose="020F0502020204030204" pitchFamily="34" charset="0"/>
                <a:ea typeface="Calibri" panose="020F0502020204030204" pitchFamily="34" charset="0"/>
              </a:rPr>
            </a:br>
            <a:endParaRPr lang="en-US" sz="2400" dirty="0"/>
          </a:p>
        </p:txBody>
      </p:sp>
    </p:spTree>
    <p:extLst>
      <p:ext uri="{BB962C8B-B14F-4D97-AF65-F5344CB8AC3E}">
        <p14:creationId xmlns:p14="http://schemas.microsoft.com/office/powerpoint/2010/main" val="377465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9C1F72-5C47-7693-CAFC-AD50290F3168}"/>
              </a:ext>
            </a:extLst>
          </p:cNvPr>
          <p:cNvSpPr txBox="1"/>
          <p:nvPr/>
        </p:nvSpPr>
        <p:spPr>
          <a:xfrm>
            <a:off x="1856935" y="1061900"/>
            <a:ext cx="7301132" cy="4769254"/>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خطوات وضع الأهداف</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الرغبة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تعتبر الرغبة في الوصول إلى هدفٍ ما أو تحقيق الحلم أول خطوات تحقيق الهدف وأكثرها أهمية؛ حيث أن نقطة بداية أي إنجاز في الحياة هي الرغبة في الوصول لهذا الإنجاز، وإن العزيمة والرغبة الضعيفة تؤدي إلى نتائج ضعيفة؛ وبالمقابل إن الرغبة الشديدة في تحقيق أمرٍ ما تؤدي إلى تحقيقه والنجاح بالوصول إليه.</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تحفيز النفس</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 يجب أن يعمل الشخص على تحفيز نفسه للوصول لأهدافه؛ وذلك من خلال تصوُّر أن الهدف تحقق بشكل حقيقي وواقعي، فهذا التصور الذهني يجعله يشعر بالسعادة التي قد تحصل عند تحقيق الهدف واقعياً وبالتالي يكون لديه حافزاً كبيراً لأن يعمل جاهداً لتحقيقه، ويوصي المختصين في التوجيه لتحقيق الأهداف بأن يحتفظ الشخص بصورة للعنصر أو الأمر والنجاح الذي يرغب بالوصول إليه ليراها يومياً ويتذكر ما يرغب به.</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21155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E2E7E7-BA19-C4AD-2086-6BACA76AAAB6}"/>
              </a:ext>
            </a:extLst>
          </p:cNvPr>
          <p:cNvSpPr txBox="1"/>
          <p:nvPr/>
        </p:nvSpPr>
        <p:spPr>
          <a:xfrm>
            <a:off x="1702190" y="1228397"/>
            <a:ext cx="6780627" cy="4401205"/>
          </a:xfrm>
          <a:prstGeom prst="rect">
            <a:avLst/>
          </a:prstGeom>
          <a:noFill/>
        </p:spPr>
        <p:txBody>
          <a:bodyPr wrap="square">
            <a:spAutoFit/>
          </a:bodyPr>
          <a:lstStyle/>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تحديد الهدف</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 واحدة من أهم خطوات تحقيق الهدف أو مجموعة الأهداف هي تحديد الأهداف بدقة ووضوح؛ بالإضافة لوضع أكبر قدر ممكن من التفاصيل لها، ومن الضروري أن تكون أهدافاً يمكن تحقيقها على أرض الواقع وليست خيالية، ويجب أيضاً تحديد الفترة الزمنية التي يرغب الشخص في الوصول للهدف بها، ومن الجيد القيام بكتابة جميع هذه الأمور على الأوراق أو الحاسوب لتوثيقها وجعلها أكثر وضوحاً.</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إخبار الآخرين بالأهداف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يجب على من يرغب بتحقيق حلمه بأن يخبر الآخرين عن هذا الحلم، فهذا يجعل الشخص يصدقه ويؤمن به أكثر، </a:t>
            </a:r>
            <a:r>
              <a:rPr lang="ar-SA" sz="2000" b="1" dirty="0" err="1">
                <a:effectLst/>
                <a:latin typeface="Calibri" panose="020F0502020204030204" pitchFamily="34" charset="0"/>
                <a:ea typeface="Calibri" panose="020F0502020204030204" pitchFamily="34" charset="0"/>
                <a:cs typeface="Calibri" panose="020F0502020204030204" pitchFamily="34" charset="0"/>
              </a:rPr>
              <a:t>بالأضافة</a:t>
            </a:r>
            <a:r>
              <a:rPr lang="ar-SA" sz="2000" b="1" dirty="0">
                <a:effectLst/>
                <a:latin typeface="Calibri" panose="020F0502020204030204" pitchFamily="34" charset="0"/>
                <a:ea typeface="Calibri" panose="020F0502020204030204" pitchFamily="34" charset="0"/>
                <a:cs typeface="Calibri" panose="020F0502020204030204" pitchFamily="34" charset="0"/>
              </a:rPr>
              <a:t> إلى أن ذلك يحمل الشخص المسؤولية حول ما قام بقوله؛ مما يدفعه للسعي لجعل الهدف حقيقي، وإن الكثير من الأشخاص قد يمتلكون هدفاً أو حلماً ما لكن يبقى هذا الهدف في عقلهم فقط مما يجعله يتلاشى ويختفي مع مرور الوقت دون إنجازه.</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06138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77862D-2CA7-526B-0087-524C565093F6}"/>
              </a:ext>
            </a:extLst>
          </p:cNvPr>
          <p:cNvSpPr txBox="1"/>
          <p:nvPr/>
        </p:nvSpPr>
        <p:spPr>
          <a:xfrm>
            <a:off x="2278966" y="1136076"/>
            <a:ext cx="6105378" cy="4195764"/>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وضع خطة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 لا يكفي تحديد الهدف للوصول إليه، بل يجب وضع خطة لتحديد الطرق والاستراتيجيات التي تؤدي إليه، ومن الضروري التفكير في جميع التفاصيل المتعلقة به أو الحواجز التي قد يتم مواجهتها، ويجب أن تكون الخطة على شكل خطوات متسلسلة وصغيرة قابلة للتطبيق؛ ومن المهم تحديد وقت لإنجاز كل خطوة.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التنفيذ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بعد تحديد الأهداف ووضع الخطط والاستراتيجيات لها يجب البدء بالعمل والتنفيذ لما تم التخطيط له، فالوصول للأهداف لا يتحقق إلا بالعمل الحقيقي والفعلي للوصول إليها؛ وإن النجاح في الوصول لها يتمحور حول التطبيق الواقعي وصنع الحظ لتحقيق الأهداف</a:t>
            </a:r>
            <a:r>
              <a:rPr lang="en-US" sz="2000" b="1" dirty="0">
                <a:effectLst/>
                <a:latin typeface="Calibri" panose="020F0502020204030204" pitchFamily="34" charset="0"/>
                <a:ea typeface="Calibri" panose="020F0502020204030204" pitchFamily="34" charset="0"/>
                <a:cs typeface="Calibri" panose="020F0502020204030204" pitchFamily="34" charset="0"/>
              </a:rPr>
              <a:t>.</a:t>
            </a:r>
            <a:br>
              <a:rPr lang="en-US" sz="1800" dirty="0">
                <a:effectLst/>
                <a:latin typeface="Calibri" panose="020F0502020204030204" pitchFamily="34" charset="0"/>
                <a:ea typeface="Calibri" panose="020F0502020204030204" pitchFamily="34" charset="0"/>
                <a:cs typeface="Calibri" panose="020F0502020204030204" pitchFamily="34" charset="0"/>
              </a:rPr>
            </a:b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5083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2"/>
          <p:cNvSpPr txBox="1">
            <a:spLocks/>
          </p:cNvSpPr>
          <p:nvPr/>
        </p:nvSpPr>
        <p:spPr>
          <a:xfrm>
            <a:off x="274601" y="2753658"/>
            <a:ext cx="5657847" cy="1350684"/>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rPr>
              <a:t>استراحة تدريبية</a:t>
            </a:r>
            <a:endParaRPr kumimoji="0" lang="en-US"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40500" y1="4855" x2="46625" y2="13262"/>
                        <a14:foregroundMark x1="57375" y1="4381" x2="65625" y2="22795"/>
                        <a14:foregroundMark x1="40938" y1="14565" x2="57188" y2="14565"/>
                        <a14:foregroundMark x1="37938" y1="4618" x2="39813" y2="12433"/>
                        <a14:foregroundMark x1="39125" y1="3316" x2="97625" y2="2013"/>
                        <a14:foregroundMark x1="96750" y1="2427" x2="98125" y2="75429"/>
                        <a14:foregroundMark x1="82563" y1="5684" x2="80500" y2="67851"/>
                        <a14:foregroundMark x1="65625" y1="28893" x2="74563" y2="43813"/>
                        <a14:foregroundMark x1="67938" y1="39491" x2="72500" y2="45352"/>
                        <a14:foregroundMark x1="72688" y1="45589" x2="67938" y2="64831"/>
                        <a14:foregroundMark x1="67938" y1="64831" x2="72688" y2="72647"/>
                        <a14:foregroundMark x1="75938" y1="74364" x2="92813" y2="76317"/>
                        <a14:foregroundMark x1="93750" y1="76554" x2="99438" y2="76081"/>
                        <a14:foregroundMark x1="72250" y1="74778" x2="74313" y2="74127"/>
                        <a14:foregroundMark x1="75938" y1="73475" x2="76375" y2="58319"/>
                        <a14:foregroundMark x1="94688" y1="44050" x2="91688" y2="62877"/>
                        <a14:foregroundMark x1="88063" y1="54233" x2="88500" y2="68976"/>
                        <a14:foregroundMark x1="92375" y1="70278" x2="93313" y2="71758"/>
                        <a14:foregroundMark x1="93063" y1="69153" x2="93063" y2="69153"/>
                        <a14:foregroundMark x1="86000" y1="45589" x2="91250" y2="19361"/>
                        <a14:foregroundMark x1="94688" y1="31261" x2="91938" y2="36471"/>
                        <a14:foregroundMark x1="62625" y1="24571" x2="64250" y2="29722"/>
                        <a14:foregroundMark x1="66063" y1="24334" x2="74750" y2="31676"/>
                        <a14:foregroundMark x1="73188" y1="18295" x2="76625" y2="36471"/>
                        <a14:foregroundMark x1="73875" y1="39905" x2="77750" y2="39254"/>
                        <a14:foregroundMark x1="85063" y1="25636" x2="89188" y2="13914"/>
                        <a14:foregroundMark x1="92813" y1="5921" x2="89375" y2="8763"/>
                        <a14:foregroundMark x1="68375" y1="10480" x2="72938" y2="16519"/>
                        <a14:foregroundMark x1="73875" y1="11131" x2="75688" y2="15453"/>
                        <a14:foregroundMark x1="67938" y1="46418" x2="67938" y2="46418"/>
                        <a14:foregroundMark x1="68813" y1="46004" x2="66750" y2="47306"/>
                        <a14:foregroundMark x1="85500" y1="80225" x2="90563" y2="79159"/>
                        <a14:foregroundMark x1="85500" y1="81942" x2="92813" y2="80639"/>
                        <a14:foregroundMark x1="76813" y1="52931" x2="74063" y2="57904"/>
                        <a14:foregroundMark x1="75250" y1="7638" x2="80688" y2="10657"/>
                        <a14:foregroundMark x1="6875" y1="83245" x2="20375" y2="83008"/>
                        <a14:foregroundMark x1="21750" y1="83245" x2="21750" y2="83245"/>
                        <a14:foregroundMark x1="41188" y1="85198" x2="64000" y2="84962"/>
                        <a14:foregroundMark x1="65188" y1="85198" x2="65188" y2="85198"/>
                        <a14:foregroundMark x1="10063" y1="17170" x2="10063" y2="17170"/>
                        <a14:foregroundMark x1="43875" y1="32564" x2="46875" y2="34103"/>
                        <a14:backgroundMark x1="87375" y1="77205" x2="89625" y2="76969"/>
                        <a14:backgroundMark x1="92125" y1="78034" x2="93750" y2="79337"/>
                      </a14:backgroundRemoval>
                    </a14:imgEffect>
                  </a14:imgLayer>
                </a14:imgProps>
              </a:ext>
              <a:ext uri="{28A0092B-C50C-407E-A947-70E740481C1C}">
                <a14:useLocalDpi xmlns:a14="http://schemas.microsoft.com/office/drawing/2010/main" val="0"/>
              </a:ext>
            </a:extLst>
          </a:blip>
          <a:srcRect b="12195"/>
          <a:stretch/>
        </p:blipFill>
        <p:spPr>
          <a:xfrm>
            <a:off x="4382429" y="0"/>
            <a:ext cx="7809571" cy="6858000"/>
          </a:xfrm>
          <a:prstGeom prst="rect">
            <a:avLst/>
          </a:prstGeom>
        </p:spPr>
      </p:pic>
    </p:spTree>
    <p:extLst>
      <p:ext uri="{BB962C8B-B14F-4D97-AF65-F5344CB8AC3E}">
        <p14:creationId xmlns:p14="http://schemas.microsoft.com/office/powerpoint/2010/main" val="1711688249"/>
      </p:ext>
    </p:extLst>
  </p:cSld>
  <p:clrMapOvr>
    <a:masterClrMapping/>
  </p:clrMapOvr>
  <p:transition spd="med">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الثانية</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2222" l="6444" r="90000">
                        <a14:foregroundMark x1="38222" y1="27333" x2="32222" y2="49556"/>
                        <a14:foregroundMark x1="46889" y1="33556" x2="43333" y2="46889"/>
                        <a14:foregroundMark x1="73778" y1="33556" x2="75111" y2="42889"/>
                        <a14:foregroundMark x1="69111" y1="56000" x2="64222" y2="68000"/>
                        <a14:foregroundMark x1="58222" y1="64222" x2="53333" y2="71778"/>
                        <a14:foregroundMark x1="36667" y1="64000" x2="35333" y2="71111"/>
                        <a14:foregroundMark x1="80889" y1="58222" x2="74222" y2="61111"/>
                        <a14:foregroundMark x1="72667" y1="68667" x2="77556" y2="68222"/>
                        <a14:foregroundMark x1="70667" y1="75333" x2="74222" y2="77111"/>
                        <a14:foregroundMark x1="25556" y1="74000" x2="22222" y2="76222"/>
                        <a14:foregroundMark x1="20889" y1="66000" x2="25333" y2="67333"/>
                        <a14:foregroundMark x1="24889" y1="57778" x2="30667" y2="63333"/>
                      </a14:backgroundRemoval>
                    </a14:imgEffect>
                  </a14:imgLayer>
                </a14:imgProps>
              </a:ext>
              <a:ext uri="{28A0092B-C50C-407E-A947-70E740481C1C}">
                <a14:useLocalDpi xmlns:a14="http://schemas.microsoft.com/office/drawing/2010/main" val="0"/>
              </a:ext>
            </a:extLst>
          </a:blip>
          <a:srcRect l="14115" t="15719" r="13894" b="15050"/>
          <a:stretch/>
        </p:blipFill>
        <p:spPr>
          <a:xfrm>
            <a:off x="546411" y="2360495"/>
            <a:ext cx="2843560" cy="230830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713E829E-6980-8083-1614-B6DECDD47FA2}"/>
              </a:ext>
            </a:extLst>
          </p:cNvPr>
          <p:cNvSpPr txBox="1"/>
          <p:nvPr/>
        </p:nvSpPr>
        <p:spPr>
          <a:xfrm>
            <a:off x="3052689" y="2941774"/>
            <a:ext cx="6105378" cy="1593321"/>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مبادئ إدارة الوقت</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نموذج الانتاجية الشخصية</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3197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BFC6687-570E-F4AA-8FF4-37637C2AB44C}"/>
              </a:ext>
            </a:extLst>
          </p:cNvPr>
          <p:cNvSpPr txBox="1"/>
          <p:nvPr/>
        </p:nvSpPr>
        <p:spPr>
          <a:xfrm>
            <a:off x="2447778" y="773727"/>
            <a:ext cx="6105378" cy="4642105"/>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مبادئ إدارة الوقت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إن إدارة الوقت تعتبر عملية تتكون من مهام التخطيط والتنظيم والرقابة أي أن إدارة الوقت تستلزم وجود مهارة التخطيط والتنظيم لاستخدامها بفعالية وكذلك مهارة الرقابة على استخدامها.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التخطيط :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خطوات التخطيط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أ- معرفة المعلومات والبيانات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ب - تحديد الأهداف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ج- ترتيب الأولويات   </a:t>
            </a:r>
            <a:r>
              <a:rPr lang="ar-SA" sz="18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0222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59E712-19DB-7ECF-47A6-AC170CDC8389}"/>
              </a:ext>
            </a:extLst>
          </p:cNvPr>
          <p:cNvSpPr txBox="1"/>
          <p:nvPr/>
        </p:nvSpPr>
        <p:spPr>
          <a:xfrm>
            <a:off x="1941342" y="975258"/>
            <a:ext cx="6569611" cy="5139869"/>
          </a:xfrm>
          <a:prstGeom prst="rect">
            <a:avLst/>
          </a:prstGeom>
          <a:noFill/>
        </p:spPr>
        <p:txBody>
          <a:bodyPr wrap="square">
            <a:spAutoFit/>
          </a:bodyPr>
          <a:lstStyle/>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2- التنظيم</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مبادئ التنظيم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 وجود خريطة تنظيمية يعرف المدير والعاملين موقعهم في الخريطة التنظيمية، وبذلك تكون خطوط السلطة واضحة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تقسيم العمل وذلك بتقسيم المهمة الكبيرة إلى مهام أصغر يمكن السيطرة عليها .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 معرفة طرق تنظيم العمل لتحسين أداء الانضباط وتنظيم الوقت وهي:</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أ- التعوّد على عادات عمل سليمة.</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ب- حجز فترات زمنية طويلة غير متقطعة لتأدية العمل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tab pos="1809750" algn="l"/>
              </a:tabLst>
              <a:defRPr/>
            </a:pPr>
            <a:r>
              <a:rPr kumimoji="0" lang="ar-SA"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ج- إكمال العمل الأول قبل البدء في عمل جديد.</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03080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34DEBF-B943-A259-7962-0C88EEF0F7A4}"/>
              </a:ext>
            </a:extLst>
          </p:cNvPr>
          <p:cNvSpPr txBox="1"/>
          <p:nvPr/>
        </p:nvSpPr>
        <p:spPr>
          <a:xfrm>
            <a:off x="1153550" y="226199"/>
            <a:ext cx="7469944" cy="5641416"/>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18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 الرقابة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إن فكرة الرقابة على الوقت تعتبر من أسس الإدارة السليمة وتزيد من فاعليتها ، إن تغيير الخطة اليومية والمتابعة اليومية </a:t>
            </a:r>
            <a:r>
              <a:rPr lang="ar-SA" sz="2400" dirty="0" err="1">
                <a:effectLst/>
                <a:latin typeface="Calibri" panose="020F0502020204030204" pitchFamily="34" charset="0"/>
                <a:ea typeface="Calibri" panose="020F0502020204030204" pitchFamily="34" charset="0"/>
                <a:cs typeface="Calibri" panose="020F0502020204030204" pitchFamily="34" charset="0"/>
              </a:rPr>
              <a:t>ضروران</a:t>
            </a:r>
            <a:r>
              <a:rPr lang="ar-SA" sz="2400" dirty="0">
                <a:effectLst/>
                <a:latin typeface="Calibri" panose="020F0502020204030204" pitchFamily="34" charset="0"/>
                <a:ea typeface="Calibri" panose="020F0502020204030204" pitchFamily="34" charset="0"/>
                <a:cs typeface="Calibri" panose="020F0502020204030204" pitchFamily="34" charset="0"/>
              </a:rPr>
              <a:t> لإدارة الوقت.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تنفيذ الخطة أمر ضروري لوظيفة الرقابة إذ لا يمكن إنجاز العمل إلا إذا كان هناك خطة أو معيار يتم بموجبه مقارنة النتائج المتوقعة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فمتابعة تعديل الخطة والجدول والأداء والإنتاج بما يتلاءم مع الأهداف والظروف المحيطة هي الرقابة بذاتها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إن الرقابة على الأعمال تشمل ما يلي: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أ- متابعة الجدول الزمني ومعرفة ما تم إنجازه وما هي العوائق التي اعترضت التنفيذ.</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ب ـ معرفة الأهداف التي تم تحقيقها.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ج- معرفة كل مهمة وما استغرقت من وقت.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4067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F3AD4B-67B2-5E29-DEEE-F0BC7747346B}"/>
              </a:ext>
            </a:extLst>
          </p:cNvPr>
          <p:cNvSpPr txBox="1"/>
          <p:nvPr/>
        </p:nvSpPr>
        <p:spPr>
          <a:xfrm>
            <a:off x="1955409" y="510252"/>
            <a:ext cx="6105378" cy="5837495"/>
          </a:xfrm>
          <a:prstGeom prst="rect">
            <a:avLst/>
          </a:prstGeom>
          <a:noFill/>
        </p:spPr>
        <p:txBody>
          <a:bodyPr wrap="square">
            <a:spAutoFit/>
          </a:bodyPr>
          <a:lstStyle/>
          <a:p>
            <a:pPr marL="0" marR="0" algn="r" rtl="1">
              <a:spcBef>
                <a:spcPts val="0"/>
              </a:spcBef>
              <a:spcAft>
                <a:spcPts val="800"/>
              </a:spcAft>
              <a:tabLst>
                <a:tab pos="1809750" algn="l"/>
              </a:tabLst>
            </a:pPr>
            <a:r>
              <a:rPr lang="ar-SA"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نموذج الانتاجية الشخصية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يجب أن تعرف عزيزي أن الأمر يبدأ من طريقة رؤية للأمور وتفكيرك بها، فبمجرد تغيير منظورك للوقت والمهام الخاصة بك، ستكون قادر على إدارة حياتك والتطوير من مستويات أدائك بشكل أكبر بأفضل صورة ممكنة، ومن الطرق التي تساعدك في ذلك: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 حدد المعوقات التي تصعب عليك إنجاز مهامك</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 تعقب أوقات إنجازك للمهام</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 راقب نفسك</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4- التزم باستراتيجية واضحة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5- ابدأ بالمهام الأكبر</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6- تجزئة المهام</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7- تخلص من الكمال</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8- الحوافز الشخصية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9- تغلب على الملل</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10 -  تفويض المهام</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7185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F66E90-C127-99AF-B72A-9D9ABD6E9DDA}"/>
              </a:ext>
            </a:extLst>
          </p:cNvPr>
          <p:cNvSpPr txBox="1"/>
          <p:nvPr/>
        </p:nvSpPr>
        <p:spPr>
          <a:xfrm>
            <a:off x="2208628" y="706736"/>
            <a:ext cx="6105378" cy="4888518"/>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2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مميزات الناجحون في الحياة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صفات الناجحين</a:t>
            </a:r>
            <a:r>
              <a:rPr lang="en-US" sz="22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t>
            </a:r>
            <a:br>
              <a:rPr lang="en-US" sz="22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الوضوح والالتزام</a:t>
            </a: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الناجحون واضحون ويعرفون ما يريدون وملتزمون به ويملكون الإصرار على تحقيقه</a:t>
            </a:r>
            <a:r>
              <a:rPr lang="en-US" sz="2200" dirty="0">
                <a:effectLst/>
                <a:latin typeface="Calibri" panose="020F0502020204030204" pitchFamily="34" charset="0"/>
                <a:ea typeface="Calibri" panose="020F0502020204030204" pitchFamily="34" charset="0"/>
                <a:cs typeface="Calibri" panose="020F0502020204030204" pitchFamily="34" charset="0"/>
              </a:rPr>
              <a:t>.</a:t>
            </a: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الجدية والصبر</a:t>
            </a: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الناجحون هم أشخاص يأخذون أهدافهم على محمل الجدية ويصبرون، حتى يحققوا كل أهدافهم</a:t>
            </a:r>
            <a:r>
              <a:rPr lang="en-US" sz="2200" dirty="0">
                <a:effectLst/>
                <a:latin typeface="Calibri" panose="020F0502020204030204" pitchFamily="34" charset="0"/>
                <a:ea typeface="Calibri" panose="020F0502020204030204" pitchFamily="34" charset="0"/>
                <a:cs typeface="Calibri" panose="020F0502020204030204" pitchFamily="34" charset="0"/>
              </a:rPr>
              <a:t>.</a:t>
            </a: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التنظيم</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من صفات الناجحين أنهم منظمون في عملهم وفي خطواتهم</a:t>
            </a:r>
            <a:r>
              <a:rPr lang="en-US" sz="2200" dirty="0">
                <a:effectLst/>
                <a:latin typeface="Calibri" panose="020F0502020204030204" pitchFamily="34" charset="0"/>
                <a:ea typeface="Calibri" panose="020F0502020204030204" pitchFamily="34" charset="0"/>
                <a:cs typeface="Calibri" panose="020F0502020204030204" pitchFamily="34" charset="0"/>
              </a:rPr>
              <a:t>.</a:t>
            </a: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الإيجابية والتفاؤل</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الناجحون متفائلون بكل الأحوال، حتى في المصاعب ينظرون إلى الجزء المضيء من العقبات</a:t>
            </a:r>
            <a:r>
              <a:rPr lang="en-US" sz="2200" dirty="0">
                <a:effectLst/>
                <a:latin typeface="Calibri" panose="020F0502020204030204" pitchFamily="34" charset="0"/>
                <a:ea typeface="Calibri" panose="020F0502020204030204" pitchFamily="34" charset="0"/>
                <a:cs typeface="Calibri" panose="020F0502020204030204" pitchFamily="34" charset="0"/>
              </a:rPr>
              <a:t>.</a:t>
            </a: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تقدير الوقت</a:t>
            </a: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الناجحون يقدرون الوقت ويهتمون به</a:t>
            </a:r>
            <a:r>
              <a:rPr lang="en-US" sz="2200" dirty="0">
                <a:effectLst/>
                <a:latin typeface="Calibri" panose="020F0502020204030204" pitchFamily="34" charset="0"/>
                <a:ea typeface="Calibri" panose="020F0502020204030204" pitchFamily="34" charset="0"/>
                <a:cs typeface="Calibri" panose="020F0502020204030204" pitchFamily="34" charset="0"/>
              </a:rPr>
              <a:t>.</a:t>
            </a: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القدرة على حل المشاكل</a:t>
            </a: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وهي مهارة يمكن اكتسابها ويميزها اتخاذ القرارات والتعلم من الأخطاء والتجارب السابقة</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6293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BBA25-73FB-5E95-D3BE-FFEF7A43AEB2}"/>
              </a:ext>
            </a:extLst>
          </p:cNvPr>
          <p:cNvSpPr txBox="1"/>
          <p:nvPr/>
        </p:nvSpPr>
        <p:spPr>
          <a:xfrm>
            <a:off x="2419643" y="1160714"/>
            <a:ext cx="6105378" cy="3904274"/>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en-US" sz="18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الاعتماد على الذات والثقة بالنفس</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فالإيمان بالنفس ومعرفة نقاط القوة هو أساس النجاح</a:t>
            </a:r>
            <a:r>
              <a:rPr lang="en-US" sz="2200" dirty="0">
                <a:effectLst/>
                <a:latin typeface="Calibri" panose="020F0502020204030204" pitchFamily="34" charset="0"/>
                <a:ea typeface="Calibri" panose="020F0502020204030204" pitchFamily="34" charset="0"/>
                <a:cs typeface="Calibri" panose="020F0502020204030204" pitchFamily="34" charset="0"/>
              </a:rPr>
              <a:t>.</a:t>
            </a:r>
          </a:p>
          <a:p>
            <a:pPr marL="0" marR="0" algn="r" rtl="1">
              <a:lnSpc>
                <a:spcPct val="107000"/>
              </a:lnSpc>
              <a:spcBef>
                <a:spcPts val="0"/>
              </a:spcBef>
              <a:spcAft>
                <a:spcPts val="800"/>
              </a:spcAft>
              <a:tabLst>
                <a:tab pos="1809750" algn="l"/>
              </a:tabLst>
            </a:pP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الجرأة على إحداث تغيير</a:t>
            </a:r>
            <a:r>
              <a:rPr lang="en-US" sz="2200" b="1" dirty="0">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وتقوم على أساس تقبل التغيرات في الحياة واستغلالها لاستخراج فرص</a:t>
            </a:r>
            <a:r>
              <a:rPr lang="en-US" sz="2200" dirty="0">
                <a:effectLst/>
                <a:latin typeface="Calibri" panose="020F0502020204030204" pitchFamily="34" charset="0"/>
                <a:ea typeface="Calibri" panose="020F0502020204030204" pitchFamily="34" charset="0"/>
                <a:cs typeface="Calibri" panose="020F0502020204030204" pitchFamily="34" charset="0"/>
              </a:rPr>
              <a:t>.</a:t>
            </a:r>
          </a:p>
          <a:p>
            <a:pPr marL="0" marR="0" algn="r" rtl="1">
              <a:lnSpc>
                <a:spcPct val="107000"/>
              </a:lnSpc>
              <a:spcBef>
                <a:spcPts val="0"/>
              </a:spcBef>
              <a:spcAft>
                <a:spcPts val="800"/>
              </a:spcAft>
              <a:tabLst>
                <a:tab pos="1809750" algn="l"/>
              </a:tabLst>
            </a:pP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التخطيط</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الناجحون يخططون للمستقبل ولديهم أهداف ذكية</a:t>
            </a:r>
            <a:r>
              <a:rPr lang="en-US" sz="2200" dirty="0">
                <a:effectLst/>
                <a:latin typeface="Calibri" panose="020F0502020204030204" pitchFamily="34" charset="0"/>
                <a:ea typeface="Calibri" panose="020F0502020204030204" pitchFamily="34" charset="0"/>
                <a:cs typeface="Calibri" panose="020F0502020204030204" pitchFamily="34" charset="0"/>
              </a:rPr>
              <a:t>.</a:t>
            </a:r>
            <a:br>
              <a:rPr lang="en-US" sz="2200" dirty="0">
                <a:effectLst/>
                <a:latin typeface="Calibri" panose="020F0502020204030204" pitchFamily="34" charset="0"/>
                <a:ea typeface="Calibri" panose="020F0502020204030204" pitchFamily="34" charset="0"/>
                <a:cs typeface="Calibri" panose="020F0502020204030204" pitchFamily="34" charset="0"/>
              </a:rPr>
            </a:b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الاستثمار بالذات وتطوير النفس</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والمقصود هنا جميع الجوانب الحياتية من التعلم والتطور والاهتمام بالذات</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02379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62580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4 </a:t>
            </a:r>
          </a:p>
        </p:txBody>
      </p:sp>
      <p:sp>
        <p:nvSpPr>
          <p:cNvPr id="5" name="Content Placeholder 4"/>
          <p:cNvSpPr>
            <a:spLocks noGrp="1"/>
          </p:cNvSpPr>
          <p:nvPr>
            <p:ph idx="1"/>
          </p:nvPr>
        </p:nvSpPr>
        <p:spPr>
          <a:xfrm>
            <a:off x="1005169" y="1624272"/>
            <a:ext cx="7848900" cy="1254143"/>
          </a:xfrm>
        </p:spPr>
        <p:txBody>
          <a:bodyPr>
            <a:noAutofit/>
          </a:bodyPr>
          <a:lstStyle/>
          <a:p>
            <a:pPr marL="0" indent="0" algn="ctr">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"مناقشة – فردي"</a:t>
            </a:r>
          </a:p>
          <a:p>
            <a:pPr marL="0" indent="0" algn="ctr" rtl="1">
              <a:buNone/>
            </a:pPr>
            <a:r>
              <a:rPr lang="ar-EG" sz="2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مما تم شرحة اذكر مبادئ إدارة الوقت.</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387604839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orizontal Scroll 7"/>
          <p:cNvSpPr/>
          <p:nvPr/>
        </p:nvSpPr>
        <p:spPr>
          <a:xfrm>
            <a:off x="2364059" y="122663"/>
            <a:ext cx="4860885" cy="1593928"/>
          </a:xfrm>
          <a:prstGeom prst="horizontalScroll">
            <a:avLst/>
          </a:pr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solidFill>
              <a:sysClr val="window" lastClr="FFFFFF"/>
            </a:solidFill>
          </a:ln>
          <a:effectLst>
            <a:outerShdw blurRad="57150" dist="19050" dir="5400000" algn="ctr" rotWithShape="0">
              <a:srgbClr val="000000">
                <a:alpha val="63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الوحدة التدريبية الثالثة</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ماهية الذات</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E2D4C0D9-6B2B-1913-C99A-AD66F2301BDA}"/>
              </a:ext>
            </a:extLst>
          </p:cNvPr>
          <p:cNvPicPr>
            <a:picLocks noChangeAspect="1"/>
          </p:cNvPicPr>
          <p:nvPr/>
        </p:nvPicPr>
        <p:blipFill>
          <a:blip r:embed="rId2"/>
          <a:stretch>
            <a:fillRect/>
          </a:stretch>
        </p:blipFill>
        <p:spPr>
          <a:xfrm>
            <a:off x="1938277" y="2218791"/>
            <a:ext cx="5712447" cy="3517697"/>
          </a:xfrm>
          <a:prstGeom prst="rect">
            <a:avLst/>
          </a:prstGeom>
        </p:spPr>
      </p:pic>
    </p:spTree>
    <p:extLst>
      <p:ext uri="{BB962C8B-B14F-4D97-AF65-F5344CB8AC3E}">
        <p14:creationId xmlns:p14="http://schemas.microsoft.com/office/powerpoint/2010/main" val="14700557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الأولي</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054" t="11703" r="10754" b="15602"/>
          <a:stretch/>
        </p:blipFill>
        <p:spPr>
          <a:xfrm>
            <a:off x="624468" y="2371646"/>
            <a:ext cx="2765503" cy="2286000"/>
          </a:xfrm>
          <a:prstGeom prst="rect">
            <a:avLst/>
          </a:prstGeom>
          <a:ln>
            <a:noFill/>
          </a:ln>
          <a:effectLst>
            <a:softEdge rad="112500"/>
          </a:effectLst>
        </p:spPr>
      </p:pic>
      <p:sp>
        <p:nvSpPr>
          <p:cNvPr id="5" name="TextBox 4">
            <a:extLst>
              <a:ext uri="{FF2B5EF4-FFF2-40B4-BE49-F238E27FC236}">
                <a16:creationId xmlns:a16="http://schemas.microsoft.com/office/drawing/2014/main" id="{05ED29A7-3FFB-5C69-A1A9-79B1BBC420E2}"/>
              </a:ext>
            </a:extLst>
          </p:cNvPr>
          <p:cNvSpPr txBox="1"/>
          <p:nvPr/>
        </p:nvSpPr>
        <p:spPr>
          <a:xfrm>
            <a:off x="3052689" y="3245479"/>
            <a:ext cx="6105378" cy="593304"/>
          </a:xfrm>
          <a:prstGeom prst="rect">
            <a:avLst/>
          </a:prstGeom>
          <a:noFill/>
        </p:spPr>
        <p:txBody>
          <a:bodyPr wrap="square">
            <a:spAutoFit/>
          </a:bodyPr>
          <a:lstStyle/>
          <a:p>
            <a:pPr marL="342900" marR="0" lvl="0" indent="-342900" algn="r" rtl="1">
              <a:lnSpc>
                <a:spcPct val="107000"/>
              </a:lnSpc>
              <a:spcBef>
                <a:spcPts val="0"/>
              </a:spcBef>
              <a:spcAft>
                <a:spcPts val="800"/>
              </a:spcAft>
              <a:buClr>
                <a:srgbClr val="0070C0"/>
              </a:buClr>
              <a:buFont typeface="Symbol" panose="05050102010706020507" pitchFamily="18" charset="2"/>
              <a:buChar char=""/>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مقياس اللياقة الذهنية</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75277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67660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5 </a:t>
            </a:r>
          </a:p>
        </p:txBody>
      </p:sp>
      <p:sp>
        <p:nvSpPr>
          <p:cNvPr id="5" name="Content Placeholder 4"/>
          <p:cNvSpPr>
            <a:spLocks noGrp="1"/>
          </p:cNvSpPr>
          <p:nvPr>
            <p:ph idx="1"/>
          </p:nvPr>
        </p:nvSpPr>
        <p:spPr>
          <a:xfrm>
            <a:off x="1065660" y="1624272"/>
            <a:ext cx="7915807" cy="1254143"/>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"عصف ذهني – جماعي"</a:t>
            </a:r>
          </a:p>
          <a:p>
            <a:pPr marL="0" indent="0" algn="ctr" rtl="1">
              <a:buNone/>
            </a:pPr>
            <a:r>
              <a:rPr lang="ar-EG" sz="3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عزيزي المتدرب </a:t>
            </a:r>
            <a:r>
              <a:rPr lang="ar-EG" sz="32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اذكرما</a:t>
            </a:r>
            <a:r>
              <a:rPr lang="ar-EG" sz="3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تعرفه عن مقياس اللياقة الذهنية.</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172602492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B4B936-28F9-E2B0-94BB-DD12836D5410}"/>
              </a:ext>
            </a:extLst>
          </p:cNvPr>
          <p:cNvSpPr txBox="1"/>
          <p:nvPr/>
        </p:nvSpPr>
        <p:spPr>
          <a:xfrm>
            <a:off x="2152356" y="1355256"/>
            <a:ext cx="6274191" cy="3862660"/>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EG" sz="28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مقياس اللياقة الذهنية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800" dirty="0">
                <a:effectLst/>
                <a:latin typeface="Calibri" panose="020F0502020204030204" pitchFamily="34" charset="0"/>
                <a:ea typeface="Calibri" panose="020F0502020204030204" pitchFamily="34" charset="0"/>
                <a:cs typeface="Calibri" panose="020F0502020204030204" pitchFamily="34" charset="0"/>
              </a:rPr>
              <a:t>إن أردنا تعريف اللياقة الذهنية، يمكننا ببساطة القول إنها نوع من الرفاهية الفكرية الدائمة والقائمة على درجة عالية من الوعي، وذلك لناحية التفكير والشعور والسلوك. بمعنى أوضح تساعدنا اللياقة العقلية على الاستجابة لمواقف الحياة الصعبة والمثيرة للغضب، بصورة مرنة وبحكمة وبسيطرة كاملة على الذات، مما يجنبنا المشاكل العاطفية والاجتماعية</a:t>
            </a:r>
            <a:r>
              <a:rPr lang="en-US" sz="2800" dirty="0">
                <a:effectLst/>
                <a:latin typeface="Calibri" panose="020F0502020204030204" pitchFamily="34" charset="0"/>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212636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8C00DF-5C5E-0700-1F3E-DDC559A68E2C}"/>
              </a:ext>
            </a:extLst>
          </p:cNvPr>
          <p:cNvSpPr txBox="1"/>
          <p:nvPr/>
        </p:nvSpPr>
        <p:spPr>
          <a:xfrm>
            <a:off x="2250830" y="1656623"/>
            <a:ext cx="6527409" cy="3544753"/>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4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طريقة عمل اللياقة الذهنية</a:t>
            </a:r>
            <a:endParaRPr lang="en-US" sz="24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algn="r" rtl="1"/>
            <a:r>
              <a:rPr lang="ar-SA" sz="2400" dirty="0">
                <a:effectLst/>
                <a:ea typeface="Calibri" panose="020F0502020204030204" pitchFamily="34" charset="0"/>
                <a:cs typeface="Calibri" panose="020F0502020204030204" pitchFamily="34" charset="0"/>
              </a:rPr>
              <a:t>بما أن الأفكار في دماغنا لها مسارات عصبية، لذلك إن تكرار نمط معين من التفكير يؤدي إلى تعزيز ذلك المسار العصبي، فيصبح التفكير تلقائيا أو سريعاً. مما يحتم علينا إعادة النظر بالروتين والعادات اليومية وبرمجتها في سبيل تحسين أنماط تفكيرنا. وذلك يؤدي إلى جعل ردود أفعالنا بعيدة عن المسارات العاطفية القديمة والمحفزات المبنية على مبدأ النجاة، لا بل نصبح أكثر وعياً وقدرة على اختيار طرق أخرى في التعبير والتصرف، هكذا تعمل اللياقة العقلية</a:t>
            </a:r>
            <a:r>
              <a:rPr lang="en-US" sz="2400" dirty="0">
                <a:ea typeface="Calibri" panose="020F0502020204030204" pitchFamily="34" charset="0"/>
                <a:cs typeface="Calibri" panose="020F0502020204030204" pitchFamily="34" charset="0"/>
              </a:rPr>
              <a:t>.</a:t>
            </a:r>
            <a:endParaRPr lang="en-US" sz="2400" dirty="0"/>
          </a:p>
        </p:txBody>
      </p:sp>
    </p:spTree>
    <p:extLst>
      <p:ext uri="{BB962C8B-B14F-4D97-AF65-F5344CB8AC3E}">
        <p14:creationId xmlns:p14="http://schemas.microsoft.com/office/powerpoint/2010/main" val="21504852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7B8AC5-60C8-187D-A29A-7BC8B6F0CEC6}"/>
              </a:ext>
            </a:extLst>
          </p:cNvPr>
          <p:cNvSpPr txBox="1"/>
          <p:nvPr/>
        </p:nvSpPr>
        <p:spPr>
          <a:xfrm>
            <a:off x="1055076" y="869325"/>
            <a:ext cx="7793501" cy="5119350"/>
          </a:xfrm>
          <a:prstGeom prst="rect">
            <a:avLst/>
          </a:prstGeom>
          <a:noFill/>
        </p:spPr>
        <p:txBody>
          <a:bodyPr wrap="square">
            <a:spAutoFit/>
          </a:bodyPr>
          <a:lstStyle/>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فوائد اللياقة العقلية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فوائد اللياقة العقلية: تنمية العادات الإيجابية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كما سبق وذكرنا، تمنحنا اللياقة الفكرية العديد من الفوائد على المستوى الفردي والاجتماعي، إليك أبرزها</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457200" algn="l"/>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التواجد: تساعدك اليقظة الذهنية على الاحتفاظ بالمعلومات، الإدراك، الاستمتاع بالحياة والتواصل في العلاقات</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457200" algn="l"/>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القدرة على الاستجابة: تمنحنا السيطرة على الأفكار التلقائية القدرة على اختيار ردود أفعالنا بعقلانية وتقليل انفعالاتنا، مما يحسن علاقاتنا</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457200" algn="l"/>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تحسين الوظيفة المعرفية: وذلك من خلال اكتساب الفرد قوة الذاكرة والتركيز، سرعة المعالجة، حسن إدارة الوقت وجودة التواصل مع الآخرين</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457200" algn="l"/>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زيادة التفاؤل: ذلك أن ارتفاع مستوى الوعي يؤدي إلى خلق أفكار إيجابية، وبالتالي إلى زيادة التفاؤل وتحسين السلوك الفردي</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457200" algn="l"/>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زيادة الثقة بالنفس: يساعدنا التفاؤل على تقوية علاقتنا بذاتنا واحترامها وزيادة كفاءتها والإيمان بقدراتها، وبالتالي التعاطف معها</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15423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AAC34F-0732-E078-E298-EADE91EADCF2}"/>
              </a:ext>
            </a:extLst>
          </p:cNvPr>
          <p:cNvSpPr txBox="1"/>
          <p:nvPr/>
        </p:nvSpPr>
        <p:spPr>
          <a:xfrm>
            <a:off x="1491176" y="1141835"/>
            <a:ext cx="7399605" cy="4574329"/>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تمارين العقل لاستعادة اللياقة الذهنية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بعد أن تعرفنا على مفهوم اللياقة الذهنية وفوائدها وأهميتها، لا بد من معرفة كيفية تدريب عقلك واكتساب المهارات، إليك أبرز التدريبات</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ممارسة الألغاز والألعاب والتطبيقات، مما يؤدي إلى تنشيط الذاكرة والوظيفة المعرفية وتسريع المعالجة</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اعتماد التأمل في </a:t>
            </a:r>
            <a:r>
              <a:rPr lang="ar-SA" sz="2200" dirty="0" err="1">
                <a:effectLst/>
                <a:latin typeface="Calibri" panose="020F0502020204030204" pitchFamily="34" charset="0"/>
                <a:ea typeface="Calibri" panose="020F0502020204030204" pitchFamily="34" charset="0"/>
                <a:cs typeface="Calibri" panose="020F0502020204030204" pitchFamily="34" charset="0"/>
              </a:rPr>
              <a:t>روتينك</a:t>
            </a:r>
            <a:r>
              <a:rPr lang="ar-SA" sz="2200" dirty="0">
                <a:effectLst/>
                <a:latin typeface="Calibri" panose="020F0502020204030204" pitchFamily="34" charset="0"/>
                <a:ea typeface="Calibri" panose="020F0502020204030204" pitchFamily="34" charset="0"/>
                <a:cs typeface="Calibri" panose="020F0502020204030204" pitchFamily="34" charset="0"/>
              </a:rPr>
              <a:t> اليومي بانتظام، فمن فوائد التأمل: يرفع مستوى اليقظة لديك والتركيز على أفكارك ومراقبتها واختيار ما يناسبك منها</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إعادة النظر في تشبيه مسارات السيارة بناءً على الإشارات والأضواء، وذلك من خلال ملاحظة الأفكار وصياغتها كي تكون استجابتك للحياة أكثر وعياً</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التفكير فيما تفكر فيه، وذلك بهدف تجنب التفكير التلقائي الغير واعي والتدرب على هدف ما وراء معرفة هذه الأفكار</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783206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758200-B990-7BF8-1CE9-CE99782680C4}"/>
              </a:ext>
            </a:extLst>
          </p:cNvPr>
          <p:cNvSpPr txBox="1"/>
          <p:nvPr/>
        </p:nvSpPr>
        <p:spPr>
          <a:xfrm>
            <a:off x="1885071" y="705177"/>
            <a:ext cx="6654018" cy="5447645"/>
          </a:xfrm>
          <a:prstGeom prst="rect">
            <a:avLst/>
          </a:prstGeom>
          <a:noFill/>
        </p:spPr>
        <p:txBody>
          <a:bodyPr wrap="square">
            <a:spAutoFit/>
          </a:bodyPr>
          <a:lstStyle/>
          <a:p>
            <a:pPr marL="0" marR="0" algn="r" rtl="1">
              <a:spcBef>
                <a:spcPts val="0"/>
              </a:spcBef>
              <a:spcAft>
                <a:spcPts val="800"/>
              </a:spcAft>
              <a:tabLst>
                <a:tab pos="1809750" algn="l"/>
              </a:tabLs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طرق عملية للحصول على لياقة عقلية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بناءً على ما سبق، نصل إلى الجانب العملي، فيما يلي عدة طرق لتعزيز اللياقة الذهنية</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مارس الرياضة: مما يريح العقل ويخفف من التوتر، ولو كانت مجرد تمارين بسيطة لبضع دقائق</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كل واشرب بطريقة صحية: العقل بحاجة للماء بهدف أداء إدراكي أفضل. كما وأن الفواكه والخضروات المتنوعة يوميًا مفيدة لصحة الأمعاء والدماغ</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مارس التأمل: التزم به كروتين يومي ولو لخمس عشرة دقيقة فقط، ستلاحظ تغييرات كبيرة مع الوقت</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احتفظ بمجلة امتنان: قم بكتابة الأشياء التي تشعرك بالامتنان، مما يجعلك أكثر تفاؤلاً، وبالتالي يعزز صحتك العقلية</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SzPts val="1000"/>
              <a:buFont typeface="Symbol" panose="05050102010706020507" pitchFamily="18" charset="2"/>
              <a:buChar char=""/>
              <a:tabLst>
                <a:tab pos="228600" algn="l"/>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لاحظ الجديد في يومك: حتى وإن كانت مجرد أشياء بسيطة، مما يدرب عقلك على زيادة اليقظة</a:t>
            </a:r>
            <a:r>
              <a:rPr lang="en-US" sz="1800" dirty="0">
                <a:effectLst/>
                <a:latin typeface="Calibri" panose="020F0502020204030204" pitchFamily="34" charset="0"/>
                <a:ea typeface="Calibri" panose="020F0502020204030204" pitchFamily="34" charset="0"/>
                <a:cs typeface="Calibri" panose="020F0502020204030204" pitchFamily="34" charset="0"/>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404532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2"/>
          <p:cNvSpPr txBox="1">
            <a:spLocks/>
          </p:cNvSpPr>
          <p:nvPr/>
        </p:nvSpPr>
        <p:spPr>
          <a:xfrm>
            <a:off x="274601" y="2753658"/>
            <a:ext cx="5657847" cy="1350684"/>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rPr>
              <a:t>استراحة تدريبية</a:t>
            </a:r>
            <a:endParaRPr kumimoji="0" lang="en-US"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40500" y1="4855" x2="46625" y2="13262"/>
                        <a14:foregroundMark x1="57375" y1="4381" x2="65625" y2="22795"/>
                        <a14:foregroundMark x1="40938" y1="14565" x2="57188" y2="14565"/>
                        <a14:foregroundMark x1="37938" y1="4618" x2="39813" y2="12433"/>
                        <a14:foregroundMark x1="39125" y1="3316" x2="97625" y2="2013"/>
                        <a14:foregroundMark x1="96750" y1="2427" x2="98125" y2="75429"/>
                        <a14:foregroundMark x1="82563" y1="5684" x2="80500" y2="67851"/>
                        <a14:foregroundMark x1="65625" y1="28893" x2="74563" y2="43813"/>
                        <a14:foregroundMark x1="67938" y1="39491" x2="72500" y2="45352"/>
                        <a14:foregroundMark x1="72688" y1="45589" x2="67938" y2="64831"/>
                        <a14:foregroundMark x1="67938" y1="64831" x2="72688" y2="72647"/>
                        <a14:foregroundMark x1="75938" y1="74364" x2="92813" y2="76317"/>
                        <a14:foregroundMark x1="93750" y1="76554" x2="99438" y2="76081"/>
                        <a14:foregroundMark x1="72250" y1="74778" x2="74313" y2="74127"/>
                        <a14:foregroundMark x1="75938" y1="73475" x2="76375" y2="58319"/>
                        <a14:foregroundMark x1="94688" y1="44050" x2="91688" y2="62877"/>
                        <a14:foregroundMark x1="88063" y1="54233" x2="88500" y2="68976"/>
                        <a14:foregroundMark x1="92375" y1="70278" x2="93313" y2="71758"/>
                        <a14:foregroundMark x1="93063" y1="69153" x2="93063" y2="69153"/>
                        <a14:foregroundMark x1="86000" y1="45589" x2="91250" y2="19361"/>
                        <a14:foregroundMark x1="94688" y1="31261" x2="91938" y2="36471"/>
                        <a14:foregroundMark x1="62625" y1="24571" x2="64250" y2="29722"/>
                        <a14:foregroundMark x1="66063" y1="24334" x2="74750" y2="31676"/>
                        <a14:foregroundMark x1="73188" y1="18295" x2="76625" y2="36471"/>
                        <a14:foregroundMark x1="73875" y1="39905" x2="77750" y2="39254"/>
                        <a14:foregroundMark x1="85063" y1="25636" x2="89188" y2="13914"/>
                        <a14:foregroundMark x1="92813" y1="5921" x2="89375" y2="8763"/>
                        <a14:foregroundMark x1="68375" y1="10480" x2="72938" y2="16519"/>
                        <a14:foregroundMark x1="73875" y1="11131" x2="75688" y2="15453"/>
                        <a14:foregroundMark x1="67938" y1="46418" x2="67938" y2="46418"/>
                        <a14:foregroundMark x1="68813" y1="46004" x2="66750" y2="47306"/>
                        <a14:foregroundMark x1="85500" y1="80225" x2="90563" y2="79159"/>
                        <a14:foregroundMark x1="85500" y1="81942" x2="92813" y2="80639"/>
                        <a14:foregroundMark x1="76813" y1="52931" x2="74063" y2="57904"/>
                        <a14:foregroundMark x1="75250" y1="7638" x2="80688" y2="10657"/>
                        <a14:foregroundMark x1="6875" y1="83245" x2="20375" y2="83008"/>
                        <a14:foregroundMark x1="21750" y1="83245" x2="21750" y2="83245"/>
                        <a14:foregroundMark x1="41188" y1="85198" x2="64000" y2="84962"/>
                        <a14:foregroundMark x1="65188" y1="85198" x2="65188" y2="85198"/>
                        <a14:foregroundMark x1="10063" y1="17170" x2="10063" y2="17170"/>
                        <a14:foregroundMark x1="43875" y1="32564" x2="46875" y2="34103"/>
                        <a14:backgroundMark x1="87375" y1="77205" x2="89625" y2="76969"/>
                        <a14:backgroundMark x1="92125" y1="78034" x2="93750" y2="79337"/>
                      </a14:backgroundRemoval>
                    </a14:imgEffect>
                  </a14:imgLayer>
                </a14:imgProps>
              </a:ext>
              <a:ext uri="{28A0092B-C50C-407E-A947-70E740481C1C}">
                <a14:useLocalDpi xmlns:a14="http://schemas.microsoft.com/office/drawing/2010/main" val="0"/>
              </a:ext>
            </a:extLst>
          </a:blip>
          <a:srcRect b="12195"/>
          <a:stretch/>
        </p:blipFill>
        <p:spPr>
          <a:xfrm>
            <a:off x="4382429" y="0"/>
            <a:ext cx="7809571" cy="6858000"/>
          </a:xfrm>
          <a:prstGeom prst="rect">
            <a:avLst/>
          </a:prstGeom>
        </p:spPr>
      </p:pic>
    </p:spTree>
    <p:extLst>
      <p:ext uri="{BB962C8B-B14F-4D97-AF65-F5344CB8AC3E}">
        <p14:creationId xmlns:p14="http://schemas.microsoft.com/office/powerpoint/2010/main" val="4199924333"/>
      </p:ext>
    </p:extLst>
  </p:cSld>
  <p:clrMapOvr>
    <a:masterClrMapping/>
  </p:clrMapOvr>
  <p:transition spd="med">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الثانية</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2222" l="6444" r="90000">
                        <a14:foregroundMark x1="38222" y1="27333" x2="32222" y2="49556"/>
                        <a14:foregroundMark x1="46889" y1="33556" x2="43333" y2="46889"/>
                        <a14:foregroundMark x1="73778" y1="33556" x2="75111" y2="42889"/>
                        <a14:foregroundMark x1="69111" y1="56000" x2="64222" y2="68000"/>
                        <a14:foregroundMark x1="58222" y1="64222" x2="53333" y2="71778"/>
                        <a14:foregroundMark x1="36667" y1="64000" x2="35333" y2="71111"/>
                        <a14:foregroundMark x1="80889" y1="58222" x2="74222" y2="61111"/>
                        <a14:foregroundMark x1="72667" y1="68667" x2="77556" y2="68222"/>
                        <a14:foregroundMark x1="70667" y1="75333" x2="74222" y2="77111"/>
                        <a14:foregroundMark x1="25556" y1="74000" x2="22222" y2="76222"/>
                        <a14:foregroundMark x1="20889" y1="66000" x2="25333" y2="67333"/>
                        <a14:foregroundMark x1="24889" y1="57778" x2="30667" y2="63333"/>
                      </a14:backgroundRemoval>
                    </a14:imgEffect>
                  </a14:imgLayer>
                </a14:imgProps>
              </a:ext>
              <a:ext uri="{28A0092B-C50C-407E-A947-70E740481C1C}">
                <a14:useLocalDpi xmlns:a14="http://schemas.microsoft.com/office/drawing/2010/main" val="0"/>
              </a:ext>
            </a:extLst>
          </a:blip>
          <a:srcRect l="14115" t="15719" r="13894" b="15050"/>
          <a:stretch/>
        </p:blipFill>
        <p:spPr>
          <a:xfrm>
            <a:off x="546411" y="2360495"/>
            <a:ext cx="2843560" cy="230830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92820F3F-13E3-479D-249C-01D98EA1EA28}"/>
              </a:ext>
            </a:extLst>
          </p:cNvPr>
          <p:cNvSpPr txBox="1"/>
          <p:nvPr/>
        </p:nvSpPr>
        <p:spPr>
          <a:xfrm>
            <a:off x="3052689" y="3099670"/>
            <a:ext cx="6105378" cy="1110304"/>
          </a:xfrm>
          <a:prstGeom prst="rect">
            <a:avLst/>
          </a:prstGeom>
          <a:noFill/>
        </p:spPr>
        <p:txBody>
          <a:bodyPr wrap="square">
            <a:spAutoFit/>
          </a:bodyPr>
          <a:lstStyle/>
          <a:p>
            <a:pPr marL="342900" marR="0" lvl="0" indent="-342900" algn="r" rtl="1">
              <a:lnSpc>
                <a:spcPct val="107000"/>
              </a:lnSpc>
              <a:spcBef>
                <a:spcPts val="0"/>
              </a:spcBef>
              <a:spcAft>
                <a:spcPts val="0"/>
              </a:spcAft>
              <a:buClr>
                <a:srgbClr val="0070C0"/>
              </a:buClr>
              <a:buFont typeface="Symbol" panose="05050102010706020507" pitchFamily="18" charset="2"/>
              <a:buChar char=""/>
            </a:pPr>
            <a:r>
              <a:rPr lang="ar-EG" sz="3200" b="1" dirty="0">
                <a:effectLst/>
                <a:latin typeface="Calibri" panose="020F0502020204030204" pitchFamily="34" charset="0"/>
                <a:ea typeface="Calibri" panose="020F0502020204030204" pitchFamily="34" charset="0"/>
                <a:cs typeface="Times New Roman" panose="02020603050405020304" pitchFamily="18" charset="0"/>
              </a:rPr>
              <a:t>المفهوم الذاتي</a:t>
            </a:r>
            <a:endParaRPr lang="ar-EG"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0"/>
              </a:spcAft>
              <a:buClr>
                <a:srgbClr val="0070C0"/>
              </a:buClr>
              <a:buFont typeface="Symbol" panose="05050102010706020507" pitchFamily="18" charset="2"/>
              <a:buChar char=""/>
            </a:pPr>
            <a:r>
              <a:rPr lang="ar-EG" sz="3200" b="1" dirty="0">
                <a:effectLst/>
                <a:ea typeface="Calibri" panose="020F0502020204030204" pitchFamily="34" charset="0"/>
                <a:cs typeface="Times New Roman" panose="02020603050405020304" pitchFamily="18" charset="0"/>
              </a:rPr>
              <a:t>عقبات القوة الشخصية </a:t>
            </a:r>
            <a:endParaRPr lang="en-US" sz="3200" dirty="0"/>
          </a:p>
        </p:txBody>
      </p:sp>
    </p:spTree>
    <p:extLst>
      <p:ext uri="{BB962C8B-B14F-4D97-AF65-F5344CB8AC3E}">
        <p14:creationId xmlns:p14="http://schemas.microsoft.com/office/powerpoint/2010/main" val="13693448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4DBBC4-A131-2A07-5F99-8E6B012C6249}"/>
              </a:ext>
            </a:extLst>
          </p:cNvPr>
          <p:cNvSpPr txBox="1"/>
          <p:nvPr/>
        </p:nvSpPr>
        <p:spPr>
          <a:xfrm>
            <a:off x="1055076" y="925750"/>
            <a:ext cx="7779435" cy="5006499"/>
          </a:xfrm>
          <a:prstGeom prst="rect">
            <a:avLst/>
          </a:prstGeom>
          <a:noFill/>
        </p:spPr>
        <p:txBody>
          <a:bodyPr wrap="square">
            <a:spAutoFit/>
          </a:bodyPr>
          <a:lstStyle/>
          <a:p>
            <a:pPr marL="0" marR="0" algn="r" rtl="1">
              <a:spcBef>
                <a:spcPts val="0"/>
              </a:spcBef>
              <a:spcAft>
                <a:spcPts val="800"/>
              </a:spcAft>
              <a:tabLst>
                <a:tab pos="1809750" algn="l"/>
              </a:tabLst>
            </a:pPr>
            <a:r>
              <a:rPr lang="ar-EG" sz="22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المفهوم الذاتي</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تعريف مفهوم الذات</a:t>
            </a:r>
            <a:r>
              <a:rPr lang="en-US" sz="22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تعريف الذات لغة</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وذات </a:t>
            </a:r>
            <a:r>
              <a:rPr lang="ar-SA" sz="2200" dirty="0" err="1">
                <a:effectLst/>
                <a:latin typeface="Calibri" panose="020F0502020204030204" pitchFamily="34" charset="0"/>
                <a:ea typeface="Calibri" panose="020F0502020204030204" pitchFamily="34" charset="0"/>
                <a:cs typeface="Calibri" panose="020F0502020204030204" pitchFamily="34" charset="0"/>
              </a:rPr>
              <a:t>الشئ</a:t>
            </a:r>
            <a:r>
              <a:rPr lang="ar-SA" sz="2200" dirty="0">
                <a:effectLst/>
                <a:latin typeface="Calibri" panose="020F0502020204030204" pitchFamily="34" charset="0"/>
                <a:ea typeface="Calibri" panose="020F0502020204030204" pitchFamily="34" charset="0"/>
                <a:cs typeface="Calibri" panose="020F0502020204030204" pitchFamily="34" charset="0"/>
              </a:rPr>
              <a:t> نفس </a:t>
            </a:r>
            <a:r>
              <a:rPr lang="ar-SA" sz="2200" dirty="0" err="1">
                <a:effectLst/>
                <a:latin typeface="Calibri" panose="020F0502020204030204" pitchFamily="34" charset="0"/>
                <a:ea typeface="Calibri" panose="020F0502020204030204" pitchFamily="34" charset="0"/>
                <a:cs typeface="Calibri" panose="020F0502020204030204" pitchFamily="34" charset="0"/>
              </a:rPr>
              <a:t>الشئ</a:t>
            </a:r>
            <a:r>
              <a:rPr lang="ar-SA" sz="2200" dirty="0">
                <a:effectLst/>
                <a:latin typeface="Calibri" panose="020F0502020204030204" pitchFamily="34" charset="0"/>
                <a:ea typeface="Calibri" panose="020F0502020204030204" pitchFamily="34" charset="0"/>
                <a:cs typeface="Calibri" panose="020F0502020204030204" pitchFamily="34" charset="0"/>
              </a:rPr>
              <a:t> عينه وجوهره فهذه الكلمة لغوياً مرادفة لكلمة النفس </a:t>
            </a:r>
            <a:r>
              <a:rPr lang="ar-SA" sz="2200" dirty="0" err="1">
                <a:effectLst/>
                <a:latin typeface="Calibri" panose="020F0502020204030204" pitchFamily="34" charset="0"/>
                <a:ea typeface="Calibri" panose="020F0502020204030204" pitchFamily="34" charset="0"/>
                <a:cs typeface="Calibri" panose="020F0502020204030204" pitchFamily="34" charset="0"/>
              </a:rPr>
              <a:t>والشئ</a:t>
            </a:r>
            <a:r>
              <a:rPr lang="ar-SA" sz="2200" dirty="0">
                <a:effectLst/>
                <a:latin typeface="Calibri" panose="020F0502020204030204" pitchFamily="34" charset="0"/>
                <a:ea typeface="Calibri" panose="020F0502020204030204" pitchFamily="34" charset="0"/>
                <a:cs typeface="Calibri" panose="020F0502020204030204" pitchFamily="34" charset="0"/>
              </a:rPr>
              <a:t> ، ويعتبر الذات أعم من الشخص ، لأن الذات تطلق علي الجسم وغيره ، والشخص لا يطلق إلا علي الجسم فقط " . ( ابن منظور ، 1988م ، ص 13 )</a:t>
            </a:r>
            <a:r>
              <a:rPr lang="en-US" sz="220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ذات </a:t>
            </a:r>
            <a:r>
              <a:rPr lang="ar-SA" sz="2200" dirty="0" err="1">
                <a:effectLst/>
                <a:latin typeface="Calibri" panose="020F0502020204030204" pitchFamily="34" charset="0"/>
                <a:ea typeface="Calibri" panose="020F0502020204030204" pitchFamily="34" charset="0"/>
                <a:cs typeface="Calibri" panose="020F0502020204030204" pitchFamily="34" charset="0"/>
              </a:rPr>
              <a:t>الشئ</a:t>
            </a:r>
            <a:r>
              <a:rPr lang="ar-SA" sz="2200" dirty="0">
                <a:effectLst/>
                <a:latin typeface="Calibri" panose="020F0502020204030204" pitchFamily="34" charset="0"/>
                <a:ea typeface="Calibri" panose="020F0502020204030204" pitchFamily="34" charset="0"/>
                <a:cs typeface="Calibri" panose="020F0502020204030204" pitchFamily="34" charset="0"/>
              </a:rPr>
              <a:t> حقيقته وخاصيته ، وكذلك عرفه من ذات نفسه كأنه يعني سريرته المدمرة ، وقوله عزل وجل قال تعالي " إنه عليم بذات الصدور</a:t>
            </a:r>
            <a:r>
              <a:rPr lang="en-US" sz="2200" dirty="0">
                <a:effectLst/>
                <a:latin typeface="Calibri" panose="020F0502020204030204" pitchFamily="34" charset="0"/>
                <a:ea typeface="Calibri" panose="020F0502020204030204" pitchFamily="34" charset="0"/>
                <a:cs typeface="Calibri" panose="020F0502020204030204" pitchFamily="34" charset="0"/>
              </a:rPr>
              <a:t> " .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ونلاحظ أن بعض العلماء أشاروا إلى أن الذات أعم من النفس وهي خاصية مميزة لفرد ما ، حيث إن ذات الإنسان هي نفسه العاقلة ، العارفة أي أن هذا التعريف اعتبر الذات الجزء الظاهر من النفس  ومهما يكن فإن </a:t>
            </a:r>
            <a:r>
              <a:rPr lang="ar-SA" sz="2200" dirty="0" err="1">
                <a:effectLst/>
                <a:latin typeface="Calibri" panose="020F0502020204030204" pitchFamily="34" charset="0"/>
                <a:ea typeface="Calibri" panose="020F0502020204030204" pitchFamily="34" charset="0"/>
                <a:cs typeface="Calibri" panose="020F0502020204030204" pitchFamily="34" charset="0"/>
              </a:rPr>
              <a:t>كانل</a:t>
            </a:r>
            <a:r>
              <a:rPr lang="ar-SA" sz="2200" dirty="0">
                <a:effectLst/>
                <a:latin typeface="Calibri" panose="020F0502020204030204" pitchFamily="34" charset="0"/>
                <a:ea typeface="Calibri" panose="020F0502020204030204" pitchFamily="34" charset="0"/>
                <a:cs typeface="Calibri" panose="020F0502020204030204" pitchFamily="34" charset="0"/>
              </a:rPr>
              <a:t> تناول النفس قد برز بوضوح من قبل الفلاسفة ، فقد برز تناول أكثر في علم النفس لكلمة الذات ، حيث أن كلمة الذات في علم النفس مرادفة لـ</a:t>
            </a:r>
            <a:r>
              <a:rPr lang="en-US" sz="2200" dirty="0">
                <a:effectLst/>
                <a:latin typeface="Calibri" panose="020F0502020204030204" pitchFamily="34" charset="0"/>
                <a:ea typeface="Calibri" panose="020F0502020204030204" pitchFamily="34" charset="0"/>
                <a:cs typeface="Calibri" panose="020F0502020204030204" pitchFamily="34" charset="0"/>
              </a:rPr>
              <a:t> sol </a:t>
            </a:r>
            <a:r>
              <a:rPr lang="ar-SA" sz="2200" dirty="0">
                <a:effectLst/>
                <a:latin typeface="Calibri" panose="020F0502020204030204" pitchFamily="34" charset="0"/>
                <a:ea typeface="Calibri" panose="020F0502020204030204" pitchFamily="34" charset="0"/>
                <a:cs typeface="Calibri" panose="020F0502020204030204" pitchFamily="34" charset="0"/>
              </a:rPr>
              <a:t>الفرنسية ، </a:t>
            </a:r>
            <a:r>
              <a:rPr lang="en-US" sz="2200" dirty="0">
                <a:effectLst/>
                <a:latin typeface="Calibri" panose="020F0502020204030204" pitchFamily="34" charset="0"/>
                <a:ea typeface="Calibri" panose="020F0502020204030204" pitchFamily="34" charset="0"/>
                <a:cs typeface="Calibri" panose="020F0502020204030204" pitchFamily="34" charset="0"/>
              </a:rPr>
              <a:t>self </a:t>
            </a:r>
            <a:r>
              <a:rPr lang="ar-SA" sz="2200" dirty="0">
                <a:effectLst/>
                <a:latin typeface="Calibri" panose="020F0502020204030204" pitchFamily="34" charset="0"/>
                <a:ea typeface="Calibri" panose="020F0502020204030204" pitchFamily="34" charset="0"/>
                <a:cs typeface="Calibri" panose="020F0502020204030204" pitchFamily="34" charset="0"/>
              </a:rPr>
              <a:t>في الإنجليزية ، </a:t>
            </a:r>
            <a:r>
              <a:rPr lang="en-US" sz="2200" dirty="0" err="1">
                <a:effectLst/>
                <a:latin typeface="Calibri" panose="020F0502020204030204" pitchFamily="34" charset="0"/>
                <a:ea typeface="Calibri" panose="020F0502020204030204" pitchFamily="34" charset="0"/>
                <a:cs typeface="Calibri" panose="020F0502020204030204" pitchFamily="34" charset="0"/>
              </a:rPr>
              <a:t>sEIBst</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err="1">
                <a:effectLst/>
                <a:latin typeface="Calibri" panose="020F0502020204030204" pitchFamily="34" charset="0"/>
                <a:ea typeface="Calibri" panose="020F0502020204030204" pitchFamily="34" charset="0"/>
                <a:cs typeface="Calibri" panose="020F0502020204030204" pitchFamily="34" charset="0"/>
              </a:rPr>
              <a:t>يف</a:t>
            </a:r>
            <a:r>
              <a:rPr lang="ar-SA" sz="2200" dirty="0">
                <a:effectLst/>
                <a:latin typeface="Calibri" panose="020F0502020204030204" pitchFamily="34" charset="0"/>
                <a:ea typeface="Calibri" panose="020F0502020204030204" pitchFamily="34" charset="0"/>
                <a:cs typeface="Calibri" panose="020F0502020204030204" pitchFamily="34" charset="0"/>
              </a:rPr>
              <a:t> الألمانية</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35852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179A1-2477-78C7-08B1-4962E0A2F630}"/>
              </a:ext>
            </a:extLst>
          </p:cNvPr>
          <p:cNvSpPr txBox="1"/>
          <p:nvPr/>
        </p:nvSpPr>
        <p:spPr>
          <a:xfrm>
            <a:off x="1800665" y="754941"/>
            <a:ext cx="6836898" cy="4842351"/>
          </a:xfrm>
          <a:prstGeom prst="rect">
            <a:avLst/>
          </a:prstGeom>
          <a:noFill/>
        </p:spPr>
        <p:txBody>
          <a:bodyPr wrap="square">
            <a:spAutoFit/>
          </a:bodyPr>
          <a:lstStyle/>
          <a:p>
            <a:pPr marL="0" marR="0" algn="r" rtl="1">
              <a:spcBef>
                <a:spcPts val="0"/>
              </a:spcBef>
              <a:spcAft>
                <a:spcPts val="800"/>
              </a:spcAft>
              <a:tabLst>
                <a:tab pos="1809750" algn="l"/>
              </a:tabLst>
            </a:pP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b="1" dirty="0">
                <a:effectLst/>
                <a:latin typeface="Calibri" panose="020F0502020204030204" pitchFamily="34" charset="0"/>
                <a:ea typeface="Calibri" panose="020F0502020204030204" pitchFamily="34" charset="0"/>
                <a:cs typeface="Calibri" panose="020F0502020204030204" pitchFamily="34" charset="0"/>
              </a:rPr>
              <a:t>ان </a:t>
            </a:r>
            <a:r>
              <a:rPr lang="ar-SA" sz="2200" b="1" dirty="0" err="1">
                <a:effectLst/>
                <a:latin typeface="Calibri" panose="020F0502020204030204" pitchFamily="34" charset="0"/>
                <a:ea typeface="Calibri" panose="020F0502020204030204" pitchFamily="34" charset="0"/>
                <a:cs typeface="Calibri" panose="020F0502020204030204" pitchFamily="34" charset="0"/>
              </a:rPr>
              <a:t>لمفوم</a:t>
            </a:r>
            <a:r>
              <a:rPr lang="ar-SA" sz="2200" b="1" dirty="0">
                <a:effectLst/>
                <a:latin typeface="Calibri" panose="020F0502020204030204" pitchFamily="34" charset="0"/>
                <a:ea typeface="Calibri" panose="020F0502020204030204" pitchFamily="34" charset="0"/>
                <a:cs typeface="Calibri" panose="020F0502020204030204" pitchFamily="34" charset="0"/>
              </a:rPr>
              <a:t> الذات دوراً ثلاثياً فيما يتعلق بتحديد السلوك ، فهو</a:t>
            </a:r>
            <a:r>
              <a:rPr lang="en-US" sz="2200" b="1" dirty="0">
                <a:effectLst/>
                <a:latin typeface="Calibri" panose="020F0502020204030204" pitchFamily="34" charset="0"/>
                <a:ea typeface="Calibri" panose="020F0502020204030204" pitchFamily="34" charset="0"/>
                <a:cs typeface="Calibri" panose="020F0502020204030204" pitchFamily="34" charset="0"/>
              </a:rPr>
              <a:t> :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b="1" dirty="0">
                <a:effectLst/>
                <a:latin typeface="Calibri" panose="020F0502020204030204" pitchFamily="34" charset="0"/>
                <a:ea typeface="Calibri" panose="020F0502020204030204" pitchFamily="34" charset="0"/>
                <a:cs typeface="Calibri" panose="020F0502020204030204" pitchFamily="34" charset="0"/>
              </a:rPr>
              <a:t>الدور الأول</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يعمل بشكل آلي للحفاظ علي اتساقه الداخلي ، فإن كان للفرد مشاعر أو مدركات غير متناسقة أو متعارضة ، فإنه ينتج عن ذلك حالة من عدم الراحة النفسية والتي تسمي ( بالتنافر المعرفي ) ، ويقوم الفرد عندئذ بأي عمل ليعيد إليه توازنه ويؤمن له الشعور بالراحة والطمأنينة</a:t>
            </a:r>
            <a:r>
              <a:rPr lang="en-US" sz="2200" dirty="0">
                <a:effectLst/>
                <a:latin typeface="Calibri" panose="020F0502020204030204" pitchFamily="34" charset="0"/>
                <a:ea typeface="Calibri" panose="020F0502020204030204" pitchFamily="34" charset="0"/>
                <a:cs typeface="Calibri" panose="020F0502020204030204" pitchFamily="34" charset="0"/>
              </a:rPr>
              <a:t> .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b="1" dirty="0">
                <a:effectLst/>
                <a:latin typeface="Calibri" panose="020F0502020204030204" pitchFamily="34" charset="0"/>
                <a:ea typeface="Calibri" panose="020F0502020204030204" pitchFamily="34" charset="0"/>
                <a:cs typeface="Calibri" panose="020F0502020204030204" pitchFamily="34" charset="0"/>
              </a:rPr>
              <a:t>والدور الثاني</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الذي يلعبه مفهوم الذات في تحديد السلوك هو أنه يشكل الطريقة التي يفسر بها الخبرات الشخصية ، فالفرد يعطي لكل خبرة معني ، فقد يحدث نفس </a:t>
            </a:r>
            <a:r>
              <a:rPr lang="ar-SA" sz="2200" dirty="0" err="1">
                <a:effectLst/>
                <a:latin typeface="Calibri" panose="020F0502020204030204" pitchFamily="34" charset="0"/>
                <a:ea typeface="Calibri" panose="020F0502020204030204" pitchFamily="34" charset="0"/>
                <a:cs typeface="Calibri" panose="020F0502020204030204" pitchFamily="34" charset="0"/>
              </a:rPr>
              <a:t>الشئ</a:t>
            </a:r>
            <a:r>
              <a:rPr lang="ar-SA" sz="2200" dirty="0">
                <a:effectLst/>
                <a:latin typeface="Calibri" panose="020F0502020204030204" pitchFamily="34" charset="0"/>
                <a:ea typeface="Calibri" panose="020F0502020204030204" pitchFamily="34" charset="0"/>
                <a:cs typeface="Calibri" panose="020F0502020204030204" pitchFamily="34" charset="0"/>
              </a:rPr>
              <a:t> لشخصين مختلفين فيفسره الأول بطريقة تختلف عن تفسير الشخص الثاني له</a:t>
            </a:r>
            <a:r>
              <a:rPr lang="en-US" sz="2200" dirty="0">
                <a:effectLst/>
                <a:latin typeface="Calibri" panose="020F0502020204030204" pitchFamily="34" charset="0"/>
                <a:ea typeface="Calibri" panose="020F0502020204030204" pitchFamily="34" charset="0"/>
                <a:cs typeface="Calibri" panose="020F0502020204030204" pitchFamily="34" charset="0"/>
              </a:rPr>
              <a:t> .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b="1" dirty="0">
                <a:effectLst/>
                <a:latin typeface="Calibri" panose="020F0502020204030204" pitchFamily="34" charset="0"/>
                <a:ea typeface="Calibri" panose="020F0502020204030204" pitchFamily="34" charset="0"/>
                <a:cs typeface="Calibri" panose="020F0502020204030204" pitchFamily="34" charset="0"/>
              </a:rPr>
              <a:t>والدور الثالث</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ar-SA" sz="2200" dirty="0">
                <a:effectLst/>
                <a:latin typeface="Calibri" panose="020F0502020204030204" pitchFamily="34" charset="0"/>
                <a:ea typeface="Calibri" panose="020F0502020204030204" pitchFamily="34" charset="0"/>
                <a:cs typeface="Calibri" panose="020F0502020204030204" pitchFamily="34" charset="0"/>
              </a:rPr>
              <a:t>لمفهوم الذات هو أنه يقدم مجموعة من التوقعات حيث يحدد ماذا يتوقع أن يعمله الأفراد في المواقف المختلفة ، وهذه المجموعة من التوقعات تعتبر المظهر الرئيسي أو المركزي لمفهوم الذات</a:t>
            </a:r>
            <a:r>
              <a:rPr lang="en-US" sz="2200" dirty="0">
                <a:effectLst/>
                <a:latin typeface="Calibri" panose="020F0502020204030204" pitchFamily="34" charset="0"/>
                <a:ea typeface="Calibri" panose="020F0502020204030204" pitchFamily="34" charset="0"/>
                <a:cs typeface="Calibri" panose="020F0502020204030204" pitchFamily="34" charset="0"/>
              </a:rPr>
              <a:t> . </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367208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F1E09D-6AEF-C568-B276-219C719D91A6}"/>
              </a:ext>
            </a:extLst>
          </p:cNvPr>
          <p:cNvSpPr txBox="1"/>
          <p:nvPr/>
        </p:nvSpPr>
        <p:spPr>
          <a:xfrm>
            <a:off x="1308296" y="745201"/>
            <a:ext cx="6766559" cy="4770537"/>
          </a:xfrm>
          <a:prstGeom prst="rect">
            <a:avLst/>
          </a:prstGeom>
          <a:noFill/>
        </p:spPr>
        <p:txBody>
          <a:bodyPr wrap="square">
            <a:spAutoFit/>
          </a:bodyPr>
          <a:lstStyle/>
          <a:p>
            <a:pPr marL="0" marR="0" algn="r" rtl="1">
              <a:spcBef>
                <a:spcPts val="0"/>
              </a:spcBef>
              <a:spcAft>
                <a:spcPts val="800"/>
              </a:spcAft>
              <a:tabLst>
                <a:tab pos="1809750" algn="l"/>
              </a:tabLst>
            </a:pPr>
            <a:r>
              <a:rPr lang="ar-EG" sz="22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عقبات القوة الشخصية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200" dirty="0">
                <a:effectLst/>
                <a:latin typeface="Calibri" panose="020F0502020204030204" pitchFamily="34" charset="0"/>
                <a:ea typeface="Calibri" panose="020F0502020204030204" pitchFamily="34" charset="0"/>
                <a:cs typeface="Calibri" panose="020F0502020204030204" pitchFamily="34" charset="0"/>
              </a:rPr>
              <a:t>1</a:t>
            </a:r>
            <a:r>
              <a:rPr lang="en-US" sz="2200" dirty="0">
                <a:effectLst/>
                <a:latin typeface="Calibri" panose="020F0502020204030204" pitchFamily="34" charset="0"/>
                <a:ea typeface="Calibri" panose="020F0502020204030204" pitchFamily="34" charset="0"/>
                <a:cs typeface="Calibri" panose="020F0502020204030204" pitchFamily="34" charset="0"/>
              </a:rPr>
              <a:t>_ </a:t>
            </a:r>
            <a:r>
              <a:rPr lang="ar-EG" sz="2200" dirty="0">
                <a:effectLst/>
                <a:latin typeface="Calibri" panose="020F0502020204030204" pitchFamily="34" charset="0"/>
                <a:ea typeface="Calibri" panose="020F0502020204030204" pitchFamily="34" charset="0"/>
                <a:cs typeface="Calibri" panose="020F0502020204030204" pitchFamily="34" charset="0"/>
              </a:rPr>
              <a:t>الطفولة البائسة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200" dirty="0">
                <a:effectLst/>
                <a:latin typeface="Calibri" panose="020F0502020204030204" pitchFamily="34" charset="0"/>
                <a:ea typeface="Calibri" panose="020F0502020204030204" pitchFamily="34" charset="0"/>
                <a:cs typeface="Calibri" panose="020F0502020204030204" pitchFamily="34" charset="0"/>
              </a:rPr>
              <a:t>2</a:t>
            </a:r>
            <a:r>
              <a:rPr lang="en-US" sz="2200" dirty="0">
                <a:effectLst/>
                <a:latin typeface="Calibri" panose="020F0502020204030204" pitchFamily="34" charset="0"/>
                <a:ea typeface="Calibri" panose="020F0502020204030204" pitchFamily="34" charset="0"/>
                <a:cs typeface="Calibri" panose="020F0502020204030204" pitchFamily="34" charset="0"/>
              </a:rPr>
              <a:t>_ </a:t>
            </a:r>
            <a:r>
              <a:rPr lang="ar-EG" sz="2200" dirty="0">
                <a:effectLst/>
                <a:latin typeface="Calibri" panose="020F0502020204030204" pitchFamily="34" charset="0"/>
                <a:ea typeface="Calibri" panose="020F0502020204030204" pitchFamily="34" charset="0"/>
                <a:cs typeface="Calibri" panose="020F0502020204030204" pitchFamily="34" charset="0"/>
              </a:rPr>
              <a:t>الشعور بالنقص</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200" dirty="0">
                <a:effectLst/>
                <a:latin typeface="Calibri" panose="020F0502020204030204" pitchFamily="34" charset="0"/>
                <a:ea typeface="Calibri" panose="020F0502020204030204" pitchFamily="34" charset="0"/>
                <a:cs typeface="Calibri" panose="020F0502020204030204" pitchFamily="34" charset="0"/>
              </a:rPr>
              <a:t>3</a:t>
            </a:r>
            <a:r>
              <a:rPr lang="en-US" sz="2200" dirty="0">
                <a:effectLst/>
                <a:latin typeface="Calibri" panose="020F0502020204030204" pitchFamily="34" charset="0"/>
                <a:ea typeface="Calibri" panose="020F0502020204030204" pitchFamily="34" charset="0"/>
                <a:cs typeface="Calibri" panose="020F0502020204030204" pitchFamily="34" charset="0"/>
              </a:rPr>
              <a:t>_ </a:t>
            </a:r>
            <a:r>
              <a:rPr lang="ar-EG" sz="2200" dirty="0">
                <a:effectLst/>
                <a:latin typeface="Calibri" panose="020F0502020204030204" pitchFamily="34" charset="0"/>
                <a:ea typeface="Calibri" panose="020F0502020204030204" pitchFamily="34" charset="0"/>
                <a:cs typeface="Calibri" panose="020F0502020204030204" pitchFamily="34" charset="0"/>
              </a:rPr>
              <a:t>التركيز على الآخرين : فهو يربط حياته بالآخرين دون أدنى صفات </a:t>
            </a:r>
            <a:r>
              <a:rPr lang="ar-EG" sz="2200" dirty="0" err="1">
                <a:effectLst/>
                <a:latin typeface="Calibri" panose="020F0502020204030204" pitchFamily="34" charset="0"/>
                <a:ea typeface="Calibri" panose="020F0502020204030204" pitchFamily="34" charset="0"/>
                <a:cs typeface="Calibri" panose="020F0502020204030204" pitchFamily="34" charset="0"/>
              </a:rPr>
              <a:t>الإستقلالية</a:t>
            </a:r>
            <a:r>
              <a:rPr lang="ar-EG" sz="220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200" dirty="0">
                <a:effectLst/>
                <a:latin typeface="Calibri" panose="020F0502020204030204" pitchFamily="34" charset="0"/>
                <a:ea typeface="Calibri" panose="020F0502020204030204" pitchFamily="34" charset="0"/>
                <a:cs typeface="Calibri" panose="020F0502020204030204" pitchFamily="34" charset="0"/>
              </a:rPr>
              <a:t>4</a:t>
            </a:r>
            <a:r>
              <a:rPr lang="en-US" sz="2200" dirty="0">
                <a:effectLst/>
                <a:latin typeface="Calibri" panose="020F0502020204030204" pitchFamily="34" charset="0"/>
                <a:ea typeface="Calibri" panose="020F0502020204030204" pitchFamily="34" charset="0"/>
                <a:cs typeface="Calibri" panose="020F0502020204030204" pitchFamily="34" charset="0"/>
              </a:rPr>
              <a:t>_ </a:t>
            </a:r>
            <a:r>
              <a:rPr lang="ar-EG" sz="2200" dirty="0">
                <a:effectLst/>
                <a:latin typeface="Calibri" panose="020F0502020204030204" pitchFamily="34" charset="0"/>
                <a:ea typeface="Calibri" panose="020F0502020204030204" pitchFamily="34" charset="0"/>
                <a:cs typeface="Calibri" panose="020F0502020204030204" pitchFamily="34" charset="0"/>
              </a:rPr>
              <a:t>المبالغة في المثالية : أحياناً يتطلع الفرد إلى تأدية المهام المطلوبة منه على اكمل وجه و أعلى درجة من المثالية و عندما يفشل في تحقيق هذا المستوى من المثالية يصاب بالإحباط و بالتالي فقدان الثقة بالنفس </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200" dirty="0">
                <a:effectLst/>
                <a:latin typeface="Calibri" panose="020F0502020204030204" pitchFamily="34" charset="0"/>
                <a:ea typeface="Calibri" panose="020F0502020204030204" pitchFamily="34" charset="0"/>
                <a:cs typeface="Calibri" panose="020F0502020204030204" pitchFamily="34" charset="0"/>
              </a:rPr>
              <a:t>5</a:t>
            </a:r>
            <a:r>
              <a:rPr lang="en-US" sz="2200" dirty="0">
                <a:effectLst/>
                <a:latin typeface="Calibri" panose="020F0502020204030204" pitchFamily="34" charset="0"/>
                <a:ea typeface="Calibri" panose="020F0502020204030204" pitchFamily="34" charset="0"/>
                <a:cs typeface="Calibri" panose="020F0502020204030204" pitchFamily="34" charset="0"/>
              </a:rPr>
              <a:t>_ </a:t>
            </a:r>
            <a:r>
              <a:rPr lang="ar-EG" sz="2200" dirty="0">
                <a:effectLst/>
                <a:latin typeface="Calibri" panose="020F0502020204030204" pitchFamily="34" charset="0"/>
                <a:ea typeface="Calibri" panose="020F0502020204030204" pitchFamily="34" charset="0"/>
                <a:cs typeface="Calibri" panose="020F0502020204030204" pitchFamily="34" charset="0"/>
              </a:rPr>
              <a:t>الصورة الذهنية المسبقة بعدم القدرة و الفشل في إنجاز المهام</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200" dirty="0">
                <a:effectLst/>
                <a:latin typeface="Calibri" panose="020F0502020204030204" pitchFamily="34" charset="0"/>
                <a:ea typeface="Calibri" panose="020F0502020204030204" pitchFamily="34" charset="0"/>
                <a:cs typeface="Calibri" panose="020F0502020204030204" pitchFamily="34" charset="0"/>
              </a:rPr>
              <a:t>6</a:t>
            </a:r>
            <a:r>
              <a:rPr lang="en-US" sz="2200" dirty="0">
                <a:effectLst/>
                <a:latin typeface="Calibri" panose="020F0502020204030204" pitchFamily="34" charset="0"/>
                <a:ea typeface="Calibri" panose="020F0502020204030204" pitchFamily="34" charset="0"/>
                <a:cs typeface="Calibri" panose="020F0502020204030204" pitchFamily="34" charset="0"/>
              </a:rPr>
              <a:t>_ </a:t>
            </a:r>
            <a:r>
              <a:rPr lang="ar-EG" sz="2200" dirty="0">
                <a:effectLst/>
                <a:latin typeface="Calibri" panose="020F0502020204030204" pitchFamily="34" charset="0"/>
                <a:ea typeface="Calibri" panose="020F0502020204030204" pitchFamily="34" charset="0"/>
                <a:cs typeface="Calibri" panose="020F0502020204030204" pitchFamily="34" charset="0"/>
              </a:rPr>
              <a:t>التفسيرات الخاطئة : كأن نصف فاقد الثقة بنفسه أنه مؤدب ، و شديد الخجل بأنه عاطفي ، و في المقابل نصف الواثق بنفسه بأنه مغرور أو غير مؤدب</a:t>
            </a:r>
            <a:r>
              <a:rPr lang="en-US" sz="1800" dirty="0">
                <a:effectLst/>
                <a:latin typeface="Calibri" panose="020F0502020204030204" pitchFamily="34" charset="0"/>
                <a:ea typeface="Calibri" panose="020F0502020204030204" pitchFamily="34" charset="0"/>
                <a:cs typeface="Calibri" panose="020F0502020204030204" pitchFamily="34" charset="0"/>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829886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27167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6 </a:t>
            </a:r>
          </a:p>
        </p:txBody>
      </p:sp>
      <p:sp>
        <p:nvSpPr>
          <p:cNvPr id="5" name="Content Placeholder 4"/>
          <p:cNvSpPr>
            <a:spLocks noGrp="1"/>
          </p:cNvSpPr>
          <p:nvPr>
            <p:ph idx="1"/>
          </p:nvPr>
        </p:nvSpPr>
        <p:spPr>
          <a:xfrm>
            <a:off x="931846" y="1624272"/>
            <a:ext cx="8183436" cy="1254143"/>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"مناقشة – فردي"</a:t>
            </a:r>
          </a:p>
          <a:p>
            <a:pPr marL="0" indent="0" algn="ctr" rtl="1">
              <a:buNone/>
            </a:pPr>
            <a:r>
              <a:rPr lang="ar-EG" sz="2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مما تم شرحة اذكر  عقبات القوة الشخصية.</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304116473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orizontal Scroll 7"/>
          <p:cNvSpPr/>
          <p:nvPr/>
        </p:nvSpPr>
        <p:spPr>
          <a:xfrm>
            <a:off x="2364059" y="122663"/>
            <a:ext cx="4860885" cy="1593928"/>
          </a:xfrm>
          <a:prstGeom prst="horizontalScroll">
            <a:avLst/>
          </a:pr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solidFill>
              <a:sysClr val="window" lastClr="FFFFFF"/>
            </a:solidFill>
          </a:ln>
          <a:effectLst>
            <a:outerShdw blurRad="57150" dist="19050" dir="5400000" algn="ctr" rotWithShape="0">
              <a:srgbClr val="000000">
                <a:alpha val="63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الوحدة التدريبية الرابعة</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صفات القادة</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ÙØ§ÙÙ Ø£ÙÙÙØ© Ø§ÙÙÙØ§Ø¯Ø© Ø§ÙØ¥Ø¯Ø§Ø±ÙØ© Ø | Ø§ÙÙØ±Ø³Ø§Ù">
            <a:extLst>
              <a:ext uri="{FF2B5EF4-FFF2-40B4-BE49-F238E27FC236}">
                <a16:creationId xmlns:a16="http://schemas.microsoft.com/office/drawing/2014/main" id="{480389DF-13C3-7399-BC8F-EF07D9AAD4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32293" y="1806372"/>
            <a:ext cx="5477103" cy="3975515"/>
          </a:xfrm>
          <a:prstGeom prst="rect">
            <a:avLst/>
          </a:prstGeom>
          <a:noFill/>
          <a:ln>
            <a:noFill/>
          </a:ln>
        </p:spPr>
      </p:pic>
    </p:spTree>
    <p:extLst>
      <p:ext uri="{BB962C8B-B14F-4D97-AF65-F5344CB8AC3E}">
        <p14:creationId xmlns:p14="http://schemas.microsoft.com/office/powerpoint/2010/main" val="23260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الأولي</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054" t="11703" r="10754" b="15602"/>
          <a:stretch/>
        </p:blipFill>
        <p:spPr>
          <a:xfrm>
            <a:off x="624468" y="2371646"/>
            <a:ext cx="2765503" cy="2286000"/>
          </a:xfrm>
          <a:prstGeom prst="rect">
            <a:avLst/>
          </a:prstGeom>
          <a:ln>
            <a:noFill/>
          </a:ln>
          <a:effectLst>
            <a:softEdge rad="112500"/>
          </a:effectLst>
        </p:spPr>
      </p:pic>
      <p:sp>
        <p:nvSpPr>
          <p:cNvPr id="5" name="TextBox 4">
            <a:extLst>
              <a:ext uri="{FF2B5EF4-FFF2-40B4-BE49-F238E27FC236}">
                <a16:creationId xmlns:a16="http://schemas.microsoft.com/office/drawing/2014/main" id="{AD2881DD-174C-3EB4-3012-1A9B1EAFF037}"/>
              </a:ext>
            </a:extLst>
          </p:cNvPr>
          <p:cNvSpPr txBox="1"/>
          <p:nvPr/>
        </p:nvSpPr>
        <p:spPr>
          <a:xfrm>
            <a:off x="3052689" y="2682728"/>
            <a:ext cx="6105378" cy="2167388"/>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صفات القادة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طرق التخلص من التوتر والقلق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أنواع </a:t>
            </a:r>
            <a:r>
              <a:rPr lang="ar-SA" sz="28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الذكاءات</a:t>
            </a: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84729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27765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7 </a:t>
            </a:r>
          </a:p>
        </p:txBody>
      </p:sp>
      <p:sp>
        <p:nvSpPr>
          <p:cNvPr id="5" name="Content Placeholder 4"/>
          <p:cNvSpPr>
            <a:spLocks noGrp="1"/>
          </p:cNvSpPr>
          <p:nvPr>
            <p:ph idx="1"/>
          </p:nvPr>
        </p:nvSpPr>
        <p:spPr>
          <a:xfrm>
            <a:off x="1283949" y="1624272"/>
            <a:ext cx="7479230" cy="1254143"/>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"عصف ذهني – جماعي"</a:t>
            </a:r>
          </a:p>
          <a:p>
            <a:pPr marL="0" indent="0" algn="ctr" rtl="1">
              <a:buNone/>
            </a:pPr>
            <a:r>
              <a:rPr lang="ar-EG" sz="3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عزيزي المتدرب اذكر صفات القادة.</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110062925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E24690D-C84C-57B9-A9B8-B8634A48027A}"/>
              </a:ext>
            </a:extLst>
          </p:cNvPr>
          <p:cNvSpPr txBox="1"/>
          <p:nvPr/>
        </p:nvSpPr>
        <p:spPr>
          <a:xfrm>
            <a:off x="1589649" y="965870"/>
            <a:ext cx="6738424" cy="4606389"/>
          </a:xfrm>
          <a:prstGeom prst="rect">
            <a:avLst/>
          </a:prstGeom>
          <a:noFill/>
        </p:spPr>
        <p:txBody>
          <a:bodyPr wrap="square">
            <a:spAutoFit/>
          </a:bodyPr>
          <a:lstStyle/>
          <a:p>
            <a:pPr marL="0" marR="0" algn="r" rtl="1">
              <a:spcBef>
                <a:spcPts val="0"/>
              </a:spcBef>
              <a:spcAft>
                <a:spcPts val="800"/>
              </a:spcAft>
              <a:tabLst>
                <a:tab pos="1809750" algn="l"/>
              </a:tabLst>
            </a:pPr>
            <a:r>
              <a:rPr lang="ar-EG"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صفات القادة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en-US"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EG"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شخص مسؤول</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000" dirty="0">
                <a:effectLst/>
                <a:latin typeface="Calibri" panose="020F0502020204030204" pitchFamily="34" charset="0"/>
                <a:ea typeface="Calibri" panose="020F0502020204030204" pitchFamily="34" charset="0"/>
                <a:cs typeface="Calibri" panose="020F0502020204030204" pitchFamily="34" charset="0"/>
              </a:rPr>
              <a:t>القائد الجيد هو الشخص الذي يتحمل المسؤولية ويتصرف بحكمة في الأوقات الصعبة. ومن أجل تقييم المهارات القيادية للموظفين واختيار الموظف الأنسب لتحمل المسؤولية والارتقاء في السلم الوظيفي؛ يمكن تكليف أعضاء الفريق بمشروع محدد، ثم المقارنة بينهم</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000" dirty="0">
                <a:effectLst/>
                <a:latin typeface="Calibri" panose="020F0502020204030204" pitchFamily="34" charset="0"/>
                <a:ea typeface="Calibri" panose="020F0502020204030204" pitchFamily="34" charset="0"/>
                <a:cs typeface="Calibri" panose="020F0502020204030204" pitchFamily="34" charset="0"/>
              </a:rPr>
              <a:t>وإن الموظف الذي يكون أكثر راحة وثباتا في القيام بالمهمة؛ هو الذي يستحق المنصب أكثر من غيره</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a:t>
            </a:r>
            <a:r>
              <a:rPr lang="en-US"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EG"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التواصل الجيد مع الآخرين</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000" dirty="0">
                <a:effectLst/>
                <a:latin typeface="Calibri" panose="020F0502020204030204" pitchFamily="34" charset="0"/>
                <a:ea typeface="Calibri" panose="020F0502020204030204" pitchFamily="34" charset="0"/>
                <a:cs typeface="Calibri" panose="020F0502020204030204" pitchFamily="34" charset="0"/>
              </a:rPr>
              <a:t>من المهم أن يجيد القائد التواصل مع الآخرين والاستماع إليهم. وفي هذه الحالة، لا ينبغي تقييم الموظف عندما يكون في اجتماع مع مديريه، فمن الطبيعي أن ينصت جيدا لما يُقال. والتقييم الأنسب يكون من خلال مراقبة سلوك الموظفين فيما بينهم؛ لمعرفة الموظف الأفضل في مهارات التواصل</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05299257"/>
      </p:ext>
    </p:extLst>
  </p:cSld>
  <p:clrMapOvr>
    <a:masterClrMapping/>
  </p:clrMapOvr>
  <p:transition spd="slow">
    <p:randomBar dir="ver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65E3DD-6E92-2E9C-327D-AE9EB37A47A0}"/>
              </a:ext>
            </a:extLst>
          </p:cNvPr>
          <p:cNvSpPr txBox="1"/>
          <p:nvPr/>
        </p:nvSpPr>
        <p:spPr>
          <a:xfrm>
            <a:off x="1983545" y="1694300"/>
            <a:ext cx="6105378" cy="4479240"/>
          </a:xfrm>
          <a:prstGeom prst="rect">
            <a:avLst/>
          </a:prstGeom>
          <a:noFill/>
        </p:spPr>
        <p:txBody>
          <a:bodyPr wrap="square">
            <a:spAutoFit/>
          </a:bodyPr>
          <a:lstStyle/>
          <a:p>
            <a:pPr marL="0" marR="0" algn="r" rtl="1">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 </a:t>
            </a: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التعاطف</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يعتبر التعاطف أمرا بالغ الأهمية في بيئة العمل، لأن ذلك يوفر الظروف المثالية لتطوير الإنتاجية. ويجب أن يدرك القائد الجيد أهمية هذه الميزة ويتواصل مع زملائه على هذا الأساس</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4</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الطموح</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عقلية النمو والتطور ميزة لا يملكها كثير من الموظفين. ويرغب الموظف الطموح في تحقيق الأفضل بشكل مستمر ولا يكتفي بتحقيق الأهداف السهلة ويبذل جهدا كبيرا للوصول إلى القمة</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EG" sz="18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08514649"/>
      </p:ext>
    </p:extLst>
  </p:cSld>
  <p:clrMapOvr>
    <a:masterClrMapping/>
  </p:clrMapOvr>
  <p:transition spd="slow">
    <p:randomBar dir="ver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5F37A8-DFB5-58E4-EFC0-EFFC92F5B539}"/>
              </a:ext>
            </a:extLst>
          </p:cNvPr>
          <p:cNvSpPr txBox="1"/>
          <p:nvPr/>
        </p:nvSpPr>
        <p:spPr>
          <a:xfrm>
            <a:off x="1899138" y="961658"/>
            <a:ext cx="6105378" cy="4934684"/>
          </a:xfrm>
          <a:prstGeom prst="rect">
            <a:avLst/>
          </a:prstGeom>
          <a:noFill/>
        </p:spPr>
        <p:txBody>
          <a:bodyPr wrap="square">
            <a:spAutoFit/>
          </a:bodyPr>
          <a:lstStyle/>
          <a:p>
            <a:pPr marL="0" marR="0" algn="r" rtl="1">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5</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شخص ملهم</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يوجد دائما موظفون يبادرون إلى تحمّل المسؤولية ولا يخافون من اتخاذ القرارات ومواجهة التحديات، وهو ما يلهم بقية أعضاء فريق العمل</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 </a:t>
            </a: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6</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المجازفة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عادة ما يتميّز القائد الناجح بحبّ المجازفة، حيث لا ينظر إلى التحديات على أنها عقبات؛ بل خطوات ضرورية لتحقيق المطلوب، وكلما زادت صعوبة المهمة أصبح أكثر إبداعا. ويتسم هذا النوع من الموظفين بالطموح، ولا يحب المخاطرة في حد ذاتها، بل يريد الخروج من منطقة الراحة لتحقيق أهدافه</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06928021"/>
      </p:ext>
    </p:extLst>
  </p:cSld>
  <p:clrMapOvr>
    <a:masterClrMapping/>
  </p:clrMapOvr>
  <p:transition spd="slow">
    <p:randomBar dir="ver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84CAC2-852D-547C-F6DE-7EC58DA5525A}"/>
              </a:ext>
            </a:extLst>
          </p:cNvPr>
          <p:cNvSpPr txBox="1"/>
          <p:nvPr/>
        </p:nvSpPr>
        <p:spPr>
          <a:xfrm>
            <a:off x="2433711" y="1315499"/>
            <a:ext cx="6105378" cy="3449534"/>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7</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ar-EG"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الاهتمام بالفريق</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EG" sz="2400" dirty="0">
                <a:effectLst/>
                <a:latin typeface="Calibri" panose="020F0502020204030204" pitchFamily="34" charset="0"/>
                <a:ea typeface="Calibri" panose="020F0502020204030204" pitchFamily="34" charset="0"/>
                <a:cs typeface="Calibri" panose="020F0502020204030204" pitchFamily="34" charset="0"/>
              </a:rPr>
              <a:t>يعرف القائد الجيد أنه لا يستطيع أن ينجز كل شيء بمفرده، وأن العمل الجماعي هو الطريق الأمثل لتحقيق النجاح. لا يستطيع القائد الذي لا يهتم بأعضاء الفريق أن يحقق المطلوب مهما كانت كفاءته، ومن المهم جدا أن يعمل على إعداد موظفيه ليتقلدوا بدورهم مناصب قيادية في المستقبل.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EG" sz="18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0975688"/>
      </p:ext>
    </p:extLst>
  </p:cSld>
  <p:clrMapOvr>
    <a:masterClrMapping/>
  </p:clrMapOvr>
  <p:transition spd="slow">
    <p:randomBar dir="ver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588F52-2A10-7AE7-ECF7-472258B59ECC}"/>
              </a:ext>
            </a:extLst>
          </p:cNvPr>
          <p:cNvSpPr txBox="1"/>
          <p:nvPr/>
        </p:nvSpPr>
        <p:spPr>
          <a:xfrm>
            <a:off x="1927274" y="766732"/>
            <a:ext cx="6443002" cy="5016758"/>
          </a:xfrm>
          <a:prstGeom prst="rect">
            <a:avLst/>
          </a:prstGeom>
          <a:noFill/>
        </p:spPr>
        <p:txBody>
          <a:bodyPr wrap="square">
            <a:spAutoFit/>
          </a:bodyPr>
          <a:lstStyle/>
          <a:p>
            <a:pPr marL="0" marR="0" algn="r" rtl="1">
              <a:spcBef>
                <a:spcPts val="0"/>
              </a:spcBef>
              <a:spcAft>
                <a:spcPts val="800"/>
              </a:spcAft>
              <a:tabLst>
                <a:tab pos="1809750" algn="l"/>
              </a:tabLst>
            </a:pPr>
            <a:r>
              <a:rPr lang="ar-EG" sz="20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EG"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طرق التخلص من التوتر والقلق</a:t>
            </a: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هناك بعض النصائح والإجراءات التي قد تساعد على تخليص الإنسان من القلق والتوتر، ومن هذه النصائح:</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تنظيم الوقت</a:t>
            </a:r>
            <a:endParaRPr lang="en-US" sz="20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 إنّ إدارة الوقت تمنح الإنسان التنظيم اللازم حتى ينجز المهمات التي يحتاج إلى القيام بها، حيث تساعد إدارة الوقت على تقرير ما هي الأمور الملحة وكم من الوقت يلزم لها، وما هي الأمور الأقل أهمية وكم من الوقت تحتاج، وهذا يجعل الحياة أسهل وأقل إجهاداً وأكثر وضوحاً، مما له أثرٌ كبيرٌ في التخفيف من التوتر والقلق.</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إعادة التفكير في نمط الحياة </a:t>
            </a:r>
            <a:endParaRPr lang="en-US" sz="20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الذي يعيشه الفرد إنّ الخيارات التي يتخذها الإنسان بشأن الطريقة التي يختار أن يعيش عليها، تؤثر بشكلٍ كبيرٍ في مستوى التوتر أو القلق لديه، بل وهي أيضاً قد تعيق إمكانية تخلُّص الفرد من التوتر والقلق في حال وجودهما.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91143986"/>
      </p:ext>
    </p:extLst>
  </p:cSld>
  <p:clrMapOvr>
    <a:masterClrMapping/>
  </p:clrMapOvr>
  <p:transition spd="slow">
    <p:randomBar dir="ver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B3DB08-AD22-5E87-A62A-27F817B3B3F3}"/>
              </a:ext>
            </a:extLst>
          </p:cNvPr>
          <p:cNvSpPr txBox="1"/>
          <p:nvPr/>
        </p:nvSpPr>
        <p:spPr>
          <a:xfrm>
            <a:off x="2110153" y="612844"/>
            <a:ext cx="6386732" cy="5632311"/>
          </a:xfrm>
          <a:prstGeom prst="rect">
            <a:avLst/>
          </a:prstGeom>
          <a:noFill/>
        </p:spPr>
        <p:txBody>
          <a:bodyPr wrap="square">
            <a:spAutoFit/>
          </a:bodyPr>
          <a:lstStyle/>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ممارسة الرياضة بشكل روتيني</a:t>
            </a:r>
            <a:endParaRPr lang="en-US" sz="2000" b="1"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 كالمشي يساعد كثيراً على التقليل من التوتر والقلق. تحديد هدفٍ للحياة يجعل لها معنىً ويُشعر الإنسان بالسعادة، فالعديد من الناس يجدون السعادة من خلال التواصل مع المقربين، أو بالنجاح في وظائفهم، أو بتعزيز الروحانيات لديهم، أو بالعمل التطوعي والخيري. الحصول على الدعم إن وجود أشخاص يدعمون الإنسان سواء من العائلة أو الأصدقاء، أو من المجتمع، دعماً مادياً أو بالوقت والمشورة، وبتقديم الحب والثقة والتعاون، له تأثيرٌ قوي في التخلص من التوتر والقلق، ويساعد على البقاء في حالة نفسيّةٍ جيدةٍ وهِمَّة عاليةٍ.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التغيير من طريقة التفكير </a:t>
            </a:r>
            <a:endParaRPr lang="en-US" sz="2000" b="1"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إن الأحداث المزعجة قد تجعل الإنسان يشعر بالسوء تجاه نفسه، وقد يبدأ بالتركيز على سلبياته والأمور السيئة التي تحصل معه ولا يفكر في ميّزاته والأمور الجيدة التي تحصل معه، وهذا ما يسمى بالتفكير السلبي. هذا النوع من التفكير يمكن أن يثير مشاعر الخوف وعدم الأمان، أو قد يؤدي لتدني تقدير الذات، أو القلق، أو الاكتئاب، وبالتالي فإن التغيير من الطريقة التي يفكر بها الإنسان وكيفية رؤيته للأشياء يمكن أن يساعد على الحد من القلق والتوتر، ومن الأمور التي قد تساعد على ذلك:</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6387975"/>
      </p:ext>
    </p:extLst>
  </p:cSld>
  <p:clrMapOvr>
    <a:masterClrMapping/>
  </p:clrMapOvr>
  <p:transition spd="slow">
    <p:randomBar dir="ver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62EF57-5E4F-E8E7-7074-C3293A3E0F5C}"/>
              </a:ext>
            </a:extLst>
          </p:cNvPr>
          <p:cNvSpPr txBox="1"/>
          <p:nvPr/>
        </p:nvSpPr>
        <p:spPr>
          <a:xfrm>
            <a:off x="1589649" y="861129"/>
            <a:ext cx="6105378" cy="4452116"/>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EG"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أنواع </a:t>
            </a:r>
            <a:r>
              <a:rPr lang="ar-EG" sz="2400" u="sng" dirty="0" err="1">
                <a:solidFill>
                  <a:srgbClr val="C00000"/>
                </a:solidFill>
                <a:effectLst/>
                <a:latin typeface="Calibri" panose="020F0502020204030204" pitchFamily="34" charset="0"/>
                <a:ea typeface="Calibri" panose="020F0502020204030204" pitchFamily="34" charset="0"/>
                <a:cs typeface="Calibri" panose="020F0502020204030204" pitchFamily="34" charset="0"/>
              </a:rPr>
              <a:t>الذكاءات</a:t>
            </a:r>
            <a:r>
              <a:rPr lang="ar-EG"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الرياضي المنطقي</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اللغوي</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النفسي الذاتي</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بين الأفراد</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المتعدد</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الحسي الحركي</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البصري المكاني</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الذكاء الموسيقي والطبيعي</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92117030"/>
      </p:ext>
    </p:extLst>
  </p:cSld>
  <p:clrMapOvr>
    <a:masterClrMapping/>
  </p:clrMapOvr>
  <p:transition spd="slow">
    <p:randomBar dir="vert"/>
  </p:transition>
</p:sld>
</file>

<file path=ppt/slides/slide74.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2"/>
          <p:cNvSpPr txBox="1">
            <a:spLocks/>
          </p:cNvSpPr>
          <p:nvPr/>
        </p:nvSpPr>
        <p:spPr>
          <a:xfrm>
            <a:off x="274601" y="2753658"/>
            <a:ext cx="5657847" cy="1350684"/>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rPr>
              <a:t>استراحة تدريبية</a:t>
            </a:r>
            <a:endParaRPr kumimoji="0" lang="en-US"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40500" y1="4855" x2="46625" y2="13262"/>
                        <a14:foregroundMark x1="57375" y1="4381" x2="65625" y2="22795"/>
                        <a14:foregroundMark x1="40938" y1="14565" x2="57188" y2="14565"/>
                        <a14:foregroundMark x1="37938" y1="4618" x2="39813" y2="12433"/>
                        <a14:foregroundMark x1="39125" y1="3316" x2="97625" y2="2013"/>
                        <a14:foregroundMark x1="96750" y1="2427" x2="98125" y2="75429"/>
                        <a14:foregroundMark x1="82563" y1="5684" x2="80500" y2="67851"/>
                        <a14:foregroundMark x1="65625" y1="28893" x2="74563" y2="43813"/>
                        <a14:foregroundMark x1="67938" y1="39491" x2="72500" y2="45352"/>
                        <a14:foregroundMark x1="72688" y1="45589" x2="67938" y2="64831"/>
                        <a14:foregroundMark x1="67938" y1="64831" x2="72688" y2="72647"/>
                        <a14:foregroundMark x1="75938" y1="74364" x2="92813" y2="76317"/>
                        <a14:foregroundMark x1="93750" y1="76554" x2="99438" y2="76081"/>
                        <a14:foregroundMark x1="72250" y1="74778" x2="74313" y2="74127"/>
                        <a14:foregroundMark x1="75938" y1="73475" x2="76375" y2="58319"/>
                        <a14:foregroundMark x1="94688" y1="44050" x2="91688" y2="62877"/>
                        <a14:foregroundMark x1="88063" y1="54233" x2="88500" y2="68976"/>
                        <a14:foregroundMark x1="92375" y1="70278" x2="93313" y2="71758"/>
                        <a14:foregroundMark x1="93063" y1="69153" x2="93063" y2="69153"/>
                        <a14:foregroundMark x1="86000" y1="45589" x2="91250" y2="19361"/>
                        <a14:foregroundMark x1="94688" y1="31261" x2="91938" y2="36471"/>
                        <a14:foregroundMark x1="62625" y1="24571" x2="64250" y2="29722"/>
                        <a14:foregroundMark x1="66063" y1="24334" x2="74750" y2="31676"/>
                        <a14:foregroundMark x1="73188" y1="18295" x2="76625" y2="36471"/>
                        <a14:foregroundMark x1="73875" y1="39905" x2="77750" y2="39254"/>
                        <a14:foregroundMark x1="85063" y1="25636" x2="89188" y2="13914"/>
                        <a14:foregroundMark x1="92813" y1="5921" x2="89375" y2="8763"/>
                        <a14:foregroundMark x1="68375" y1="10480" x2="72938" y2="16519"/>
                        <a14:foregroundMark x1="73875" y1="11131" x2="75688" y2="15453"/>
                        <a14:foregroundMark x1="67938" y1="46418" x2="67938" y2="46418"/>
                        <a14:foregroundMark x1="68813" y1="46004" x2="66750" y2="47306"/>
                        <a14:foregroundMark x1="85500" y1="80225" x2="90563" y2="79159"/>
                        <a14:foregroundMark x1="85500" y1="81942" x2="92813" y2="80639"/>
                        <a14:foregroundMark x1="76813" y1="52931" x2="74063" y2="57904"/>
                        <a14:foregroundMark x1="75250" y1="7638" x2="80688" y2="10657"/>
                        <a14:foregroundMark x1="6875" y1="83245" x2="20375" y2="83008"/>
                        <a14:foregroundMark x1="21750" y1="83245" x2="21750" y2="83245"/>
                        <a14:foregroundMark x1="41188" y1="85198" x2="64000" y2="84962"/>
                        <a14:foregroundMark x1="65188" y1="85198" x2="65188" y2="85198"/>
                        <a14:foregroundMark x1="10063" y1="17170" x2="10063" y2="17170"/>
                        <a14:foregroundMark x1="43875" y1="32564" x2="46875" y2="34103"/>
                        <a14:backgroundMark x1="87375" y1="77205" x2="89625" y2="76969"/>
                        <a14:backgroundMark x1="92125" y1="78034" x2="93750" y2="79337"/>
                      </a14:backgroundRemoval>
                    </a14:imgEffect>
                  </a14:imgLayer>
                </a14:imgProps>
              </a:ext>
              <a:ext uri="{28A0092B-C50C-407E-A947-70E740481C1C}">
                <a14:useLocalDpi xmlns:a14="http://schemas.microsoft.com/office/drawing/2010/main" val="0"/>
              </a:ext>
            </a:extLst>
          </a:blip>
          <a:srcRect b="12195"/>
          <a:stretch/>
        </p:blipFill>
        <p:spPr>
          <a:xfrm>
            <a:off x="4382429" y="0"/>
            <a:ext cx="7809571" cy="6858000"/>
          </a:xfrm>
          <a:prstGeom prst="rect">
            <a:avLst/>
          </a:prstGeom>
        </p:spPr>
      </p:pic>
    </p:spTree>
    <p:extLst>
      <p:ext uri="{BB962C8B-B14F-4D97-AF65-F5344CB8AC3E}">
        <p14:creationId xmlns:p14="http://schemas.microsoft.com/office/powerpoint/2010/main" val="1009431402"/>
      </p:ext>
    </p:extLst>
  </p:cSld>
  <p:clrMapOvr>
    <a:masterClrMapping/>
  </p:clrMapOvr>
  <p:transition spd="med">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الثانية</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2222" l="6444" r="90000">
                        <a14:foregroundMark x1="38222" y1="27333" x2="32222" y2="49556"/>
                        <a14:foregroundMark x1="46889" y1="33556" x2="43333" y2="46889"/>
                        <a14:foregroundMark x1="73778" y1="33556" x2="75111" y2="42889"/>
                        <a14:foregroundMark x1="69111" y1="56000" x2="64222" y2="68000"/>
                        <a14:foregroundMark x1="58222" y1="64222" x2="53333" y2="71778"/>
                        <a14:foregroundMark x1="36667" y1="64000" x2="35333" y2="71111"/>
                        <a14:foregroundMark x1="80889" y1="58222" x2="74222" y2="61111"/>
                        <a14:foregroundMark x1="72667" y1="68667" x2="77556" y2="68222"/>
                        <a14:foregroundMark x1="70667" y1="75333" x2="74222" y2="77111"/>
                        <a14:foregroundMark x1="25556" y1="74000" x2="22222" y2="76222"/>
                        <a14:foregroundMark x1="20889" y1="66000" x2="25333" y2="67333"/>
                        <a14:foregroundMark x1="24889" y1="57778" x2="30667" y2="63333"/>
                      </a14:backgroundRemoval>
                    </a14:imgEffect>
                  </a14:imgLayer>
                </a14:imgProps>
              </a:ext>
              <a:ext uri="{28A0092B-C50C-407E-A947-70E740481C1C}">
                <a14:useLocalDpi xmlns:a14="http://schemas.microsoft.com/office/drawing/2010/main" val="0"/>
              </a:ext>
            </a:extLst>
          </a:blip>
          <a:srcRect l="14115" t="15719" r="13894" b="15050"/>
          <a:stretch/>
        </p:blipFill>
        <p:spPr>
          <a:xfrm>
            <a:off x="546411" y="2360495"/>
            <a:ext cx="2843560" cy="230830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8EFA6853-380E-D9D7-5066-7AB4A938AC50}"/>
              </a:ext>
            </a:extLst>
          </p:cNvPr>
          <p:cNvSpPr txBox="1"/>
          <p:nvPr/>
        </p:nvSpPr>
        <p:spPr>
          <a:xfrm>
            <a:off x="3389971" y="2561946"/>
            <a:ext cx="6105378" cy="1418465"/>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صفات العباقرة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الانماط المختلفة لمعالجة البيانات</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1519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79C6F5C-D1AF-6C34-0CAA-1C8639153C36}"/>
              </a:ext>
            </a:extLst>
          </p:cNvPr>
          <p:cNvSpPr txBox="1"/>
          <p:nvPr/>
        </p:nvSpPr>
        <p:spPr>
          <a:xfrm>
            <a:off x="2419643" y="954418"/>
            <a:ext cx="6105378" cy="4666662"/>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EG"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صفات العباقرة</a:t>
            </a:r>
            <a:br>
              <a:rPr lang="ar-SA"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br>
            <a:r>
              <a:rPr lang="ar-SA"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حب المطالعة</a:t>
            </a:r>
            <a:br>
              <a:rPr lang="ar-SA" sz="2000" dirty="0">
                <a:effectLst/>
                <a:latin typeface="Calibri" panose="020F0502020204030204" pitchFamily="34" charset="0"/>
                <a:ea typeface="Calibri" panose="020F0502020204030204" pitchFamily="34" charset="0"/>
                <a:cs typeface="Calibri" panose="020F0502020204030204" pitchFamily="34" charset="0"/>
              </a:rPr>
            </a:br>
            <a:r>
              <a:rPr lang="ar-SA" sz="2000" dirty="0">
                <a:effectLst/>
                <a:latin typeface="Calibri" panose="020F0502020204030204" pitchFamily="34" charset="0"/>
                <a:ea typeface="Calibri" panose="020F0502020204030204" pitchFamily="34" charset="0"/>
                <a:cs typeface="Calibri" panose="020F0502020204030204" pitchFamily="34" charset="0"/>
              </a:rPr>
              <a:t>ذكر الموقع أنه إذا كنت شخصا يحب المطالعة، فهذا يعني أنك عبقري. فغالبا، يعجز الأذكياء عن التوقف عن المطالعة نظرا لأن هذه العادة تمثل لهم مصدرا ثابتا لتنمية معارفهم.</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ويتجلى حب العباقرة للمطالعة في تصفح الإنترنت لاكتشاف أمور جديدة، والاطلاع على معلومات مثيرة، أو قراءة كتاب لتعزيز قدراتهم الفكرية.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 السهر إلى وقت متأخر</a:t>
            </a:r>
            <a:br>
              <a:rPr lang="ar-SA" sz="2000" dirty="0">
                <a:effectLst/>
                <a:latin typeface="Calibri" panose="020F0502020204030204" pitchFamily="34" charset="0"/>
                <a:ea typeface="Calibri" panose="020F0502020204030204" pitchFamily="34" charset="0"/>
                <a:cs typeface="Calibri" panose="020F0502020204030204" pitchFamily="34" charset="0"/>
              </a:rPr>
            </a:br>
            <a:r>
              <a:rPr lang="ar-SA" sz="2000" dirty="0">
                <a:effectLst/>
                <a:latin typeface="Calibri" panose="020F0502020204030204" pitchFamily="34" charset="0"/>
                <a:ea typeface="Calibri" panose="020F0502020204030204" pitchFamily="34" charset="0"/>
                <a:cs typeface="Calibri" panose="020F0502020204030204" pitchFamily="34" charset="0"/>
              </a:rPr>
              <a:t>أوضح الموقع أن السهر إلى وقت متأخر يعتبر من العلامات التي تدل على أنك شخص عبقري. ويحبذ عامة الأفراد عادة أن يعملوا نهارا ويناموا ليلا.</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وتوصلت دراسة إلى أن الأشخاص الذين يفضلون السهر إلى وقت متأخر يمتلكون درجة أعلى من الذكاء مقارنة بالذين يتمسكون بأنماط </a:t>
            </a:r>
            <a:r>
              <a:rPr lang="ar-SA" sz="2000" dirty="0">
                <a:solidFill>
                  <a:srgbClr val="0563C1"/>
                </a:solidFill>
                <a:latin typeface="Calibri" panose="020F0502020204030204" pitchFamily="34" charset="0"/>
                <a:ea typeface="Calibri" panose="020F0502020204030204" pitchFamily="34" charset="0"/>
                <a:cs typeface="Calibri" panose="020F0502020204030204" pitchFamily="34" charset="0"/>
              </a:rPr>
              <a:t>النوم</a:t>
            </a:r>
            <a:r>
              <a:rPr lang="ar-SA" sz="2000" dirty="0">
                <a:effectLst/>
                <a:latin typeface="Calibri" panose="020F0502020204030204" pitchFamily="34" charset="0"/>
                <a:ea typeface="Calibri" panose="020F0502020204030204" pitchFamily="34" charset="0"/>
                <a:cs typeface="Calibri" panose="020F0502020204030204" pitchFamily="34" charset="0"/>
              </a:rPr>
              <a:t> العادية.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1227180"/>
      </p:ext>
    </p:extLst>
  </p:cSld>
  <p:clrMapOvr>
    <a:masterClrMapping/>
  </p:clrMapOvr>
  <p:transition spd="slow">
    <p:randomBar dir="ver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A75882-CD84-1523-1D8A-CDDBFB5DD33F}"/>
              </a:ext>
            </a:extLst>
          </p:cNvPr>
          <p:cNvSpPr txBox="1"/>
          <p:nvPr/>
        </p:nvSpPr>
        <p:spPr>
          <a:xfrm>
            <a:off x="1406769" y="1095669"/>
            <a:ext cx="7258929" cy="4666662"/>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 التحدث إلى نفسك</a:t>
            </a:r>
            <a:br>
              <a:rPr lang="ar-SA" sz="2000" dirty="0">
                <a:effectLst/>
                <a:latin typeface="Calibri" panose="020F0502020204030204" pitchFamily="34" charset="0"/>
                <a:ea typeface="Calibri" panose="020F0502020204030204" pitchFamily="34" charset="0"/>
                <a:cs typeface="Calibri" panose="020F0502020204030204" pitchFamily="34" charset="0"/>
              </a:rPr>
            </a:br>
            <a:r>
              <a:rPr lang="ar-SA" sz="2000" dirty="0">
                <a:effectLst/>
                <a:latin typeface="Calibri" panose="020F0502020204030204" pitchFamily="34" charset="0"/>
                <a:ea typeface="Calibri" panose="020F0502020204030204" pitchFamily="34" charset="0"/>
                <a:cs typeface="Calibri" panose="020F0502020204030204" pitchFamily="34" charset="0"/>
              </a:rPr>
              <a:t>ذكر الموقع أنه وفقًا لعلماء النفس، لا يعتبر التحدث إلى نفسك مجرد علامة على العقلانية فقط، بل يسمح لك ذلك بتعزيز قدرات دماغك ويجعلك أذكى.</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فعلى سبيل المثال، يساعدك التحدث إلى نفسك على تحديد أهدافك المستقبلية، والتحكم في مزاجك، وتجنب المواقف السيئة. باختصار، تؤكد هذه السمة أنك عبقري، فلا تتبع النصائح إلا التي تنبع من نفسك.</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4</a:t>
            </a: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عدد محدود من الأصدقاء</a:t>
            </a:r>
            <a:br>
              <a:rPr lang="ar-SA" sz="2000" dirty="0">
                <a:effectLst/>
                <a:latin typeface="Calibri" panose="020F0502020204030204" pitchFamily="34" charset="0"/>
                <a:ea typeface="Calibri" panose="020F0502020204030204" pitchFamily="34" charset="0"/>
                <a:cs typeface="Calibri" panose="020F0502020204030204" pitchFamily="34" charset="0"/>
              </a:rPr>
            </a:br>
            <a:r>
              <a:rPr lang="ar-SA" sz="2000" dirty="0">
                <a:effectLst/>
                <a:latin typeface="Calibri" panose="020F0502020204030204" pitchFamily="34" charset="0"/>
                <a:ea typeface="Calibri" panose="020F0502020204030204" pitchFamily="34" charset="0"/>
                <a:cs typeface="Calibri" panose="020F0502020204030204" pitchFamily="34" charset="0"/>
              </a:rPr>
              <a:t>وأفاد الموقع بأن تضييق نطاق الدائرة الاجتماعية المحيطة بك واكتفائك بعدد محدود من الأصدقاء، من العادات التي من شأنها أن تؤدي إلى تحسين نمط حياتك بشكل كبير.</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5- الهدوء</a:t>
            </a:r>
            <a:br>
              <a:rPr lang="ar-SA" sz="2000" dirty="0">
                <a:effectLst/>
                <a:latin typeface="Calibri" panose="020F0502020204030204" pitchFamily="34" charset="0"/>
                <a:ea typeface="Calibri" panose="020F0502020204030204" pitchFamily="34" charset="0"/>
                <a:cs typeface="Calibri" panose="020F0502020204030204" pitchFamily="34" charset="0"/>
              </a:rPr>
            </a:br>
            <a:r>
              <a:rPr lang="ar-SA" sz="2000" dirty="0">
                <a:effectLst/>
                <a:latin typeface="Calibri" panose="020F0502020204030204" pitchFamily="34" charset="0"/>
                <a:ea typeface="Calibri" panose="020F0502020204030204" pitchFamily="34" charset="0"/>
                <a:cs typeface="Calibri" panose="020F0502020204030204" pitchFamily="34" charset="0"/>
              </a:rPr>
              <a:t>أشار الموقع إلى أن العباقرة عادة ما يكونون أشخاصا هادئين في الظاهر، في حين تجتاح الأفكار أذهانهم. كما أنهم لا يبدون حيويين بالنسبة للآخرين، لأن دماغهم يستنزف كل طاقاتهم ويكونون يقظين طوال الوقت. ولعل أكبر ميزة لهم أنهم جدّ مخلصين للآخرين.</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48868489"/>
      </p:ext>
    </p:extLst>
  </p:cSld>
  <p:clrMapOvr>
    <a:masterClrMapping/>
  </p:clrMapOvr>
  <p:transition spd="slow">
    <p:randomBar dir="ver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8F0F66-DA58-93F8-1102-92F2C6C04B38}"/>
              </a:ext>
            </a:extLst>
          </p:cNvPr>
          <p:cNvSpPr txBox="1"/>
          <p:nvPr/>
        </p:nvSpPr>
        <p:spPr>
          <a:xfrm>
            <a:off x="1434904" y="1313132"/>
            <a:ext cx="6850966" cy="4231736"/>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4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الانماط المختلفة لمعالجة البيانات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مفهوم معالجة البيانات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هي طريقة تساعد علماء البيانات على أخذ البيانات الأولية كمدخلات وإنتاج المعلومات كمخرجات. في سياق معالجة البيانات، تشير البيانات إلى الأرقام أو الأحرف التي تشكل قياسات من العالم الحقيقي. بمجرد أن يقوم المحترفون بقياس المعلومات الموجودة في بيانات متعددة، يمكنهم استنباط معلومات مفيدة بطريقة حسابية واستنتاجها إحصائيًا. قد تكون هذه المعلومات بمثابة حل لمشاكل تنظيمية مختلفة مثل تكاليف إدارة البيانات المرتفعة أو عمليات سلسلة التوريد غير الفعالة.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55728939"/>
      </p:ext>
    </p:extLst>
  </p:cSld>
  <p:clrMapOvr>
    <a:masterClrMapping/>
  </p:clrMapOvr>
  <p:transition spd="slow">
    <p:randomBar dir="ver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333799-60EC-890E-8BFE-92AD43BA66ED}"/>
              </a:ext>
            </a:extLst>
          </p:cNvPr>
          <p:cNvSpPr txBox="1"/>
          <p:nvPr/>
        </p:nvSpPr>
        <p:spPr>
          <a:xfrm>
            <a:off x="1842868" y="1949588"/>
            <a:ext cx="6105378" cy="2958823"/>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4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مراحل دورة معالجة البيانات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400" b="1" dirty="0">
                <a:effectLst/>
                <a:latin typeface="Calibri" panose="020F0502020204030204" pitchFamily="34" charset="0"/>
                <a:ea typeface="Calibri" panose="020F0502020204030204" pitchFamily="34" charset="0"/>
                <a:cs typeface="Calibri" panose="020F0502020204030204" pitchFamily="34" charset="0"/>
              </a:rPr>
              <a:t>جمع البيانات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400" b="1" dirty="0">
                <a:effectLst/>
                <a:latin typeface="Calibri" panose="020F0502020204030204" pitchFamily="34" charset="0"/>
                <a:ea typeface="Calibri" panose="020F0502020204030204" pitchFamily="34" charset="0"/>
                <a:cs typeface="Calibri" panose="020F0502020204030204" pitchFamily="34" charset="0"/>
              </a:rPr>
              <a:t>التحضير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400" b="1" dirty="0">
                <a:effectLst/>
                <a:latin typeface="Calibri" panose="020F0502020204030204" pitchFamily="34" charset="0"/>
                <a:ea typeface="Calibri" panose="020F0502020204030204" pitchFamily="34" charset="0"/>
                <a:cs typeface="Calibri" panose="020F0502020204030204" pitchFamily="34" charset="0"/>
              </a:rPr>
              <a:t>إدخال</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400" b="1" dirty="0">
                <a:effectLst/>
                <a:latin typeface="Calibri" panose="020F0502020204030204" pitchFamily="34" charset="0"/>
                <a:ea typeface="Calibri" panose="020F0502020204030204" pitchFamily="34" charset="0"/>
                <a:cs typeface="Calibri" panose="020F0502020204030204" pitchFamily="34" charset="0"/>
              </a:rPr>
              <a:t>المعالجة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400" b="1" dirty="0">
                <a:effectLst/>
                <a:latin typeface="Calibri" panose="020F0502020204030204" pitchFamily="34" charset="0"/>
                <a:ea typeface="Calibri" panose="020F0502020204030204" pitchFamily="34" charset="0"/>
                <a:cs typeface="Calibri" panose="020F0502020204030204" pitchFamily="34" charset="0"/>
              </a:rPr>
              <a:t>التخزين</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30560150"/>
      </p:ext>
    </p:extLst>
  </p:cSld>
  <p:clrMapOvr>
    <a:masterClrMapping/>
  </p:clrMapOvr>
  <p:transition spd="slow">
    <p:randomBar dir="ver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CD49FC-9BD8-E92E-7DAB-C3853B1C3430}"/>
              </a:ext>
            </a:extLst>
          </p:cNvPr>
          <p:cNvSpPr txBox="1"/>
          <p:nvPr/>
        </p:nvSpPr>
        <p:spPr>
          <a:xfrm>
            <a:off x="1420837" y="387212"/>
            <a:ext cx="6865034" cy="5835508"/>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18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طرق معالجة البيانات</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فيما يلي الطرق الثلاث لمعالجة البيانات:</a:t>
            </a:r>
            <a:endParaRPr lang="en-US" sz="1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18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يدوي</a:t>
            </a:r>
            <a:endParaRPr lang="en-US" sz="1100" b="1"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1800" b="1" dirty="0">
                <a:effectLst/>
                <a:latin typeface="Calibri" panose="020F0502020204030204" pitchFamily="34" charset="0"/>
                <a:ea typeface="Calibri" panose="020F0502020204030204" pitchFamily="34" charset="0"/>
                <a:cs typeface="Calibri" panose="020F0502020204030204" pitchFamily="34" charset="0"/>
              </a:rPr>
              <a:t>يستخدم المحترفون عادةً طريقة المعالجة اليدوية عندما لا يتمكنون من الوصول إلى الأجهزة الميكانيكية أو الإلكترونيات. إنه نهج أقل شيوعًا، نظرًا للحساب الدقيق والسريع لأنظمة العصر الحديث. يمكن أن تظل الطريقة اليدوية مفيدة في بعض الحالات. مثلاً قد تستخدم وكالة انتخابية العد اليدوي على أوراق الاقتراع أثناء انتخابات الهيئة المدنية.</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18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ميكانيكي</a:t>
            </a:r>
            <a:endParaRPr lang="en-US" sz="1100" b="1"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1800" b="1" dirty="0">
                <a:effectLst/>
                <a:latin typeface="Calibri" panose="020F0502020204030204" pitchFamily="34" charset="0"/>
                <a:ea typeface="Calibri" panose="020F0502020204030204" pitchFamily="34" charset="0"/>
                <a:cs typeface="Calibri" panose="020F0502020204030204" pitchFamily="34" charset="0"/>
              </a:rPr>
              <a:t>تشير معالجة البيانات الميكانيكية إلى استخدام أجهزة الحوسبة البسيطة لمعالجة البيانات. أدوات مثل الآلات الحاسبة أو الآلات الكاتبة هي بعض الأمثلة على أنظمة المعالجة الميكانيكية التي تحول المعلومات إلى تنسيق وظيفي. تعد المعالجة الميكانيكية نظامًا قويًا قد يعزز كفاءة المشروع ويقلل من احتمال حدوث أخطاء.</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285750" algn="l"/>
                <a:tab pos="457200" algn="l"/>
                <a:tab pos="1809750" algn="l"/>
              </a:tabLst>
            </a:pPr>
            <a:r>
              <a:rPr lang="ar-SA" sz="18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إلكتروني</a:t>
            </a:r>
            <a:endParaRPr lang="en-US" sz="1100" b="1"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1800" b="1" dirty="0" err="1">
                <a:effectLst/>
                <a:latin typeface="Calibri" panose="020F0502020204030204" pitchFamily="34" charset="0"/>
                <a:ea typeface="Calibri" panose="020F0502020204030204" pitchFamily="34" charset="0"/>
                <a:cs typeface="Calibri" panose="020F0502020204030204" pitchFamily="34" charset="0"/>
              </a:rPr>
              <a:t>بستخدم</a:t>
            </a:r>
            <a:r>
              <a:rPr lang="ar-SA" sz="1800" b="1" dirty="0">
                <a:effectLst/>
                <a:latin typeface="Calibri" panose="020F0502020204030204" pitchFamily="34" charset="0"/>
                <a:ea typeface="Calibri" panose="020F0502020204030204" pitchFamily="34" charset="0"/>
                <a:cs typeface="Calibri" panose="020F0502020204030204" pitchFamily="34" charset="0"/>
              </a:rPr>
              <a:t> هذا النوع من المعالجة  الحديثة تقنية متطورة وأجهزة كمبيوتر متقدمة تساعد المهنيين على معالجة المعلومات بدقة. تفضل المنظمات غالبًا هذه الطريقة لزيادة سرعة وقدرة معالجة البيانات. تعتبر أنظمة الحوسبة المتقدمة هذه بارعة في أتمتة العمليات، وتقليل الجهد اليدوي واحتمال حدوث أخطاء.</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81853807"/>
      </p:ext>
    </p:extLst>
  </p:cSld>
  <p:clrMapOvr>
    <a:masterClrMapping/>
  </p:clrMapOvr>
  <p:transition spd="slow">
    <p:randomBar dir="ver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94403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8 </a:t>
            </a:r>
          </a:p>
        </p:txBody>
      </p:sp>
      <p:sp>
        <p:nvSpPr>
          <p:cNvPr id="5" name="Content Placeholder 4"/>
          <p:cNvSpPr>
            <a:spLocks noGrp="1"/>
          </p:cNvSpPr>
          <p:nvPr>
            <p:ph idx="1"/>
          </p:nvPr>
        </p:nvSpPr>
        <p:spPr>
          <a:xfrm>
            <a:off x="1283949" y="1624272"/>
            <a:ext cx="7479230" cy="1542674"/>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"مناقشة – فردي"</a:t>
            </a:r>
          </a:p>
          <a:p>
            <a:pPr marL="0" indent="0" algn="ctr" rtl="1">
              <a:buNone/>
            </a:pPr>
            <a:r>
              <a:rPr lang="ar-EG" sz="2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من خلال ما تم شرحه تكلم عن صفات العباقرة؟ </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310512"/>
            <a:ext cx="4507010" cy="3429233"/>
          </a:xfrm>
          <a:prstGeom prst="rect">
            <a:avLst/>
          </a:prstGeom>
          <a:noFill/>
          <a:ln>
            <a:noFill/>
          </a:ln>
        </p:spPr>
      </p:pic>
    </p:spTree>
    <p:extLst>
      <p:ext uri="{BB962C8B-B14F-4D97-AF65-F5344CB8AC3E}">
        <p14:creationId xmlns:p14="http://schemas.microsoft.com/office/powerpoint/2010/main" val="158808314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orizontal Scroll 7"/>
          <p:cNvSpPr/>
          <p:nvPr/>
        </p:nvSpPr>
        <p:spPr>
          <a:xfrm>
            <a:off x="2364059" y="122663"/>
            <a:ext cx="4860885" cy="1593928"/>
          </a:xfrm>
          <a:prstGeom prst="horizontalScroll">
            <a:avLst/>
          </a:pr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solidFill>
              <a:sysClr val="window" lastClr="FFFFFF"/>
            </a:solidFill>
          </a:ln>
          <a:effectLst>
            <a:outerShdw blurRad="57150" dist="19050" dir="5400000" algn="ctr" rotWithShape="0">
              <a:srgbClr val="000000">
                <a:alpha val="63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الوحدة التدريبية الخامسة</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ماهية العمل</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Ø¨Ø­Ø« Ø¹Ù Ø§ÙÙÙØ§Ø¯Ø© ÙØ¹ÙØ§ØµØ±ÙØ§ ÙØ§ÙÙÙØªÙØ§ Ø´Ø§ÙÙ ÙØ¹ Ø§ÙÙØ±Ø§Ø¬Ø¹ - ÙÙØ³ÙØ¹Ø©">
            <a:extLst>
              <a:ext uri="{FF2B5EF4-FFF2-40B4-BE49-F238E27FC236}">
                <a16:creationId xmlns:a16="http://schemas.microsoft.com/office/drawing/2014/main" id="{52A7518E-CBD8-923D-8DA8-6500D3FE39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4126" y="2089931"/>
            <a:ext cx="6000750" cy="4000500"/>
          </a:xfrm>
          <a:prstGeom prst="rect">
            <a:avLst/>
          </a:prstGeom>
          <a:noFill/>
          <a:ln>
            <a:noFill/>
          </a:ln>
        </p:spPr>
      </p:pic>
    </p:spTree>
    <p:extLst>
      <p:ext uri="{BB962C8B-B14F-4D97-AF65-F5344CB8AC3E}">
        <p14:creationId xmlns:p14="http://schemas.microsoft.com/office/powerpoint/2010/main" val="36191029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الأولي</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054" t="11703" r="10754" b="15602"/>
          <a:stretch/>
        </p:blipFill>
        <p:spPr>
          <a:xfrm>
            <a:off x="624468" y="2371646"/>
            <a:ext cx="2765503" cy="2286000"/>
          </a:xfrm>
          <a:prstGeom prst="rect">
            <a:avLst/>
          </a:prstGeom>
          <a:ln>
            <a:noFill/>
          </a:ln>
          <a:effectLst>
            <a:softEdge rad="112500"/>
          </a:effectLst>
        </p:spPr>
      </p:pic>
      <p:sp>
        <p:nvSpPr>
          <p:cNvPr id="5" name="TextBox 4">
            <a:extLst>
              <a:ext uri="{FF2B5EF4-FFF2-40B4-BE49-F238E27FC236}">
                <a16:creationId xmlns:a16="http://schemas.microsoft.com/office/drawing/2014/main" id="{9531132C-15AC-C065-2827-8D28E95D6F1F}"/>
              </a:ext>
            </a:extLst>
          </p:cNvPr>
          <p:cNvSpPr txBox="1"/>
          <p:nvPr/>
        </p:nvSpPr>
        <p:spPr>
          <a:xfrm>
            <a:off x="3052689" y="2898076"/>
            <a:ext cx="6105378" cy="1418465"/>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SzPts val="1800"/>
              <a:buFont typeface="Courier New" panose="02070309020205020404" pitchFamily="49" charset="0"/>
              <a:buChar char="o"/>
            </a:pPr>
            <a:r>
              <a:rPr lang="ar-SA" sz="2800" b="1" dirty="0">
                <a:effectLst/>
                <a:latin typeface="Calibri" panose="020F0502020204030204" pitchFamily="34" charset="0"/>
                <a:ea typeface="Calibri" panose="020F0502020204030204" pitchFamily="34" charset="0"/>
                <a:cs typeface="Times New Roman" panose="02020603050405020304" pitchFamily="18" charset="0"/>
              </a:rPr>
              <a:t>خطوات حل المشكلة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SzPts val="1800"/>
              <a:buFont typeface="Courier New" panose="02070309020205020404" pitchFamily="49" charset="0"/>
              <a:buChar char="o"/>
            </a:pPr>
            <a:r>
              <a:rPr lang="ar-SA" sz="2800" b="1" dirty="0">
                <a:effectLst/>
                <a:latin typeface="Calibri" panose="020F0502020204030204" pitchFamily="34" charset="0"/>
                <a:ea typeface="Calibri" panose="020F0502020204030204" pitchFamily="34" charset="0"/>
                <a:cs typeface="Times New Roman" panose="02020603050405020304" pitchFamily="18" charset="0"/>
              </a:rPr>
              <a:t>مبادئ تكوين العلاقات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41086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837348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456818" y="116587"/>
            <a:ext cx="3133492"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9 </a:t>
            </a:r>
          </a:p>
        </p:txBody>
      </p:sp>
      <p:sp>
        <p:nvSpPr>
          <p:cNvPr id="5" name="Content Placeholder 4"/>
          <p:cNvSpPr>
            <a:spLocks noGrp="1"/>
          </p:cNvSpPr>
          <p:nvPr>
            <p:ph idx="1"/>
          </p:nvPr>
        </p:nvSpPr>
        <p:spPr>
          <a:xfrm>
            <a:off x="1249655" y="1624272"/>
            <a:ext cx="7547817" cy="1254143"/>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"عصف ذهني – جماعي"</a:t>
            </a:r>
          </a:p>
          <a:p>
            <a:pPr marL="0" indent="0" algn="ctr" rtl="1">
              <a:buNone/>
            </a:pPr>
            <a:r>
              <a:rPr lang="ar-EG" sz="3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ماذا تعرف عن خطوات حل المشكلة؟</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199796061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D4FAF1-F485-3AD1-3E5A-6F5F25A38852}"/>
              </a:ext>
            </a:extLst>
          </p:cNvPr>
          <p:cNvSpPr txBox="1"/>
          <p:nvPr/>
        </p:nvSpPr>
        <p:spPr>
          <a:xfrm>
            <a:off x="1758461" y="1330990"/>
            <a:ext cx="6611815" cy="4196020"/>
          </a:xfrm>
          <a:prstGeom prst="rect">
            <a:avLst/>
          </a:prstGeom>
          <a:noFill/>
        </p:spPr>
        <p:txBody>
          <a:bodyPr wrap="square">
            <a:spAutoFit/>
          </a:bodyPr>
          <a:lstStyle/>
          <a:p>
            <a:pPr marL="0" marR="0" algn="r" rtl="1">
              <a:spcBef>
                <a:spcPts val="0"/>
              </a:spcBef>
              <a:spcAft>
                <a:spcPts val="800"/>
              </a:spcAft>
              <a:tabLst>
                <a:tab pos="1809750" algn="l"/>
              </a:tabLst>
            </a:pPr>
            <a:r>
              <a:rPr lang="ar-EG"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خطوات حل المشكلة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من الطبيعيّ أن يسعى الإنسان لحلّ المشكلات التي تواجهه سعياً منه لتبديل الحالة غير المتوازنة التي أثّرت في وصوله إلى هدف معيّن أو أعاقت الحصول على نتيجة أو مجموعة من النتائج، وفي أثناء محاولة الفرد علاج المشكلة، فإنّه يضع أهدافاً في ذهنه وتخيّله بما يتناسب مع الأهداف الأساسيّة العامّة للمشكلة والظروف الخاصّة التي ساهمت في تولّدها؛ حيث تمثّل هذه الصورة الذّهنيّة المشكلة داخلياً بما يضمن تحقيق الحلول المناسبة ذهنياً، وقد يتطوّر تمثيل المشكلة كخطوة من خطوات العلاج إلى تمثيلها خارجياً عبر تحويل الصور الذهنيّة إلى رسومات أو رموز تحمل علامات ودلائل تساعد في وصف المشكلة للوصول إلى حلّها المعتمد في أصله على عدّة عوامل أهمّها: التخيّل والتذكّر والتمثيل الدّاخلي لعناصرها </a:t>
            </a:r>
            <a:r>
              <a:rPr lang="ar-SA" sz="2000" dirty="0" err="1">
                <a:effectLst/>
                <a:latin typeface="Calibri" panose="020F0502020204030204" pitchFamily="34" charset="0"/>
                <a:ea typeface="Calibri" panose="020F0502020204030204" pitchFamily="34" charset="0"/>
                <a:cs typeface="Calibri" panose="020F0502020204030204" pitchFamily="34" charset="0"/>
              </a:rPr>
              <a:t>ومتعلّقاتها</a:t>
            </a:r>
            <a:r>
              <a:rPr lang="ar-SA" sz="2000" dirty="0">
                <a:effectLst/>
                <a:latin typeface="Calibri" panose="020F0502020204030204" pitchFamily="34" charset="0"/>
                <a:ea typeface="Calibri" panose="020F0502020204030204" pitchFamily="34" charset="0"/>
                <a:cs typeface="Calibri" panose="020F0502020204030204" pitchFamily="34" charset="0"/>
              </a:rPr>
              <a:t>، ونقل ذلك التمثيل إلى علامات خارجيّة، وهذا السّلوك بصورة عامّة هو احتياجٌ فعليٌّ للعنصر البشريّ لما يقدّمه من نتائج إيجابيّة تنهي حالة عدم الاتّزان بين ما هو كائنٌ وما ينبغي أن يكون.</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01207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CB5AE7-059D-2493-EC1F-D7F3E8B01A91}"/>
              </a:ext>
            </a:extLst>
          </p:cNvPr>
          <p:cNvSpPr txBox="1"/>
          <p:nvPr/>
        </p:nvSpPr>
        <p:spPr>
          <a:xfrm>
            <a:off x="1688123" y="1074509"/>
            <a:ext cx="6949439" cy="4708981"/>
          </a:xfrm>
          <a:prstGeom prst="rect">
            <a:avLst/>
          </a:prstGeom>
          <a:noFill/>
        </p:spPr>
        <p:txBody>
          <a:bodyPr wrap="square">
            <a:spAutoFit/>
          </a:bodyPr>
          <a:lstStyle/>
          <a:p>
            <a:pPr marL="0" marR="0" algn="r" rtl="1">
              <a:spcBef>
                <a:spcPts val="0"/>
              </a:spcBef>
              <a:spcAft>
                <a:spcPts val="800"/>
              </a:spcAft>
              <a:tabLst>
                <a:tab pos="1809750" algn="l"/>
              </a:tabLst>
            </a:pPr>
            <a:r>
              <a:rPr lang="ar-SA"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ضمن خطوات محدّدة وواضحة تتمثّل في ما يأتي:</a:t>
            </a:r>
            <a:endParaRPr lang="en-US" sz="20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342900" marR="0" indent="-342900" algn="r" rtl="1">
              <a:spcBef>
                <a:spcPts val="0"/>
              </a:spcBef>
              <a:spcAft>
                <a:spcPts val="800"/>
              </a:spcAft>
              <a:buFont typeface="Arial" panose="020B0604020202020204" pitchFamily="34" charset="0"/>
              <a:buChar char="•"/>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تحديد المشكلة: تتمثّل خطوة تحديد المشكلة في اكتشاف المشكلة والتعرّف إلى ماهيّتها وتكوين فكرة صريحة وواضحة حولها من خلال التعرّف إلى عناصرها والأسباب المكوّنة لها والتي أدّت إلى تشكّلها.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indent="-342900" algn="r" rtl="1">
              <a:spcBef>
                <a:spcPts val="0"/>
              </a:spcBef>
              <a:spcAft>
                <a:spcPts val="800"/>
              </a:spcAft>
              <a:buFont typeface="Arial" panose="020B0604020202020204" pitchFamily="34" charset="0"/>
              <a:buChar char="•"/>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توفير الخيارات أو البدائل الممكنة: تتضمن هذه المرحلة استمطار جميع الأفكار الممكنة لإيجاد وخلق حلول مقترحة يمكن أن تقدّم علاجاً للمشكلة، ولا اعتبار في هذه المرحلة لموثوقيّة الحلول المقترحة أو تقييمها، إنّما المراد هو توقّع المتاح بأكمله لتحدث المفاضلة لاحقاً بين البدائل المقترحة وفق معايير تتناسب مع ظروف المشكلة وتفاعلاتها.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indent="-342900" algn="r" rtl="1">
              <a:spcBef>
                <a:spcPts val="0"/>
              </a:spcBef>
              <a:spcAft>
                <a:spcPts val="800"/>
              </a:spcAft>
              <a:buFont typeface="Arial" panose="020B0604020202020204" pitchFamily="34" charset="0"/>
              <a:buChar char="•"/>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تقييم الحلول: وتعتمد هذه الخطوة على نتاجات عمليّة العصف الذهنيّ التي ولّدت مجموعةً من الحلول المقترحة للمشكلة، إذ تختبر الحلول المقدّمة جميعها ضمن معايير المفاضلة لعوامل حدوث المشكلة ونتاجاتها، وتقيّم الحلول بناءً على ما تقدّمه من شعور وتأثير على الموقف بصورة مثلى وعلى المدى القصير والطويل وإمكانيّة تطبيق الحلّ عملياً.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068013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AEB84-2799-6C21-2B12-2A2ED26F84F0}"/>
              </a:ext>
            </a:extLst>
          </p:cNvPr>
          <p:cNvSpPr txBox="1"/>
          <p:nvPr/>
        </p:nvSpPr>
        <p:spPr>
          <a:xfrm>
            <a:off x="2377440" y="1067607"/>
            <a:ext cx="6780627" cy="4914166"/>
          </a:xfrm>
          <a:prstGeom prst="rect">
            <a:avLst/>
          </a:prstGeom>
          <a:noFill/>
        </p:spPr>
        <p:txBody>
          <a:bodyPr wrap="square">
            <a:spAutoFit/>
          </a:bodyPr>
          <a:lstStyle/>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اختيار الحلّ المناسب: يعتمد اختيار الحلّ المناسب على نتاجات تقييم الحلول المقترحة لاختيار الحلّ الأكثر مناسبةً لظروف المشكلة ومتغيراتها.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تطبيق الحلّ: تعتبر جميع الخطوات السابق ذكرها من خطوات حلّ المشكلة نموذجاً لتخطيط عمليّة حلّ المشكلة، وتمثّل خطوة تطبيق الحلّ النموذج الانتقالي من مرحلة التخطيط إلى مرحلة التطبيق والإسقاط الواقعي، وقد تتضمّن عمليّة تطبيق الحلول خطوات عديدة قد لا تنجح بتحقيق أهدافها بالمحاولة الأولى، كما أنّ هذه المرحلة لا تتّسم عادةً بالسهولة، وتحتاج عمليّة تطبيق الحلول المنتخبة إدارةً منهجيّةً تراعي تنظيم التطبيق وتكرار المحاولات.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المراجعة: تحتاج عمليّة حلّ المشكلات إلى خبرة وتعلّم وممارسة ودراية، وأميز ما يقوم به الفرد خلال تنفيذه لحلّ المشكلة هو تدوين مراحلها وخطوات الحلّ ليقوم بمراجعة مستمرّة وتقييم واضح لمسار كلّ خطوة وإجراء التعديلات اللازمة التي تتطلّبها الظروف والمتغيّرات حسب ما تظهره نتائج المراجعة، وبما أنّ عمليّة حلّ المشكلات مرحلةٌ مستمرّةٌ، فإنّ استمرار المراجعة مطلبٌ مهمٌ لدراسة ظروف التنفيذ، وتغيير الخطوات والزيادة عليها، ومراقبة التطبيق والمحاولات، وتوفير تصوّر واضح ومستمر حول نتاجات الحلّ وقياس نجاحه</a:t>
            </a:r>
            <a:r>
              <a:rPr lang="en-US" sz="20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7574473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2ADEA3-3D70-9DD3-895E-CB0E08E31C45}"/>
              </a:ext>
            </a:extLst>
          </p:cNvPr>
          <p:cNvSpPr txBox="1"/>
          <p:nvPr/>
        </p:nvSpPr>
        <p:spPr>
          <a:xfrm>
            <a:off x="1322362" y="1764077"/>
            <a:ext cx="6893169" cy="2856231"/>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EG"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مبادئ تكوين العلاقات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أهمية العلاقات الاجتماعية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تعتبر العلاقات الاجتماعيّة ضروريّة للإنسان، فهو كائن اجتماعي بطبيعته، وتكمن أهميتها في الكثير من الأمور ومنها: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تحسين نوعية الحياة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تحفيز الصحة العقلية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465663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2"/>
          <p:cNvSpPr txBox="1">
            <a:spLocks/>
          </p:cNvSpPr>
          <p:nvPr/>
        </p:nvSpPr>
        <p:spPr>
          <a:xfrm>
            <a:off x="274601" y="2753658"/>
            <a:ext cx="5657847" cy="1350684"/>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rPr>
              <a:t>استراحة تدريبية</a:t>
            </a:r>
            <a:endParaRPr kumimoji="0" lang="en-US"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40500" y1="4855" x2="46625" y2="13262"/>
                        <a14:foregroundMark x1="57375" y1="4381" x2="65625" y2="22795"/>
                        <a14:foregroundMark x1="40938" y1="14565" x2="57188" y2="14565"/>
                        <a14:foregroundMark x1="37938" y1="4618" x2="39813" y2="12433"/>
                        <a14:foregroundMark x1="39125" y1="3316" x2="97625" y2="2013"/>
                        <a14:foregroundMark x1="96750" y1="2427" x2="98125" y2="75429"/>
                        <a14:foregroundMark x1="82563" y1="5684" x2="80500" y2="67851"/>
                        <a14:foregroundMark x1="65625" y1="28893" x2="74563" y2="43813"/>
                        <a14:foregroundMark x1="67938" y1="39491" x2="72500" y2="45352"/>
                        <a14:foregroundMark x1="72688" y1="45589" x2="67938" y2="64831"/>
                        <a14:foregroundMark x1="67938" y1="64831" x2="72688" y2="72647"/>
                        <a14:foregroundMark x1="75938" y1="74364" x2="92813" y2="76317"/>
                        <a14:foregroundMark x1="93750" y1="76554" x2="99438" y2="76081"/>
                        <a14:foregroundMark x1="72250" y1="74778" x2="74313" y2="74127"/>
                        <a14:foregroundMark x1="75938" y1="73475" x2="76375" y2="58319"/>
                        <a14:foregroundMark x1="94688" y1="44050" x2="91688" y2="62877"/>
                        <a14:foregroundMark x1="88063" y1="54233" x2="88500" y2="68976"/>
                        <a14:foregroundMark x1="92375" y1="70278" x2="93313" y2="71758"/>
                        <a14:foregroundMark x1="93063" y1="69153" x2="93063" y2="69153"/>
                        <a14:foregroundMark x1="86000" y1="45589" x2="91250" y2="19361"/>
                        <a14:foregroundMark x1="94688" y1="31261" x2="91938" y2="36471"/>
                        <a14:foregroundMark x1="62625" y1="24571" x2="64250" y2="29722"/>
                        <a14:foregroundMark x1="66063" y1="24334" x2="74750" y2="31676"/>
                        <a14:foregroundMark x1="73188" y1="18295" x2="76625" y2="36471"/>
                        <a14:foregroundMark x1="73875" y1="39905" x2="77750" y2="39254"/>
                        <a14:foregroundMark x1="85063" y1="25636" x2="89188" y2="13914"/>
                        <a14:foregroundMark x1="92813" y1="5921" x2="89375" y2="8763"/>
                        <a14:foregroundMark x1="68375" y1="10480" x2="72938" y2="16519"/>
                        <a14:foregroundMark x1="73875" y1="11131" x2="75688" y2="15453"/>
                        <a14:foregroundMark x1="67938" y1="46418" x2="67938" y2="46418"/>
                        <a14:foregroundMark x1="68813" y1="46004" x2="66750" y2="47306"/>
                        <a14:foregroundMark x1="85500" y1="80225" x2="90563" y2="79159"/>
                        <a14:foregroundMark x1="85500" y1="81942" x2="92813" y2="80639"/>
                        <a14:foregroundMark x1="76813" y1="52931" x2="74063" y2="57904"/>
                        <a14:foregroundMark x1="75250" y1="7638" x2="80688" y2="10657"/>
                        <a14:foregroundMark x1="6875" y1="83245" x2="20375" y2="83008"/>
                        <a14:foregroundMark x1="21750" y1="83245" x2="21750" y2="83245"/>
                        <a14:foregroundMark x1="41188" y1="85198" x2="64000" y2="84962"/>
                        <a14:foregroundMark x1="65188" y1="85198" x2="65188" y2="85198"/>
                        <a14:foregroundMark x1="10063" y1="17170" x2="10063" y2="17170"/>
                        <a14:foregroundMark x1="43875" y1="32564" x2="46875" y2="34103"/>
                        <a14:backgroundMark x1="87375" y1="77205" x2="89625" y2="76969"/>
                        <a14:backgroundMark x1="92125" y1="78034" x2="93750" y2="79337"/>
                      </a14:backgroundRemoval>
                    </a14:imgEffect>
                  </a14:imgLayer>
                </a14:imgProps>
              </a:ext>
              <a:ext uri="{28A0092B-C50C-407E-A947-70E740481C1C}">
                <a14:useLocalDpi xmlns:a14="http://schemas.microsoft.com/office/drawing/2010/main" val="0"/>
              </a:ext>
            </a:extLst>
          </a:blip>
          <a:srcRect b="12195"/>
          <a:stretch/>
        </p:blipFill>
        <p:spPr>
          <a:xfrm>
            <a:off x="4382429" y="0"/>
            <a:ext cx="7809571" cy="6858000"/>
          </a:xfrm>
          <a:prstGeom prst="rect">
            <a:avLst/>
          </a:prstGeom>
        </p:spPr>
      </p:pic>
    </p:spTree>
    <p:extLst>
      <p:ext uri="{BB962C8B-B14F-4D97-AF65-F5344CB8AC3E}">
        <p14:creationId xmlns:p14="http://schemas.microsoft.com/office/powerpoint/2010/main" val="1436643472"/>
      </p:ext>
    </p:extLst>
  </p:cSld>
  <p:clrMapOvr>
    <a:masterClrMapping/>
  </p:clrMapOvr>
  <p:transition spd="med">
    <p:wip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الثانية</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2222" l="6444" r="90000">
                        <a14:foregroundMark x1="38222" y1="27333" x2="32222" y2="49556"/>
                        <a14:foregroundMark x1="46889" y1="33556" x2="43333" y2="46889"/>
                        <a14:foregroundMark x1="73778" y1="33556" x2="75111" y2="42889"/>
                        <a14:foregroundMark x1="69111" y1="56000" x2="64222" y2="68000"/>
                        <a14:foregroundMark x1="58222" y1="64222" x2="53333" y2="71778"/>
                        <a14:foregroundMark x1="36667" y1="64000" x2="35333" y2="71111"/>
                        <a14:foregroundMark x1="80889" y1="58222" x2="74222" y2="61111"/>
                        <a14:foregroundMark x1="72667" y1="68667" x2="77556" y2="68222"/>
                        <a14:foregroundMark x1="70667" y1="75333" x2="74222" y2="77111"/>
                        <a14:foregroundMark x1="25556" y1="74000" x2="22222" y2="76222"/>
                        <a14:foregroundMark x1="20889" y1="66000" x2="25333" y2="67333"/>
                        <a14:foregroundMark x1="24889" y1="57778" x2="30667" y2="63333"/>
                      </a14:backgroundRemoval>
                    </a14:imgEffect>
                  </a14:imgLayer>
                </a14:imgProps>
              </a:ext>
              <a:ext uri="{28A0092B-C50C-407E-A947-70E740481C1C}">
                <a14:useLocalDpi xmlns:a14="http://schemas.microsoft.com/office/drawing/2010/main" val="0"/>
              </a:ext>
            </a:extLst>
          </a:blip>
          <a:srcRect l="14115" t="15719" r="13894" b="15050"/>
          <a:stretch/>
        </p:blipFill>
        <p:spPr>
          <a:xfrm>
            <a:off x="546411" y="2360495"/>
            <a:ext cx="2843560" cy="230830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0B4A72AF-57D9-6847-AAD9-5B1CE513CAC5}"/>
              </a:ext>
            </a:extLst>
          </p:cNvPr>
          <p:cNvSpPr txBox="1"/>
          <p:nvPr/>
        </p:nvSpPr>
        <p:spPr>
          <a:xfrm>
            <a:off x="3052689" y="2941774"/>
            <a:ext cx="6105378" cy="1418465"/>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أهمية العمل وطرق اختيار العمل المناسب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عوامل النجاح في العمل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59079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7B4E22-FEAD-DAD6-1774-1B43220985C2}"/>
              </a:ext>
            </a:extLst>
          </p:cNvPr>
          <p:cNvSpPr txBox="1"/>
          <p:nvPr/>
        </p:nvSpPr>
        <p:spPr>
          <a:xfrm>
            <a:off x="2250830" y="971917"/>
            <a:ext cx="6569612" cy="4914166"/>
          </a:xfrm>
          <a:prstGeom prst="rect">
            <a:avLst/>
          </a:prstGeom>
          <a:noFill/>
        </p:spPr>
        <p:txBody>
          <a:bodyPr wrap="square">
            <a:spAutoFit/>
          </a:bodyPr>
          <a:lstStyle/>
          <a:p>
            <a:pPr marL="0" marR="0" algn="r" rtl="1">
              <a:spcBef>
                <a:spcPts val="0"/>
              </a:spcBef>
              <a:spcAft>
                <a:spcPts val="800"/>
              </a:spcAft>
              <a:tabLst>
                <a:tab pos="1809750" algn="l"/>
              </a:tabLst>
            </a:pPr>
            <a:r>
              <a:rPr lang="ar-EG"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أهمية العمل وطرق اختيار العمل المناسب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u="none" strike="noStrike" dirty="0">
                <a:effectLst/>
                <a:latin typeface="Calibri" panose="020F0502020204030204" pitchFamily="34" charset="0"/>
                <a:ea typeface="Calibri" panose="020F0502020204030204" pitchFamily="34" charset="0"/>
                <a:cs typeface="Calibri" panose="020F0502020204030204" pitchFamily="34" charset="0"/>
                <a:hlinkClick r:id="rId2" tooltip="أهمية اختيار مجال العمل المناسب"/>
              </a:rPr>
              <a:t>أهمية اختيار مجال العمل المناسب</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بيئة العمل هي المساحة المناسبة لتنمية وتطوير المهارات والمعارف والقدرات المتعلقة بالمجال المهني والشخصي في نفس الوقت لذا يجب أن يعمل الانسان في مجال يحبه ويتناسب مع قدراته وطموحاته والواقع المعاش، من هنا نجد أن أهمية اختيار مجال العمل المناسب ضرورية لعدة أسباب منها:</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Font typeface="+mj-lt"/>
              <a:buAutoNum type="arabicPeriod"/>
              <a:tabLst>
                <a:tab pos="228600" algn="l"/>
                <a:tab pos="457200" algn="l"/>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وجود دافع للإبداع والعطاء أكثر</a:t>
            </a:r>
            <a:r>
              <a:rPr lang="ar-SA" sz="2000" dirty="0">
                <a:effectLst/>
                <a:latin typeface="Calibri" panose="020F0502020204030204" pitchFamily="34" charset="0"/>
                <a:ea typeface="Calibri" panose="020F0502020204030204" pitchFamily="34" charset="0"/>
                <a:cs typeface="Calibri" panose="020F0502020204030204" pitchFamily="34" charset="0"/>
              </a:rPr>
              <a:t> عندما يعمل الشخص في مجال مناسب له ويحبه ويشعر بانتمائه له أكثر من عمله في أي فرصة متاحة بعيدة عن أهدافه.</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Font typeface="+mj-lt"/>
              <a:buAutoNum type="arabicPeriod"/>
              <a:tabLst>
                <a:tab pos="228600" algn="l"/>
                <a:tab pos="457200" algn="l"/>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السير ضمن خطة واضحة المعالم بما يتعلق بالتطور الوظيفي وتحسين الوضع المهني والأدائي للفرد عندما يعمل في مجال عمل مناسب له.</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800"/>
              </a:spcAft>
              <a:buFont typeface="+mj-lt"/>
              <a:buAutoNum type="arabicPeriod"/>
              <a:tabLst>
                <a:tab pos="228600" algn="l"/>
                <a:tab pos="457200" algn="l"/>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رفع الكفاءة وزيادة الإنتاجية</a:t>
            </a:r>
            <a:r>
              <a:rPr lang="ar-SA" sz="2000" dirty="0">
                <a:effectLst/>
                <a:latin typeface="Calibri" panose="020F0502020204030204" pitchFamily="34" charset="0"/>
                <a:ea typeface="Calibri" panose="020F0502020204030204" pitchFamily="34" charset="0"/>
                <a:cs typeface="Calibri" panose="020F0502020204030204" pitchFamily="34" charset="0"/>
              </a:rPr>
              <a:t> إذ أن العمل في مجال يناسب مهارات وقدرات الشخص بطريقة يتم استثمار نقاط القوة لديه يحسن من أدائه وإنتاجيته وقدرته على العمل ورفع سوية المنتج أو الخدمة التي يقدمها.</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04664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2AEC2C-D426-FF3C-5889-3584EE1BAEDE}"/>
              </a:ext>
            </a:extLst>
          </p:cNvPr>
          <p:cNvSpPr txBox="1"/>
          <p:nvPr/>
        </p:nvSpPr>
        <p:spPr>
          <a:xfrm>
            <a:off x="1969477" y="1232681"/>
            <a:ext cx="6471137" cy="4231736"/>
          </a:xfrm>
          <a:prstGeom prst="rect">
            <a:avLst/>
          </a:prstGeom>
          <a:noFill/>
        </p:spPr>
        <p:txBody>
          <a:bodyPr wrap="square">
            <a:spAutoFit/>
          </a:bodyPr>
          <a:lstStyle/>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تحقيق مردود مادي ومالي أعلى حيث أن العمل ضمن مجال مناسب للشخص يجعله قادراً على استثمار كل ما يملكه من خبرات ومعارف ومهارات في تحقيق مردود مالي أفضل له.</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الراحة النفسية أمر صعب أن يكون متوفراً دائماً في بيئات العمل إلا أن عمل الشخص في مجال مناسب له ولشخصيته يعطيه جزءاً كبيراً من هذا الشعور الذي ينعكس على شكل دافع للعمل والانجاز أكثر.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Font typeface="+mj-lt"/>
              <a:buAutoNum type="arabicPeriod"/>
              <a:tabLst>
                <a:tab pos="228600" algn="l"/>
                <a:tab pos="457200" algn="l"/>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عدم هدر الوقت والجهد والمال في طريق مسدود، حيث ان عمل الشخص في مجال لا يناسبه هو محرقة لوقته وجهده وماله دون أي فوائد أو ثمار يجنيها.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6041802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190DEA-FD61-020F-9F95-194C3A9C42F4}"/>
              </a:ext>
            </a:extLst>
          </p:cNvPr>
          <p:cNvSpPr txBox="1"/>
          <p:nvPr/>
        </p:nvSpPr>
        <p:spPr>
          <a:xfrm>
            <a:off x="703385" y="258720"/>
            <a:ext cx="8285870" cy="5962401"/>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p>
            <a:pPr marL="0" marR="0" algn="r" rtl="1">
              <a:lnSpc>
                <a:spcPct val="107000"/>
              </a:lnSpc>
              <a:spcBef>
                <a:spcPts val="0"/>
              </a:spcBef>
              <a:spcAft>
                <a:spcPts val="800"/>
              </a:spcAft>
              <a:tabLst>
                <a:tab pos="1809750" algn="l"/>
              </a:tabLst>
            </a:pPr>
            <a:r>
              <a:rPr lang="ar-SA" sz="2000" b="1" u="none" strike="noStrike" dirty="0">
                <a:effectLst/>
                <a:latin typeface="Calibri" panose="020F0502020204030204" pitchFamily="34" charset="0"/>
                <a:ea typeface="Calibri" panose="020F0502020204030204" pitchFamily="34" charset="0"/>
                <a:cs typeface="Calibri" panose="020F0502020204030204" pitchFamily="34" charset="0"/>
                <a:hlinkClick r:id="rId2" tooltip="خيارات مجال العمل"/>
              </a:rPr>
              <a:t>خيارات مجال العمل</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العمل بدوام كلي (كامل): هو الخيار الذي يتم فيه الالتحاق بمكان العمل لعدد الساعات الكاملة المعمول بها ضمن قوانين وأنظمة العمل الخاصة بكل دولة وشركة.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العمل الجزئي: هو الخيار الذي على أساسه يقوم </a:t>
            </a:r>
            <a:r>
              <a:rPr lang="ar-SA" sz="2000" b="1" dirty="0">
                <a:latin typeface="Calibri" panose="020F0502020204030204" pitchFamily="34" charset="0"/>
                <a:ea typeface="Calibri" panose="020F0502020204030204" pitchFamily="34" charset="0"/>
                <a:cs typeface="Calibri" panose="020F0502020204030204" pitchFamily="34" charset="0"/>
              </a:rPr>
              <a:t>الموظف</a:t>
            </a:r>
            <a:r>
              <a:rPr lang="ar-SA" sz="2000" b="1" dirty="0">
                <a:effectLst/>
                <a:latin typeface="Calibri" panose="020F0502020204030204" pitchFamily="34" charset="0"/>
                <a:ea typeface="Calibri" panose="020F0502020204030204" pitchFamily="34" charset="0"/>
                <a:cs typeface="Calibri" panose="020F0502020204030204" pitchFamily="34" charset="0"/>
              </a:rPr>
              <a:t> بالالتحاق بمكان العمل بعدد ساعات أقل من الدوام الكلي وبالمقابل يحصل على راتب أقل من راتب الموظف بدوام كلي أو كامل.</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العمل عن بعد: من أنظمة العمل التي ظهرت بشدة بسبب التكنولوجيا التي أتاحت الفرصة للأشخاص بأن يقوموا بالمهمات المطلوبة منهم في العمل لكن دون التواجد المكاني في العمل، حيث يقوم الشخص بإنجاز المطلوب منه من المنزل أو أي مكان آخر.</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العمل بنظام القطعة: النظام الذي يتيح للشخص التعاقد مع شخص أو جهة تحتاج خدمة أو منتج معين بحيث يتم الاتفاق على العمل بنظام القطعة أي أن المحاسبة المالية والمقابل المالي يكون بقدر الإنجاز لكل مشروع أو منتج.</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العمل الحر (الخاص): نظام العمل الخاص بالشخص حيث يقوم بتأسيس شركة خاصة به أو افتتاح محل له والعمل لحسابه الشخصي والخاص أو أن يقوم بدخول عطاءات ومناقصات ومشاريع منفصلة.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4069088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BB2C0D-631C-AA52-164E-397B9E5050CD}"/>
              </a:ext>
            </a:extLst>
          </p:cNvPr>
          <p:cNvSpPr txBox="1"/>
          <p:nvPr/>
        </p:nvSpPr>
        <p:spPr>
          <a:xfrm>
            <a:off x="2447778" y="844968"/>
            <a:ext cx="6105378" cy="4934684"/>
          </a:xfrm>
          <a:prstGeom prst="rect">
            <a:avLst/>
          </a:prstGeom>
          <a:noFill/>
        </p:spPr>
        <p:txBody>
          <a:bodyPr wrap="square">
            <a:spAutoFit/>
          </a:bodyPr>
          <a:lstStyle/>
          <a:p>
            <a:pPr marL="0" marR="0" algn="r" rtl="1">
              <a:spcBef>
                <a:spcPts val="0"/>
              </a:spcBef>
              <a:spcAft>
                <a:spcPts val="800"/>
              </a:spcAft>
              <a:tabLst>
                <a:tab pos="1809750" algn="l"/>
              </a:tabLst>
            </a:pPr>
            <a:r>
              <a:rPr lang="ar-SA" sz="18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عوامل النجاح في العمل</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1800" b="1" dirty="0">
                <a:effectLst/>
                <a:latin typeface="Calibri" panose="020F0502020204030204" pitchFamily="34" charset="0"/>
                <a:ea typeface="Calibri" panose="020F0502020204030204" pitchFamily="34" charset="0"/>
                <a:cs typeface="Calibri" panose="020F0502020204030204" pitchFamily="34" charset="0"/>
              </a:rPr>
              <a:t> تحمّل المسؤوليّة: إنّ الأشخاص الناجحين في عملهم لا يتهرّبون من مواجهة تحديات وضغوط العمل إنّما يتّخذون الإجراءات اللازمة لتخطّيها. التحدّث في اجتماعات العمل: يخشى بعض الأشخاص من الحديث في اجتماعات العمل، لكنّ الأشخاص الناجحين يُدركون دائماً أنّ لديهم شيء يُمكنهم إضافته حتّى ولو كان لدعم رأي زميلٍ آخر، أو لطرح سؤال مهم. </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18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التعامل باحترافيّة: </a:t>
            </a:r>
            <a:r>
              <a:rPr lang="ar-SA" sz="1800" b="1" dirty="0">
                <a:effectLst/>
                <a:latin typeface="Calibri" panose="020F0502020204030204" pitchFamily="34" charset="0"/>
                <a:ea typeface="Calibri" panose="020F0502020204030204" pitchFamily="34" charset="0"/>
                <a:cs typeface="Calibri" panose="020F0502020204030204" pitchFamily="34" charset="0"/>
              </a:rPr>
              <a:t>يتعامل الأشخاص الناجحون باحترافيّة في بيئة عملهم وفق قواعد وأخلاقيّات العمل دون تجاوزات أو تهاون، ويظهر ذلك من خلال التزامهم بمواعيد التسليم وحرصهم على الرد على مكالمات العمل الهاتفية ورسائل البريد الإلكتروني وغير ذلك. </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18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الوصول في الموعد: </a:t>
            </a:r>
            <a:r>
              <a:rPr lang="ar-SA" sz="1800" b="1" dirty="0">
                <a:effectLst/>
                <a:latin typeface="Calibri" panose="020F0502020204030204" pitchFamily="34" charset="0"/>
                <a:ea typeface="Calibri" panose="020F0502020204030204" pitchFamily="34" charset="0"/>
                <a:cs typeface="Calibri" panose="020F0502020204030204" pitchFamily="34" charset="0"/>
              </a:rPr>
              <a:t>إنّ الالتزام بالمواعيد من أهم صفات الأشخاص الناجحين في عملهم، حيث يضمن لهم ذلك مكاناً في الصفوف الأولى سواء في اجتماعات العمل أو غيرها. </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18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الاستمرار في التعلّم: </a:t>
            </a:r>
            <a:r>
              <a:rPr lang="ar-SA" sz="1800" b="1" dirty="0">
                <a:effectLst/>
                <a:latin typeface="Calibri" panose="020F0502020204030204" pitchFamily="34" charset="0"/>
                <a:ea typeface="Calibri" panose="020F0502020204030204" pitchFamily="34" charset="0"/>
                <a:cs typeface="Calibri" panose="020F0502020204030204" pitchFamily="34" charset="0"/>
              </a:rPr>
              <a:t>حتّى وإن كان لدى الشخص ثقة بقدراته في مجال عمله، إلّا أنّ الاستمرار في التعلّم يُساعده على التخلّص من نقاط ضعفه، وتعزيز نقاط قوته، كما يزيد من فرص نجاحه في عمله.</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146423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8775D1-861B-A600-A4C9-94CB1D0C1A42}"/>
              </a:ext>
            </a:extLst>
          </p:cNvPr>
          <p:cNvSpPr txBox="1"/>
          <p:nvPr/>
        </p:nvSpPr>
        <p:spPr>
          <a:xfrm>
            <a:off x="2349305" y="1067902"/>
            <a:ext cx="6105378" cy="4082015"/>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18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 طرح الأسئلة: يُساهم طرح الأسئلة خاصةً في المرحلة الأولى من بدء العمل في مساعدة الشخص على الانخراط مع زملائه وبيئة عمله بشكلٍ أكثر، وجعله أكثر درايةً بمهام مجال عمله المختلفة.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 المبادرة: تُعزّز روح المبادرة لطرح أفكار وحلول جديدة من مكانة الشخص في مكان عمله مقارنةً بمنافسيه، كما يُساعده ذلك على التقدّم والنجاح في عمله.</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 تقييم الذات: يُساهم تقييم الأداء الوظيفي ذاتيّاً في تحسين أداء الموظف وزيادة فرص نجاحه في العمل، وذلك عن طريق وضع أهداف قابلة للقياس والسعي لتحقيقها ضمن جدول زمني معيّن، ثمّ تقييم النتائج بعد انتهاء المدة الزمنية لمعرفة الأخطاء التي وقع فيها الموظف ومحاولة إيجاد حلول لها.</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579336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22152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328609" y="116587"/>
            <a:ext cx="3389910"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10 </a:t>
            </a:r>
          </a:p>
        </p:txBody>
      </p:sp>
      <p:sp>
        <p:nvSpPr>
          <p:cNvPr id="5" name="Content Placeholder 4"/>
          <p:cNvSpPr>
            <a:spLocks noGrp="1"/>
          </p:cNvSpPr>
          <p:nvPr>
            <p:ph idx="1"/>
          </p:nvPr>
        </p:nvSpPr>
        <p:spPr>
          <a:xfrm>
            <a:off x="1283949" y="1550083"/>
            <a:ext cx="7479230" cy="1598430"/>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"مناقشة – فردي"</a:t>
            </a:r>
          </a:p>
          <a:p>
            <a:pPr marL="0" indent="0" algn="ctr" rtl="1">
              <a:buNone/>
            </a:pPr>
            <a:r>
              <a:rPr lang="ar-EG" sz="2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زيزي المتدرب اذكر ما تعرفه عن عوامل النجاح في العمل.</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148513"/>
            <a:ext cx="4507010" cy="3429233"/>
          </a:xfrm>
          <a:prstGeom prst="rect">
            <a:avLst/>
          </a:prstGeom>
          <a:noFill/>
          <a:ln>
            <a:noFill/>
          </a:ln>
        </p:spPr>
      </p:pic>
    </p:spTree>
    <p:extLst>
      <p:ext uri="{BB962C8B-B14F-4D97-AF65-F5344CB8AC3E}">
        <p14:creationId xmlns:p14="http://schemas.microsoft.com/office/powerpoint/2010/main" val="46764492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orizontal Scroll 7"/>
          <p:cNvSpPr/>
          <p:nvPr/>
        </p:nvSpPr>
        <p:spPr>
          <a:xfrm>
            <a:off x="2110840" y="207069"/>
            <a:ext cx="5907744" cy="1593928"/>
          </a:xfrm>
          <a:prstGeom prst="horizontalScroll">
            <a:avLst/>
          </a:pr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solidFill>
              <a:sysClr val="window" lastClr="FFFFFF"/>
            </a:solidFill>
          </a:ln>
          <a:effectLst>
            <a:outerShdw blurRad="57150" dist="19050" dir="5400000" algn="ctr" rotWithShape="0">
              <a:srgbClr val="000000">
                <a:alpha val="63000"/>
              </a:srgbClr>
            </a:outerShdw>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الوحدة التدريبية السادسة</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1" eaLnBrk="1" fontAlgn="auto" latinLnBrk="0" hangingPunct="1">
              <a:lnSpc>
                <a:spcPct val="100000"/>
              </a:lnSpc>
              <a:spcBef>
                <a:spcPts val="0"/>
              </a:spcBef>
              <a:spcAft>
                <a:spcPts val="800"/>
              </a:spcAft>
              <a:buClrTx/>
              <a:buSzTx/>
              <a:buFontTx/>
              <a:buNone/>
              <a:tabLst/>
              <a:defRPr/>
            </a:pPr>
            <a:r>
              <a:rPr kumimoji="0" lang="ar-EG" sz="3600" b="1" i="0" u="none" strike="noStrike" kern="0" cap="none" spc="0" normalizeH="0" baseline="0" noProof="0" dirty="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خطوات تطوير الصفات الشخصية</a:t>
            </a:r>
            <a:endParaRPr kumimoji="0" lang="en-US" sz="36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0A0CC3A9-11A1-AFBC-E838-5E5FE35DA86B}"/>
              </a:ext>
            </a:extLst>
          </p:cNvPr>
          <p:cNvPicPr>
            <a:picLocks noChangeAspect="1"/>
          </p:cNvPicPr>
          <p:nvPr/>
        </p:nvPicPr>
        <p:blipFill>
          <a:blip r:embed="rId2"/>
          <a:stretch>
            <a:fillRect/>
          </a:stretch>
        </p:blipFill>
        <p:spPr>
          <a:xfrm>
            <a:off x="1970828" y="1911389"/>
            <a:ext cx="6047756" cy="4048095"/>
          </a:xfrm>
          <a:prstGeom prst="rect">
            <a:avLst/>
          </a:prstGeom>
        </p:spPr>
      </p:pic>
    </p:spTree>
    <p:extLst>
      <p:ext uri="{BB962C8B-B14F-4D97-AF65-F5344CB8AC3E}">
        <p14:creationId xmlns:p14="http://schemas.microsoft.com/office/powerpoint/2010/main" val="31397824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الأولي</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054" t="11703" r="10754" b="15602"/>
          <a:stretch/>
        </p:blipFill>
        <p:spPr>
          <a:xfrm>
            <a:off x="624468" y="2371646"/>
            <a:ext cx="2765503" cy="2286000"/>
          </a:xfrm>
          <a:prstGeom prst="rect">
            <a:avLst/>
          </a:prstGeom>
          <a:ln>
            <a:noFill/>
          </a:ln>
          <a:effectLst>
            <a:softEdge rad="112500"/>
          </a:effectLst>
        </p:spPr>
      </p:pic>
      <p:sp>
        <p:nvSpPr>
          <p:cNvPr id="5" name="TextBox 4">
            <a:extLst>
              <a:ext uri="{FF2B5EF4-FFF2-40B4-BE49-F238E27FC236}">
                <a16:creationId xmlns:a16="http://schemas.microsoft.com/office/drawing/2014/main" id="{8162AE63-1504-C648-BEFB-64D5AA43DF25}"/>
              </a:ext>
            </a:extLst>
          </p:cNvPr>
          <p:cNvSpPr txBox="1"/>
          <p:nvPr/>
        </p:nvSpPr>
        <p:spPr>
          <a:xfrm>
            <a:off x="3318686" y="2632339"/>
            <a:ext cx="6105378" cy="1593321"/>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SzPts val="1800"/>
              <a:buFont typeface="Courier New" panose="02070309020205020404" pitchFamily="49" charset="0"/>
              <a:buChar char="o"/>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خطوات تطوير الصفات الشخصية </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SzPts val="1800"/>
              <a:buFont typeface="Courier New" panose="02070309020205020404" pitchFamily="49" charset="0"/>
              <a:buChar char="o"/>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معرفة القيم والقيمة الاسمى</a:t>
            </a:r>
            <a:r>
              <a:rPr lang="en-US" sz="3200" b="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59659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81" b="5081"/>
          <a:stretch/>
        </p:blipFill>
        <p:spPr>
          <a:xfrm>
            <a:off x="338251" y="724829"/>
            <a:ext cx="6040245" cy="4928839"/>
          </a:xfrm>
          <a:prstGeom prst="rect">
            <a:avLst/>
          </a:prstGeom>
        </p:spPr>
      </p:pic>
      <p:sp>
        <p:nvSpPr>
          <p:cNvPr id="4" name="Rectangle 3"/>
          <p:cNvSpPr/>
          <p:nvPr/>
        </p:nvSpPr>
        <p:spPr>
          <a:xfrm>
            <a:off x="6378496" y="2681416"/>
            <a:ext cx="3546087" cy="1015663"/>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rPr>
              <a:t>فيديو تدريبي</a:t>
            </a:r>
            <a:endParaRPr kumimoji="0" lang="ar-SA" sz="6000" b="1" i="0" u="none" strike="noStrike" kern="1200" cap="none" spc="50" normalizeH="0" baseline="0" noProof="0" dirty="0">
              <a:ln w="0"/>
              <a:solidFill>
                <a:srgbClr val="5FCBEF">
                  <a:lumMod val="25000"/>
                </a:srgbClr>
              </a:solidFill>
              <a:effectLst>
                <a:innerShdw blurRad="63500" dist="50800" dir="13500000">
                  <a:srgbClr val="000000">
                    <a:alpha val="50000"/>
                  </a:srgbClr>
                </a:inn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1413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328609" y="116587"/>
            <a:ext cx="3389910"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11 </a:t>
            </a:r>
          </a:p>
        </p:txBody>
      </p:sp>
      <p:sp>
        <p:nvSpPr>
          <p:cNvPr id="5" name="Content Placeholder 4"/>
          <p:cNvSpPr>
            <a:spLocks noGrp="1"/>
          </p:cNvSpPr>
          <p:nvPr>
            <p:ph idx="1"/>
          </p:nvPr>
        </p:nvSpPr>
        <p:spPr>
          <a:xfrm>
            <a:off x="875986" y="1571152"/>
            <a:ext cx="8802586" cy="1254143"/>
          </a:xfrm>
        </p:spPr>
        <p:txBody>
          <a:bodyPr>
            <a:noAutofit/>
          </a:bodyPr>
          <a:lstStyle/>
          <a:p>
            <a:pPr marL="0" indent="0" algn="ctr">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"عصف ذهني – جماعي"</a:t>
            </a:r>
          </a:p>
          <a:p>
            <a:pPr marL="0" indent="0" algn="ctr">
              <a:buNone/>
            </a:pPr>
            <a:r>
              <a:rPr lang="ar-EG" sz="3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ماذا تعرف عن خطوات تطوير الصفات الشخصية.</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021981"/>
            <a:ext cx="4507010" cy="3429233"/>
          </a:xfrm>
          <a:prstGeom prst="rect">
            <a:avLst/>
          </a:prstGeom>
          <a:noFill/>
          <a:ln>
            <a:noFill/>
          </a:ln>
        </p:spPr>
      </p:pic>
    </p:spTree>
    <p:extLst>
      <p:ext uri="{BB962C8B-B14F-4D97-AF65-F5344CB8AC3E}">
        <p14:creationId xmlns:p14="http://schemas.microsoft.com/office/powerpoint/2010/main" val="325439119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49CF40B-8743-9E03-C719-3686CB98FDF9}"/>
              </a:ext>
            </a:extLst>
          </p:cNvPr>
          <p:cNvSpPr txBox="1"/>
          <p:nvPr/>
        </p:nvSpPr>
        <p:spPr>
          <a:xfrm>
            <a:off x="1181687" y="510252"/>
            <a:ext cx="7512147" cy="5468164"/>
          </a:xfrm>
          <a:prstGeom prst="rect">
            <a:avLst/>
          </a:prstGeom>
          <a:noFill/>
        </p:spPr>
        <p:txBody>
          <a:bodyPr wrap="square">
            <a:spAutoFit/>
          </a:bodyPr>
          <a:lstStyle/>
          <a:p>
            <a:pPr marL="0" marR="0" algn="r" rtl="1">
              <a:spcBef>
                <a:spcPts val="0"/>
              </a:spcBef>
              <a:spcAft>
                <a:spcPts val="800"/>
              </a:spcAft>
              <a:tabLst>
                <a:tab pos="1809750" algn="l"/>
              </a:tabLst>
            </a:pPr>
            <a:r>
              <a:rPr lang="ar-SA"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خطوات تطوير الصفات الشخصية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b="1" dirty="0">
                <a:effectLst/>
                <a:latin typeface="Calibri" panose="020F0502020204030204" pitchFamily="34" charset="0"/>
                <a:ea typeface="Calibri" panose="020F0502020204030204" pitchFamily="34" charset="0"/>
                <a:cs typeface="Calibri" panose="020F0502020204030204" pitchFamily="34" charset="0"/>
              </a:rPr>
              <a:t>مهارات وطرق تطوير الشخصية</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ar-SA" sz="2400" dirty="0">
                <a:effectLst/>
                <a:latin typeface="Calibri" panose="020F0502020204030204" pitchFamily="34" charset="0"/>
                <a:ea typeface="Calibri" panose="020F0502020204030204" pitchFamily="34" charset="0"/>
                <a:cs typeface="Calibri" panose="020F0502020204030204" pitchFamily="34" charset="0"/>
              </a:rPr>
              <a:t>يعتمد مفهوم تطوير الشخصية على ما يمكنك تحقيقه من إنجازات بما يضمن تغيير وتحسين حياتك، قد تعلق في منطقة تفكير مريبة وبعد تخرجك من الجامعة أو تركك عملاً لا تحبه، ربما تتساءل: ماذا أفعل الآن؟ ما الذي عليّ البدء به؟ لكن بيني وبينك؛ فإن أهم الأسئلة في مثل هذه المرحلة الصعبة من حياتك هو: كيف أطور شخصيتي..؟ لأنه من أكثر الأسئلة صدقاً وصراحة مع الذات</a:t>
            </a:r>
            <a:r>
              <a:rPr lang="en-US" sz="2400" dirty="0">
                <a:effectLst/>
                <a:latin typeface="Calibri" panose="020F0502020204030204" pitchFamily="34" charset="0"/>
                <a:ea typeface="Calibri" panose="020F0502020204030204" pitchFamily="34" charset="0"/>
                <a:cs typeface="Calibri" panose="020F0502020204030204" pitchFamily="34" charset="0"/>
              </a:rPr>
              <a:t>.</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2400" dirty="0">
                <a:effectLst/>
                <a:latin typeface="Calibri" panose="020F0502020204030204" pitchFamily="34" charset="0"/>
                <a:ea typeface="Calibri" panose="020F0502020204030204" pitchFamily="34" charset="0"/>
                <a:cs typeface="Calibri" panose="020F0502020204030204" pitchFamily="34" charset="0"/>
              </a:rPr>
              <a:t>​​​​​​</a:t>
            </a:r>
            <a:r>
              <a:rPr lang="ar-SA" sz="2400" dirty="0">
                <a:effectLst/>
                <a:latin typeface="Calibri" panose="020F0502020204030204" pitchFamily="34" charset="0"/>
                <a:ea typeface="Calibri" panose="020F0502020204030204" pitchFamily="34" charset="0"/>
                <a:cs typeface="Calibri" panose="020F0502020204030204" pitchFamily="34" charset="0"/>
              </a:rPr>
              <a:t>​مع ذلك يمكن أن تكون التجارب القاسية في الحياة مصدراً غنياً للتعلم، وبالضرورة تحسين وتطوير الشخصية، وما أهم الدروس التي تغير الحياة والشخصية للأفضل وتساهم في تطوير الشخصية أيضاً، تذكر أنك تتعلمها في المواقف الصعبة ومنها</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dirty="0">
                <a:effectLst/>
                <a:latin typeface="Calibri" panose="020F0502020204030204" pitchFamily="34" charset="0"/>
                <a:ea typeface="Calibri" panose="020F0502020204030204" pitchFamily="34" charset="0"/>
                <a:cs typeface="Calibri" panose="020F0502020204030204" pitchFamily="34" charset="0"/>
              </a:rPr>
              <a:t>الحياة قصيرة</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ar-SA" sz="2400" dirty="0">
                <a:effectLst/>
                <a:latin typeface="Calibri" panose="020F0502020204030204" pitchFamily="34" charset="0"/>
                <a:ea typeface="Calibri" panose="020F0502020204030204" pitchFamily="34" charset="0"/>
                <a:cs typeface="Calibri" panose="020F0502020204030204" pitchFamily="34" charset="0"/>
              </a:rPr>
              <a:t>مع إدراك أنك لن تعيش إلى الأبد، فإنك </a:t>
            </a:r>
            <a:r>
              <a:rPr lang="ar-SA" sz="2400" dirty="0">
                <a:latin typeface="Calibri" panose="020F0502020204030204" pitchFamily="34" charset="0"/>
                <a:ea typeface="Calibri" panose="020F0502020204030204" pitchFamily="34" charset="0"/>
                <a:cs typeface="Calibri" panose="020F0502020204030204" pitchFamily="34" charset="0"/>
              </a:rPr>
              <a:t>ستستخدم الوقت بحكمة</a:t>
            </a:r>
            <a:r>
              <a:rPr lang="ar-SA" sz="2400" dirty="0">
                <a:effectLst/>
                <a:latin typeface="Calibri" panose="020F0502020204030204" pitchFamily="34" charset="0"/>
                <a:ea typeface="Calibri" panose="020F0502020204030204" pitchFamily="34" charset="0"/>
                <a:cs typeface="Calibri" panose="020F0502020204030204" pitchFamily="34" charset="0"/>
              </a:rPr>
              <a:t>، ولا تريد أن تنظر إلى الماضي والتحسر على الفرص الضائعة</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91832839"/>
      </p:ext>
    </p:extLst>
  </p:cSld>
  <p:clrMapOvr>
    <a:masterClrMapping/>
  </p:clrMapOvr>
  <p:transition spd="slow">
    <p:randomBar dir="ver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65DD84-2E1B-2B30-1B46-0E9D2494EECC}"/>
              </a:ext>
            </a:extLst>
          </p:cNvPr>
          <p:cNvSpPr txBox="1"/>
          <p:nvPr/>
        </p:nvSpPr>
        <p:spPr>
          <a:xfrm>
            <a:off x="2025748" y="423049"/>
            <a:ext cx="6654017" cy="5396349"/>
          </a:xfrm>
          <a:prstGeom prst="rect">
            <a:avLst/>
          </a:prstGeom>
          <a:noFill/>
        </p:spPr>
        <p:txBody>
          <a:bodyPr wrap="square">
            <a:spAutoFit/>
          </a:bodyPr>
          <a:lstStyle/>
          <a:p>
            <a:pPr marL="0" marR="0" algn="r" rtl="1">
              <a:spcBef>
                <a:spcPts val="0"/>
              </a:spcBef>
              <a:spcAft>
                <a:spcPts val="800"/>
              </a:spcAft>
              <a:tabLst>
                <a:tab pos="1809750" algn="l"/>
              </a:tabLs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الاعتناء بالصحة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لا يمكنك أن تدرك أهمية الصحة إلا إذا عانيت مرضت، كما لا يمكنك الاعتناء بصحتك البدنية مع إهمالك للصحة العقلية والروحية، فالشيء الوحيد الذي يمكنك التحكم فيه هو ما تملكه أي صحتك وجسدك، من خلال الخيارات الصحيحة التي تتخذها في كل لحظة</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الخبرات الحياتية أغلى من الممتلكات</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لا بد أن تعيش بكرامة واكتفاء، ويكون المال والممتلكات وسيلتك لذلك، لا أن تكون </a:t>
            </a:r>
            <a:r>
              <a:rPr lang="ar-SA" sz="2000" b="1" dirty="0">
                <a:latin typeface="Calibri" panose="020F0502020204030204" pitchFamily="34" charset="0"/>
                <a:ea typeface="Calibri" panose="020F0502020204030204" pitchFamily="34" charset="0"/>
                <a:cs typeface="Calibri" panose="020F0502020204030204" pitchFamily="34" charset="0"/>
              </a:rPr>
              <a:t>غاية حياتك</a:t>
            </a:r>
            <a:r>
              <a:rPr lang="ar-SA" sz="2000" dirty="0">
                <a:effectLst/>
                <a:latin typeface="Calibri" panose="020F0502020204030204" pitchFamily="34" charset="0"/>
                <a:ea typeface="Calibri" panose="020F0502020204030204" pitchFamily="34" charset="0"/>
                <a:cs typeface="Calibri" panose="020F0502020204030204" pitchFamily="34" charset="0"/>
              </a:rPr>
              <a:t>، فأنت لن تأخذ شيئاً معك في النهاية</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العمل والالتزام والمثابرة.. تفوق الموهبة</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فكل عمل تنهيه بمحبة، وكل مسئولية تأخذها على عاتقك وتتكلل النتائج بالنجاح، إنما هذا نتيجة تفانيك وبذل أقصى جهد أولاً</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معتقداتك تعكس شخصيتك</a:t>
            </a:r>
            <a:r>
              <a:rPr lang="en-US" sz="2000" b="1" dirty="0">
                <a:effectLst/>
                <a:latin typeface="Calibri" panose="020F0502020204030204" pitchFamily="34" charset="0"/>
                <a:ea typeface="Calibri" panose="020F0502020204030204" pitchFamily="34" charset="0"/>
                <a:cs typeface="Calibri" panose="020F0502020204030204" pitchFamily="34" charset="0"/>
              </a:rPr>
              <a:t>:</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أنت من تعتقد أنه أنت، فالعقل الثرثار داخل رأسك هو بمثابة شخص يقف على طرف نقيض من رغباتك في تطوير شخصيتك وتحقيق النجاح في حياتك، لأنه يريد أن يحميك بالبقاء عالقاً في منطقة مريحة، وعاجلاً أم آجلاً ستكتشف أن الواقع ما هو إلا انعكاس لما يدور في عقلك الذي قد يكون جباناً! لذا </a:t>
            </a:r>
            <a:r>
              <a:rPr lang="ar-SA" sz="2000" dirty="0">
                <a:latin typeface="Calibri" panose="020F0502020204030204" pitchFamily="34" charset="0"/>
                <a:ea typeface="Calibri" panose="020F0502020204030204" pitchFamily="34" charset="0"/>
                <a:cs typeface="Calibri" panose="020F0502020204030204" pitchFamily="34" charset="0"/>
              </a:rPr>
              <a:t>غيّر عقليتك وطريقة تفكيرك</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كي تتغير حياتك للأفضل</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07517628"/>
      </p:ext>
    </p:extLst>
  </p:cSld>
  <p:clrMapOvr>
    <a:masterClrMapping/>
  </p:clrMapOvr>
  <p:transition spd="slow">
    <p:randomBar dir="ver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8FA946-C25D-37E7-F21D-CBE993FEF6AF}"/>
              </a:ext>
            </a:extLst>
          </p:cNvPr>
          <p:cNvSpPr txBox="1"/>
          <p:nvPr/>
        </p:nvSpPr>
        <p:spPr>
          <a:xfrm>
            <a:off x="2574387" y="1081970"/>
            <a:ext cx="6105378" cy="4008020"/>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en-US" sz="18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لا تتوقف عن قراءة الكتب</a:t>
            </a:r>
            <a:r>
              <a:rPr lang="en-US" sz="2000" b="1" dirty="0">
                <a:effectLst/>
                <a:latin typeface="Calibri" panose="020F0502020204030204" pitchFamily="34" charset="0"/>
                <a:ea typeface="Calibri" panose="020F0502020204030204" pitchFamily="34" charset="0"/>
                <a:cs typeface="Calibri" panose="020F0502020204030204" pitchFamily="34" charset="0"/>
              </a:rPr>
              <a:t>:</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وكن مستعداً للمستقبل بما تحمله من معارف، فالكتب كنز في أي زمن وفي أي ظرف لا يوجد لديك صديق أوفى من الكتاب</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تذكر العيش بأسئلة جيدة</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كن فضولياً مثل طفل، ولا تتوقف عن طرح الأسئلة، فهذا ليس ضعفاً أو فشلاً، إنه حسّ بالمسؤولية وحرص </a:t>
            </a:r>
            <a:r>
              <a:rPr lang="ar-SA" sz="2000" b="1" dirty="0">
                <a:latin typeface="Calibri" panose="020F0502020204030204" pitchFamily="34" charset="0"/>
                <a:ea typeface="Calibri" panose="020F0502020204030204" pitchFamily="34" charset="0"/>
                <a:cs typeface="Calibri" panose="020F0502020204030204" pitchFamily="34" charset="0"/>
              </a:rPr>
              <a:t>وشغف بالتحسن للأفضل</a:t>
            </a:r>
            <a:r>
              <a:rPr lang="ar-SA" sz="2000" dirty="0">
                <a:effectLst/>
                <a:latin typeface="Calibri" panose="020F0502020204030204" pitchFamily="34" charset="0"/>
                <a:ea typeface="Calibri" panose="020F0502020204030204" pitchFamily="34" charset="0"/>
                <a:cs typeface="Calibri" panose="020F0502020204030204" pitchFamily="34" charset="0"/>
              </a:rPr>
              <a:t>، أي تطوير الشخصية</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لا تقم بشيء لا تحبه</a:t>
            </a:r>
            <a:r>
              <a:rPr lang="en-US" sz="2000" b="1" dirty="0">
                <a:effectLst/>
                <a:latin typeface="Calibri" panose="020F0502020204030204" pitchFamily="34" charset="0"/>
                <a:ea typeface="Calibri" panose="020F0502020204030204" pitchFamily="34" charset="0"/>
                <a:cs typeface="Calibri" panose="020F0502020204030204" pitchFamily="34" charset="0"/>
              </a:rPr>
              <a:t>:</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سواء عمل أو وظيفة تسبب لك مشكلة مع نفسك، أو علاقة تؤرق حياتك؛ لا تفعل شيئاً وأنت غير مهتم به</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لا تحتاج شهادة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ar-SA" sz="2000" dirty="0">
                <a:effectLst/>
                <a:latin typeface="Calibri" panose="020F0502020204030204" pitchFamily="34" charset="0"/>
                <a:ea typeface="Calibri" panose="020F0502020204030204" pitchFamily="34" charset="0"/>
                <a:cs typeface="Calibri" panose="020F0502020204030204" pitchFamily="34" charset="0"/>
              </a:rPr>
              <a:t>لا يمكن أن يكون التعلم هو استعداد للحياة إنه الحياة نفسها، لذلك لن تتوقف عن التعلم، وما أنت بحاجة إليه فعلاً هو: فكرة وقدرة على العمل بجد وتضحية وتنفيذ ما ترغب به</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57343409"/>
      </p:ext>
    </p:extLst>
  </p:cSld>
  <p:clrMapOvr>
    <a:masterClrMapping/>
  </p:clrMapOvr>
  <p:transition spd="slow">
    <p:randomBar dir="vert"/>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8B2466-9DA8-0AA8-19D9-648B25380899}"/>
              </a:ext>
            </a:extLst>
          </p:cNvPr>
          <p:cNvSpPr txBox="1"/>
          <p:nvPr/>
        </p:nvSpPr>
        <p:spPr>
          <a:xfrm>
            <a:off x="1955409" y="961923"/>
            <a:ext cx="6865034" cy="5201424"/>
          </a:xfrm>
          <a:prstGeom prst="rect">
            <a:avLst/>
          </a:prstGeom>
          <a:noFill/>
        </p:spPr>
        <p:txBody>
          <a:bodyPr wrap="square">
            <a:spAutoFit/>
          </a:bodyPr>
          <a:lstStyle/>
          <a:p>
            <a:pPr marL="0" marR="0" algn="r" rtl="1">
              <a:spcBef>
                <a:spcPts val="0"/>
              </a:spcBef>
              <a:spcAft>
                <a:spcPts val="800"/>
              </a:spcAft>
              <a:tabLst>
                <a:tab pos="1809750" algn="l"/>
              </a:tabLst>
            </a:pPr>
            <a:r>
              <a:rPr lang="ar-SA" sz="24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معرفة القيم والقيمة الاسمى</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مفهوم القيمة الإسمية تُعرف القيمة الإسمية للأوراق المالية والتي تتضمن الأسهم والسندات على أنها القيمة الابتدائية والتي تصدر بها تلك الأوراق المالية من الشركات المصدرة لها، والمنصوص عليها في الميثاق الأساسي لتلك الشركات.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ومن خلال تعريف القيمة الإسمية يمكن أن يتبين أن القيمة الإسمية تمثل أول قيمة تصدر بها الأوراق المالية، إذ يقوم المستثمرون بشراء الأوراق المالية بسعرها الاسمي في حال شرائها مباشرة قبل التداول في السوق المالية، فالقيمة الإسمية لا تعبر عن قيمة السهم بعد تداوله في السوق حيث أنها تتغير مباشرة بعد بدء تداوله.</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تعتبر الأسهم والسندات من الأوراق المالية التي تصدرها الشركات المساهمة، والتي يتم تداولها في أسواق الأوراق المالية أو ما يعرف بالبورصة، وتصدر تلك الأسهم والسندات </a:t>
            </a:r>
            <a:r>
              <a:rPr lang="ar-SA" sz="2400" dirty="0" err="1">
                <a:effectLst/>
                <a:latin typeface="Calibri" panose="020F0502020204030204" pitchFamily="34" charset="0"/>
                <a:ea typeface="Calibri" panose="020F0502020204030204" pitchFamily="34" charset="0"/>
                <a:cs typeface="Calibri" panose="020F0502020204030204" pitchFamily="34" charset="0"/>
              </a:rPr>
              <a:t>بسعرتحدده</a:t>
            </a:r>
            <a:r>
              <a:rPr lang="ar-SA" sz="2400" dirty="0">
                <a:effectLst/>
                <a:latin typeface="Calibri" panose="020F0502020204030204" pitchFamily="34" charset="0"/>
                <a:ea typeface="Calibri" panose="020F0502020204030204" pitchFamily="34" charset="0"/>
                <a:cs typeface="Calibri" panose="020F0502020204030204" pitchFamily="34" charset="0"/>
              </a:rPr>
              <a:t> الشركات.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3645675"/>
      </p:ext>
    </p:extLst>
  </p:cSld>
  <p:clrMapOvr>
    <a:masterClrMapping/>
  </p:clrMapOvr>
  <p:transition spd="slow">
    <p:randomBar dir="ver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7278DE-10F7-DAB8-6EDE-8D87BD55D6E0}"/>
              </a:ext>
            </a:extLst>
          </p:cNvPr>
          <p:cNvSpPr txBox="1"/>
          <p:nvPr/>
        </p:nvSpPr>
        <p:spPr>
          <a:xfrm>
            <a:off x="1322361" y="1616232"/>
            <a:ext cx="7652825" cy="3994170"/>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ar-SA" sz="2800" dirty="0">
                <a:effectLst/>
                <a:latin typeface="Calibri" panose="020F0502020204030204" pitchFamily="34" charset="0"/>
                <a:ea typeface="Calibri" panose="020F0502020204030204" pitchFamily="34" charset="0"/>
                <a:cs typeface="Calibri" panose="020F0502020204030204" pitchFamily="34" charset="0"/>
              </a:rPr>
              <a:t> لكن قيمتها تتغير خلال التداول في سوق الأوراق المالية، وهذا التغيير في قيمة الأوراق المالية قد يسبب نوعاً من اللُبس لدى البعض في معرفة المقصود بمفهوم القيمة الإسمية.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800" dirty="0">
                <a:effectLst/>
                <a:latin typeface="Calibri" panose="020F0502020204030204" pitchFamily="34" charset="0"/>
                <a:ea typeface="Calibri" panose="020F0502020204030204" pitchFamily="34" charset="0"/>
                <a:cs typeface="Calibri" panose="020F0502020204030204" pitchFamily="34" charset="0"/>
              </a:rPr>
              <a:t> طريقة حساب القيمة الإسمية للأوراق المالية يعتبر طرح الأوراق المالية الطريقة الرئيسية لتوليد الدخل وتوفير رأس المال في الشركات المساهمة، وتلجأ الشركات إلى طرح الأسهم والاكتتاب من أجل توسيع أعمالها التجارية ودخول أسواق جديدة.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br>
              <a:rPr lang="en-US" sz="1800" dirty="0">
                <a:effectLst/>
                <a:latin typeface="Calibri" panose="020F0502020204030204" pitchFamily="34" charset="0"/>
                <a:ea typeface="Calibri" panose="020F0502020204030204" pitchFamily="34" charset="0"/>
                <a:cs typeface="Calibri" panose="020F0502020204030204" pitchFamily="34" charset="0"/>
              </a:rPr>
            </a:b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2004812"/>
      </p:ext>
    </p:extLst>
  </p:cSld>
  <p:clrMapOvr>
    <a:masterClrMapping/>
  </p:clrMapOvr>
  <p:transition spd="slow">
    <p:randomBar dir="vert"/>
  </p:transition>
</p:sld>
</file>

<file path=ppt/slides/slide109.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2"/>
          <p:cNvSpPr txBox="1">
            <a:spLocks/>
          </p:cNvSpPr>
          <p:nvPr/>
        </p:nvSpPr>
        <p:spPr>
          <a:xfrm>
            <a:off x="274601" y="2753658"/>
            <a:ext cx="5657847" cy="1350684"/>
          </a:xfrm>
          <a:prstGeom prst="rect">
            <a:avLst/>
          </a:prstGeom>
        </p:spPr>
        <p:txBody>
          <a:bodyPr>
            <a:noAutofit/>
          </a:bodyPr>
          <a:lst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EG"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rPr>
              <a:t>استراحة تدريبية</a:t>
            </a:r>
            <a:endParaRPr kumimoji="0" lang="en-US" sz="8000" b="1" i="0" u="none" strike="noStrike" kern="1200" cap="none" spc="50" normalizeH="0" baseline="0" noProof="0" dirty="0">
              <a:ln w="0"/>
              <a:solidFill>
                <a:srgbClr val="30A4EB"/>
              </a:solidFill>
              <a:effectLst>
                <a:innerShdw blurRad="63500" dist="50800" dir="13500000">
                  <a:srgbClr val="000000">
                    <a:alpha val="50000"/>
                  </a:srgbClr>
                </a:innerShdw>
              </a:effectLst>
              <a:uLnTx/>
              <a:uFillTx/>
              <a:latin typeface="Times New Roman" panose="02020603050405020304" pitchFamily="18" charset="0"/>
              <a:ea typeface="+mj-ea"/>
              <a:cs typeface="Times New Roman" panose="02020603050405020304" pitchFamily="18" charset="0"/>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40500" y1="4855" x2="46625" y2="13262"/>
                        <a14:foregroundMark x1="57375" y1="4381" x2="65625" y2="22795"/>
                        <a14:foregroundMark x1="40938" y1="14565" x2="57188" y2="14565"/>
                        <a14:foregroundMark x1="37938" y1="4618" x2="39813" y2="12433"/>
                        <a14:foregroundMark x1="39125" y1="3316" x2="97625" y2="2013"/>
                        <a14:foregroundMark x1="96750" y1="2427" x2="98125" y2="75429"/>
                        <a14:foregroundMark x1="82563" y1="5684" x2="80500" y2="67851"/>
                        <a14:foregroundMark x1="65625" y1="28893" x2="74563" y2="43813"/>
                        <a14:foregroundMark x1="67938" y1="39491" x2="72500" y2="45352"/>
                        <a14:foregroundMark x1="72688" y1="45589" x2="67938" y2="64831"/>
                        <a14:foregroundMark x1="67938" y1="64831" x2="72688" y2="72647"/>
                        <a14:foregroundMark x1="75938" y1="74364" x2="92813" y2="76317"/>
                        <a14:foregroundMark x1="93750" y1="76554" x2="99438" y2="76081"/>
                        <a14:foregroundMark x1="72250" y1="74778" x2="74313" y2="74127"/>
                        <a14:foregroundMark x1="75938" y1="73475" x2="76375" y2="58319"/>
                        <a14:foregroundMark x1="94688" y1="44050" x2="91688" y2="62877"/>
                        <a14:foregroundMark x1="88063" y1="54233" x2="88500" y2="68976"/>
                        <a14:foregroundMark x1="92375" y1="70278" x2="93313" y2="71758"/>
                        <a14:foregroundMark x1="93063" y1="69153" x2="93063" y2="69153"/>
                        <a14:foregroundMark x1="86000" y1="45589" x2="91250" y2="19361"/>
                        <a14:foregroundMark x1="94688" y1="31261" x2="91938" y2="36471"/>
                        <a14:foregroundMark x1="62625" y1="24571" x2="64250" y2="29722"/>
                        <a14:foregroundMark x1="66063" y1="24334" x2="74750" y2="31676"/>
                        <a14:foregroundMark x1="73188" y1="18295" x2="76625" y2="36471"/>
                        <a14:foregroundMark x1="73875" y1="39905" x2="77750" y2="39254"/>
                        <a14:foregroundMark x1="85063" y1="25636" x2="89188" y2="13914"/>
                        <a14:foregroundMark x1="92813" y1="5921" x2="89375" y2="8763"/>
                        <a14:foregroundMark x1="68375" y1="10480" x2="72938" y2="16519"/>
                        <a14:foregroundMark x1="73875" y1="11131" x2="75688" y2="15453"/>
                        <a14:foregroundMark x1="67938" y1="46418" x2="67938" y2="46418"/>
                        <a14:foregroundMark x1="68813" y1="46004" x2="66750" y2="47306"/>
                        <a14:foregroundMark x1="85500" y1="80225" x2="90563" y2="79159"/>
                        <a14:foregroundMark x1="85500" y1="81942" x2="92813" y2="80639"/>
                        <a14:foregroundMark x1="76813" y1="52931" x2="74063" y2="57904"/>
                        <a14:foregroundMark x1="75250" y1="7638" x2="80688" y2="10657"/>
                        <a14:foregroundMark x1="6875" y1="83245" x2="20375" y2="83008"/>
                        <a14:foregroundMark x1="21750" y1="83245" x2="21750" y2="83245"/>
                        <a14:foregroundMark x1="41188" y1="85198" x2="64000" y2="84962"/>
                        <a14:foregroundMark x1="65188" y1="85198" x2="65188" y2="85198"/>
                        <a14:foregroundMark x1="10063" y1="17170" x2="10063" y2="17170"/>
                        <a14:foregroundMark x1="43875" y1="32564" x2="46875" y2="34103"/>
                        <a14:backgroundMark x1="87375" y1="77205" x2="89625" y2="76969"/>
                        <a14:backgroundMark x1="92125" y1="78034" x2="93750" y2="79337"/>
                      </a14:backgroundRemoval>
                    </a14:imgEffect>
                  </a14:imgLayer>
                </a14:imgProps>
              </a:ext>
              <a:ext uri="{28A0092B-C50C-407E-A947-70E740481C1C}">
                <a14:useLocalDpi xmlns:a14="http://schemas.microsoft.com/office/drawing/2010/main" val="0"/>
              </a:ext>
            </a:extLst>
          </a:blip>
          <a:srcRect b="12195"/>
          <a:stretch/>
        </p:blipFill>
        <p:spPr>
          <a:xfrm>
            <a:off x="4382429" y="0"/>
            <a:ext cx="7809571" cy="6858000"/>
          </a:xfrm>
          <a:prstGeom prst="rect">
            <a:avLst/>
          </a:prstGeom>
        </p:spPr>
      </p:pic>
    </p:spTree>
    <p:extLst>
      <p:ext uri="{BB962C8B-B14F-4D97-AF65-F5344CB8AC3E}">
        <p14:creationId xmlns:p14="http://schemas.microsoft.com/office/powerpoint/2010/main" val="2942496463"/>
      </p:ext>
    </p:extLst>
  </p:cSld>
  <p:clrMapOvr>
    <a:masterClrMapping/>
  </p:clrMapOvr>
  <p:transition spd="med">
    <p:wip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70796" y="601459"/>
            <a:ext cx="2453268" cy="646771"/>
          </a:xfrm>
          <a:prstGeom prst="rect">
            <a:avLst/>
          </a:prstGeom>
          <a:ln/>
        </p:spPr>
        <p:style>
          <a:lnRef idx="3">
            <a:schemeClr val="lt1"/>
          </a:lnRef>
          <a:fillRef idx="1">
            <a:schemeClr val="accent2"/>
          </a:fillRef>
          <a:effectRef idx="1">
            <a:schemeClr val="accent2"/>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الجلسة الثانية</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2222" l="6444" r="90000">
                        <a14:foregroundMark x1="38222" y1="27333" x2="32222" y2="49556"/>
                        <a14:foregroundMark x1="46889" y1="33556" x2="43333" y2="46889"/>
                        <a14:foregroundMark x1="73778" y1="33556" x2="75111" y2="42889"/>
                        <a14:foregroundMark x1="69111" y1="56000" x2="64222" y2="68000"/>
                        <a14:foregroundMark x1="58222" y1="64222" x2="53333" y2="71778"/>
                        <a14:foregroundMark x1="36667" y1="64000" x2="35333" y2="71111"/>
                        <a14:foregroundMark x1="80889" y1="58222" x2="74222" y2="61111"/>
                        <a14:foregroundMark x1="72667" y1="68667" x2="77556" y2="68222"/>
                        <a14:foregroundMark x1="70667" y1="75333" x2="74222" y2="77111"/>
                        <a14:foregroundMark x1="25556" y1="74000" x2="22222" y2="76222"/>
                        <a14:foregroundMark x1="20889" y1="66000" x2="25333" y2="67333"/>
                        <a14:foregroundMark x1="24889" y1="57778" x2="30667" y2="63333"/>
                      </a14:backgroundRemoval>
                    </a14:imgEffect>
                  </a14:imgLayer>
                </a14:imgProps>
              </a:ext>
              <a:ext uri="{28A0092B-C50C-407E-A947-70E740481C1C}">
                <a14:useLocalDpi xmlns:a14="http://schemas.microsoft.com/office/drawing/2010/main" val="0"/>
              </a:ext>
            </a:extLst>
          </a:blip>
          <a:srcRect l="14115" t="15719" r="13894" b="15050"/>
          <a:stretch/>
        </p:blipFill>
        <p:spPr>
          <a:xfrm>
            <a:off x="546411" y="2360495"/>
            <a:ext cx="2843560" cy="230830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2EEBF0DC-21DF-8C8B-78B5-2E63AFCD7089}"/>
              </a:ext>
            </a:extLst>
          </p:cNvPr>
          <p:cNvSpPr txBox="1"/>
          <p:nvPr/>
        </p:nvSpPr>
        <p:spPr>
          <a:xfrm>
            <a:off x="3389971" y="2153983"/>
            <a:ext cx="6105378" cy="1593321"/>
          </a:xfrm>
          <a:prstGeom prst="rect">
            <a:avLst/>
          </a:prstGeom>
          <a:noFill/>
        </p:spPr>
        <p:txBody>
          <a:bodyPr wrap="square">
            <a:spAutoFit/>
          </a:bodyPr>
          <a:lstStyle/>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مجالات التصرف بنزاهة </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800"/>
              </a:spcAft>
              <a:buClr>
                <a:srgbClr val="0070C0"/>
              </a:buClr>
              <a:buFont typeface="Symbol" panose="05050102010706020507" pitchFamily="18" charset="2"/>
              <a:buChar char=""/>
              <a:tabLst>
                <a:tab pos="2209800" algn="l"/>
              </a:tabLst>
            </a:pPr>
            <a:r>
              <a:rPr lang="ar-S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القواعد الستة لتطوير الانضباط الذاتي </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8336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EC63E5-C23C-F752-9308-99E8F55D5C0B}"/>
              </a:ext>
            </a:extLst>
          </p:cNvPr>
          <p:cNvSpPr txBox="1"/>
          <p:nvPr/>
        </p:nvSpPr>
        <p:spPr>
          <a:xfrm>
            <a:off x="1842868" y="1164492"/>
            <a:ext cx="7315199" cy="4601260"/>
          </a:xfrm>
          <a:prstGeom prst="rect">
            <a:avLst/>
          </a:prstGeom>
          <a:noFill/>
        </p:spPr>
        <p:txBody>
          <a:bodyPr wrap="square">
            <a:spAutoFit/>
          </a:bodyPr>
          <a:lstStyle/>
          <a:p>
            <a:pPr marL="0" marR="0" algn="r" rtl="1">
              <a:spcBef>
                <a:spcPts val="0"/>
              </a:spcBef>
              <a:spcAft>
                <a:spcPts val="800"/>
              </a:spcAft>
              <a:tabLst>
                <a:tab pos="1809750" algn="l"/>
              </a:tabLst>
            </a:pPr>
            <a:r>
              <a:rPr lang="ar-SA" sz="21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مجالات التصرف بنزاهة</a:t>
            </a:r>
            <a:endParaRPr lang="en-US" sz="2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100" dirty="0">
                <a:effectLst/>
                <a:latin typeface="Calibri" panose="020F0502020204030204" pitchFamily="34" charset="0"/>
                <a:ea typeface="Calibri" panose="020F0502020204030204" pitchFamily="34" charset="0"/>
                <a:cs typeface="Calibri" panose="020F0502020204030204" pitchFamily="34" charset="0"/>
              </a:rPr>
              <a:t>أن النزاهة هي من القيم والمبادئ الأساسية التي لابد وأن تكون موجودة لدى جميع الأشخاص وأن يعرف جميع الناس كيف يتقنوا النزاهة وكيف </a:t>
            </a:r>
            <a:r>
              <a:rPr lang="ar-SA" sz="2100" dirty="0" err="1">
                <a:effectLst/>
                <a:latin typeface="Calibri" panose="020F0502020204030204" pitchFamily="34" charset="0"/>
                <a:ea typeface="Calibri" panose="020F0502020204030204" pitchFamily="34" charset="0"/>
                <a:cs typeface="Calibri" panose="020F0502020204030204" pitchFamily="34" charset="0"/>
              </a:rPr>
              <a:t>يجيدو</a:t>
            </a:r>
            <a:r>
              <a:rPr lang="ar-SA" sz="2100" dirty="0">
                <a:effectLst/>
                <a:latin typeface="Calibri" panose="020F0502020204030204" pitchFamily="34" charset="0"/>
                <a:ea typeface="Calibri" panose="020F0502020204030204" pitchFamily="34" charset="0"/>
                <a:cs typeface="Calibri" panose="020F0502020204030204" pitchFamily="34" charset="0"/>
              </a:rPr>
              <a:t> التعامل بها ، فإن الشخص النزيه يتميز بأنه يظهر قيم أخلاقية صادقة وسليمة تنبع من داخله ويفعل </a:t>
            </a:r>
            <a:r>
              <a:rPr lang="ar-SA" sz="2100" dirty="0" err="1">
                <a:effectLst/>
                <a:latin typeface="Calibri" panose="020F0502020204030204" pitchFamily="34" charset="0"/>
                <a:ea typeface="Calibri" panose="020F0502020204030204" pitchFamily="34" charset="0"/>
                <a:cs typeface="Calibri" panose="020F0502020204030204" pitchFamily="34" charset="0"/>
              </a:rPr>
              <a:t>الشئ</a:t>
            </a:r>
            <a:r>
              <a:rPr lang="ar-SA" sz="2100" dirty="0">
                <a:effectLst/>
                <a:latin typeface="Calibri" panose="020F0502020204030204" pitchFamily="34" charset="0"/>
                <a:ea typeface="Calibri" panose="020F0502020204030204" pitchFamily="34" charset="0"/>
                <a:cs typeface="Calibri" panose="020F0502020204030204" pitchFamily="34" charset="0"/>
              </a:rPr>
              <a:t> والموقف الصحيح في الأوقات المناسبة والصحيحة أيضا</a:t>
            </a:r>
            <a:r>
              <a:rPr lang="en-US" sz="2100" dirty="0">
                <a:effectLst/>
                <a:latin typeface="Calibri" panose="020F0502020204030204" pitchFamily="34" charset="0"/>
                <a:ea typeface="Calibri" panose="020F0502020204030204" pitchFamily="34" charset="0"/>
                <a:cs typeface="Calibri" panose="020F0502020204030204" pitchFamily="34" charset="0"/>
              </a:rPr>
              <a:t> .</a:t>
            </a:r>
            <a:endParaRPr lang="en-US" sz="2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100" dirty="0">
                <a:effectLst/>
                <a:latin typeface="Calibri" panose="020F0502020204030204" pitchFamily="34" charset="0"/>
                <a:ea typeface="Calibri" panose="020F0502020204030204" pitchFamily="34" charset="0"/>
                <a:cs typeface="Calibri" panose="020F0502020204030204" pitchFamily="34" charset="0"/>
              </a:rPr>
              <a:t>النزاهة أيضا هي من الأمور الأساسية التي لابد وأن تكون متوفر بين الأصدقاء في العمل ، حيث لابد وأن تبنى علاقات سليمة وقوية بين جميع الأصدقاء في العمل ، ولابد أن يكون للنزاهة عاملا للتداخل في تلك العلاقة لكي تكون العلاقة مبنية على ثقة بين جميع الأطراف سواء كان ذلك في العمل أو حتى الأصدقاء خارج العمل</a:t>
            </a:r>
            <a:r>
              <a:rPr lang="en-US" sz="2100" dirty="0">
                <a:effectLst/>
                <a:latin typeface="Calibri" panose="020F0502020204030204" pitchFamily="34" charset="0"/>
                <a:ea typeface="Calibri" panose="020F0502020204030204" pitchFamily="34" charset="0"/>
                <a:cs typeface="Calibri" panose="020F0502020204030204" pitchFamily="34" charset="0"/>
              </a:rPr>
              <a:t> .</a:t>
            </a:r>
            <a:endParaRPr lang="en-US" sz="21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100" dirty="0">
                <a:effectLst/>
                <a:latin typeface="Calibri" panose="020F0502020204030204" pitchFamily="34" charset="0"/>
                <a:ea typeface="Calibri" panose="020F0502020204030204" pitchFamily="34" charset="0"/>
                <a:cs typeface="Calibri" panose="020F0502020204030204" pitchFamily="34" charset="0"/>
              </a:rPr>
              <a:t>أنت تكون أنت شخص يتسم ويتميز باكتساب قيم وقدرات النزاهة فإن ذلك يعني أنك شخص واعي وقادر على فهم ذاتك ونفسك الداخلية وقادر أيضا على التحكم فيها ، فإن هذا يعني أنك شخص ذو ثقة عالية بنفسك قادر على التعامل والتكيف مع الأشخاص الآخرين بمختلف طرق تفكيرهم بمختلف مراحلهم العمرية .</a:t>
            </a:r>
            <a:endParaRPr lang="en-US" sz="2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66363544"/>
      </p:ext>
    </p:extLst>
  </p:cSld>
  <p:clrMapOvr>
    <a:masterClrMapping/>
  </p:clrMapOvr>
  <p:transition spd="slow">
    <p:randomBar dir="ver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BEAE4F-F119-73A7-B1C0-33AE56790007}"/>
              </a:ext>
            </a:extLst>
          </p:cNvPr>
          <p:cNvSpPr txBox="1"/>
          <p:nvPr/>
        </p:nvSpPr>
        <p:spPr>
          <a:xfrm>
            <a:off x="2278966" y="818029"/>
            <a:ext cx="6105378" cy="5221942"/>
          </a:xfrm>
          <a:prstGeom prst="rect">
            <a:avLst/>
          </a:prstGeom>
          <a:noFill/>
        </p:spPr>
        <p:txBody>
          <a:bodyPr wrap="square">
            <a:spAutoFit/>
          </a:bodyPr>
          <a:lstStyle/>
          <a:p>
            <a:pPr marL="0" marR="0" algn="r" rtl="1">
              <a:spcBef>
                <a:spcPts val="0"/>
              </a:spcBef>
              <a:spcAft>
                <a:spcPts val="800"/>
              </a:spcAft>
              <a:tabLst>
                <a:tab pos="1809750" algn="l"/>
              </a:tabLst>
            </a:pPr>
            <a:r>
              <a:rPr lang="ar-SA" sz="2000" u="none" strike="noStrike"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القواعد الستة لتطوير الانضباط الذاتي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ar-SA"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الالتزام بعادة التفكير الواضح</a:t>
            </a:r>
            <a:r>
              <a:rPr lang="en-US"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The Discipline of Clear Thinking</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هناك 33 نوعا من الناس، هؤلاء الذين يفكرون حقاً (قلة من الناس)، وهؤلاء الذين يعتقدون أنهم يفكرون، وأخيراً فئة كبيرة من الناس لا تحبذ التفكير وتفضل الموت على التفكير. الطريقة الصحيحة للتفكير هي الاسترخاء يومياً لمدة نصف ساعة في مكان هادئ، ثم وضع المشكلة (أو الهدف) على ورقة، ثم بحث جميع جوانب المشكلة واستعراض الحلول المناسبة</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a:t>
            </a:r>
            <a:r>
              <a:rPr lang="ar-SA"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الالتزام بعادة وضع الأهداف يوميا</a:t>
            </a:r>
            <a:r>
              <a:rPr lang="en-US" sz="20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Dailly Goal Setting</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000" dirty="0">
                <a:effectLst/>
                <a:latin typeface="Calibri" panose="020F0502020204030204" pitchFamily="34" charset="0"/>
                <a:ea typeface="Calibri" panose="020F0502020204030204" pitchFamily="34" charset="0"/>
                <a:cs typeface="Calibri" panose="020F0502020204030204" pitchFamily="34" charset="0"/>
              </a:rPr>
              <a:t>ابدأ بسؤال نفسك: ماذا أريد حقيقة من حياتي؟ ما هو الهدف الحقيقي الذي أريد أن أحققه في حياتي؟ ما هي أهدافي التي أسعى لتحقيقها؟ اشتر دفتر واكتب به عشرة أهداف، أكتب أهدافك بصيغة المضارع وبطريقة إيجابية وراجعها يومياً وكل يوم أنسخ هذه الأهداف خمسة مرات على الأقل، وفكر بوسائل لتحقيقهم</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47284273"/>
      </p:ext>
    </p:extLst>
  </p:cSld>
  <p:clrMapOvr>
    <a:masterClrMapping/>
  </p:clrMapOvr>
  <p:transition spd="slow">
    <p:randomBar dir="vert"/>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8F205E-21B1-CDBC-0A6C-6992D9A01A8A}"/>
              </a:ext>
            </a:extLst>
          </p:cNvPr>
          <p:cNvSpPr txBox="1"/>
          <p:nvPr/>
        </p:nvSpPr>
        <p:spPr>
          <a:xfrm>
            <a:off x="1378634" y="516732"/>
            <a:ext cx="6907236" cy="5581015"/>
          </a:xfrm>
          <a:prstGeom prst="rect">
            <a:avLst/>
          </a:prstGeom>
          <a:noFill/>
        </p:spPr>
        <p:txBody>
          <a:bodyPr wrap="square">
            <a:spAutoFit/>
          </a:bodyPr>
          <a:lstStyle/>
          <a:p>
            <a:pPr marL="0" marR="0" algn="r" rtl="1">
              <a:spcBef>
                <a:spcPts val="0"/>
              </a:spcBef>
              <a:spcAft>
                <a:spcPts val="800"/>
              </a:spcAft>
              <a:tabLst>
                <a:tab pos="1809750" algn="l"/>
              </a:tabLs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a:t>
            </a:r>
            <a:r>
              <a:rPr lang="ar-SA" sz="2400"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الإلتزام</a:t>
            </a: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بعادة إدارة الوقت بفعالية يومياً</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Dailly Time </a:t>
            </a:r>
            <a:r>
              <a:rPr lang="en-US" sz="2400"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Managment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هناك قاعدة تقول (كل دقيقة تقضيها في التخطيط توفر عليك عشر دقائق في التنفيذ) وبالتالي فإنه كلما خططت أكثر كلما استفدت من وقتك أكثر و حققت إنجازات أكثر. أكتب قائمة بالمهام التي تنوي عملها في الليلة التي قبلها، استخدم قاعدة الأولوية في المهام، وقاعدة  80/20 للاستفادة القصوى من وقتك، إن نجاحك في </a:t>
            </a:r>
            <a:r>
              <a:rPr lang="ar-SA" sz="2400" dirty="0">
                <a:latin typeface="Calibri" panose="020F0502020204030204" pitchFamily="34" charset="0"/>
                <a:ea typeface="Calibri" panose="020F0502020204030204" pitchFamily="34" charset="0"/>
                <a:cs typeface="Calibri" panose="020F0502020204030204" pitchFamily="34" charset="0"/>
              </a:rPr>
              <a:t>إدارة وقتك</a:t>
            </a:r>
            <a:r>
              <a:rPr lang="ar-EG" sz="2400" dirty="0">
                <a:latin typeface="Calibri" panose="020F0502020204030204" pitchFamily="34" charset="0"/>
                <a:ea typeface="Calibri" panose="020F0502020204030204" pitchFamily="34" charset="0"/>
                <a:cs typeface="Calibri" panose="020F0502020204030204" pitchFamily="34" charset="0"/>
              </a:rPr>
              <a:t> </a:t>
            </a:r>
            <a:r>
              <a:rPr lang="ar-SA" sz="2400" dirty="0">
                <a:effectLst/>
                <a:latin typeface="Calibri" panose="020F0502020204030204" pitchFamily="34" charset="0"/>
                <a:ea typeface="Calibri" panose="020F0502020204030204" pitchFamily="34" charset="0"/>
                <a:cs typeface="Calibri" panose="020F0502020204030204" pitchFamily="34" charset="0"/>
              </a:rPr>
              <a:t>سوف تؤثر إيجابياً على كل أعمالك الأخرى</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4. </a:t>
            </a: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الالتزام بعادة الشجاعة</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The discipline of Courage</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يقول رالف والدو </a:t>
            </a:r>
            <a:r>
              <a:rPr lang="ar-SA" sz="2400" dirty="0" err="1">
                <a:effectLst/>
                <a:latin typeface="Calibri" panose="020F0502020204030204" pitchFamily="34" charset="0"/>
                <a:ea typeface="Calibri" panose="020F0502020204030204" pitchFamily="34" charset="0"/>
                <a:cs typeface="Calibri" panose="020F0502020204030204" pitchFamily="34" charset="0"/>
              </a:rPr>
              <a:t>إيمرسون</a:t>
            </a:r>
            <a:r>
              <a:rPr lang="ar-SA" sz="2400" dirty="0">
                <a:effectLst/>
                <a:latin typeface="Calibri" panose="020F0502020204030204" pitchFamily="34" charset="0"/>
                <a:ea typeface="Calibri" panose="020F0502020204030204" pitchFamily="34" charset="0"/>
                <a:cs typeface="Calibri" panose="020F0502020204030204" pitchFamily="34" charset="0"/>
              </a:rPr>
              <a:t>: (افعل الأشياء التي تخاف من فعلها وسوف يموت الخوف الذي بداخلك)، اكتسب عادة أن تواجه مخاوفك بدلاً من أن تهرب منها. ما هو الشيء الذي تخشى فعله بادر إلى ممارسته وستكتشف أن </a:t>
            </a:r>
            <a:r>
              <a:rPr lang="ar-SA" sz="2400" dirty="0">
                <a:latin typeface="Calibri" panose="020F0502020204030204" pitchFamily="34" charset="0"/>
                <a:ea typeface="Calibri" panose="020F0502020204030204" pitchFamily="34" charset="0"/>
                <a:cs typeface="Calibri" panose="020F0502020204030204" pitchFamily="34" charset="0"/>
              </a:rPr>
              <a:t>الخوف</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ar-SA" sz="2400" dirty="0">
                <a:effectLst/>
                <a:latin typeface="Calibri" panose="020F0502020204030204" pitchFamily="34" charset="0"/>
                <a:ea typeface="Calibri" panose="020F0502020204030204" pitchFamily="34" charset="0"/>
                <a:cs typeface="Calibri" panose="020F0502020204030204" pitchFamily="34" charset="0"/>
              </a:rPr>
              <a:t>اختفى</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93383498"/>
      </p:ext>
    </p:extLst>
  </p:cSld>
  <p:clrMapOvr>
    <a:masterClrMapping/>
  </p:clrMapOvr>
  <p:transition spd="slow">
    <p:randomBar dir="vert"/>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31C3CF-6E45-81B7-7341-099D46B246E5}"/>
              </a:ext>
            </a:extLst>
          </p:cNvPr>
          <p:cNvSpPr txBox="1"/>
          <p:nvPr/>
        </p:nvSpPr>
        <p:spPr>
          <a:xfrm>
            <a:off x="1603717" y="755882"/>
            <a:ext cx="6850966" cy="4503797"/>
          </a:xfrm>
          <a:prstGeom prst="rect">
            <a:avLst/>
          </a:prstGeom>
          <a:noFill/>
        </p:spPr>
        <p:txBody>
          <a:bodyPr wrap="square">
            <a:spAutoFit/>
          </a:bodyPr>
          <a:lstStyle/>
          <a:p>
            <a:pPr marL="0" marR="0" algn="r" rtl="1">
              <a:spcBef>
                <a:spcPts val="0"/>
              </a:spcBef>
              <a:spcAft>
                <a:spcPts val="800"/>
              </a:spcAft>
              <a:tabLst>
                <a:tab pos="1809750" algn="l"/>
              </a:tabLs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5.</a:t>
            </a:r>
            <a:r>
              <a:rPr lang="ar-SA" sz="2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الالتزام بالعادات الصحية الممتازة</a:t>
            </a:r>
            <a:r>
              <a:rPr lang="en-US" sz="2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Excellent Health Habits</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ضع لنفسك هدفاً أن تعيش حتى عمر 1000 سنة بصحة جيدة. </a:t>
            </a:r>
            <a:r>
              <a:rPr lang="ar-SA" sz="2200" dirty="0" err="1">
                <a:effectLst/>
                <a:latin typeface="Calibri" panose="020F0502020204030204" pitchFamily="34" charset="0"/>
                <a:ea typeface="Calibri" panose="020F0502020204030204" pitchFamily="34" charset="0"/>
                <a:cs typeface="Calibri" panose="020F0502020204030204" pitchFamily="34" charset="0"/>
              </a:rPr>
              <a:t>إبحث</a:t>
            </a:r>
            <a:r>
              <a:rPr lang="ar-SA" sz="2200" dirty="0">
                <a:effectLst/>
                <a:latin typeface="Calibri" panose="020F0502020204030204" pitchFamily="34" charset="0"/>
                <a:ea typeface="Calibri" panose="020F0502020204030204" pitchFamily="34" charset="0"/>
                <a:cs typeface="Calibri" panose="020F0502020204030204" pitchFamily="34" charset="0"/>
              </a:rPr>
              <a:t> عن كل العادات التي يمكن أن تبقيك بصحة رائعة، وأعرف وتجنب كل العادات التي يمكن أن تجلب إليك المرض</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en-US" sz="2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6.</a:t>
            </a:r>
            <a:r>
              <a:rPr lang="ar-SA" sz="2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الالتزام بالتوفير المنتظم للمال </a:t>
            </a:r>
            <a:r>
              <a:rPr lang="ar-SA" sz="2200"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والإستثمار</a:t>
            </a:r>
            <a:r>
              <a:rPr lang="en-US" sz="2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Regular Saving &amp; Investing</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800"/>
              </a:spcAft>
              <a:tabLst>
                <a:tab pos="1809750" algn="l"/>
              </a:tabLst>
            </a:pPr>
            <a:r>
              <a:rPr lang="ar-SA" sz="2200" dirty="0">
                <a:effectLst/>
                <a:latin typeface="Calibri" panose="020F0502020204030204" pitchFamily="34" charset="0"/>
                <a:ea typeface="Calibri" panose="020F0502020204030204" pitchFamily="34" charset="0"/>
                <a:cs typeface="Calibri" panose="020F0502020204030204" pitchFamily="34" charset="0"/>
              </a:rPr>
              <a:t>ضع هدفاً لنفسك بالتخلص من كل ديونك إذا كان لديك، والحصول على </a:t>
            </a:r>
            <a:r>
              <a:rPr lang="ar-SA" sz="2200" dirty="0" err="1">
                <a:effectLst/>
                <a:latin typeface="Calibri" panose="020F0502020204030204" pitchFamily="34" charset="0"/>
                <a:ea typeface="Calibri" panose="020F0502020204030204" pitchFamily="34" charset="0"/>
                <a:cs typeface="Calibri" panose="020F0502020204030204" pitchFamily="34" charset="0"/>
              </a:rPr>
              <a:t>الإستقلال</a:t>
            </a:r>
            <a:r>
              <a:rPr lang="ar-SA" sz="2200" dirty="0">
                <a:effectLst/>
                <a:latin typeface="Calibri" panose="020F0502020204030204" pitchFamily="34" charset="0"/>
                <a:ea typeface="Calibri" panose="020F0502020204030204" pitchFamily="34" charset="0"/>
                <a:cs typeface="Calibri" panose="020F0502020204030204" pitchFamily="34" charset="0"/>
              </a:rPr>
              <a:t> المالي. والمفتاح في ذلك هو أن تكسب دائماً أكثر مما تصرف، وثانياً أن توفر 10 % مما تكسبه ثم تزيد النسبة سنوياً لتصبح 20 % ثم 30 % بشكل منتظم. يقول </a:t>
            </a:r>
            <a:r>
              <a:rPr lang="ar-SA" sz="2200" dirty="0" err="1">
                <a:effectLst/>
                <a:latin typeface="Calibri" panose="020F0502020204030204" pitchFamily="34" charset="0"/>
                <a:ea typeface="Calibri" panose="020F0502020204030204" pitchFamily="34" charset="0"/>
                <a:cs typeface="Calibri" panose="020F0502020204030204" pitchFamily="34" charset="0"/>
              </a:rPr>
              <a:t>كليمنت</a:t>
            </a:r>
            <a:r>
              <a:rPr lang="ar-SA" sz="2200" dirty="0">
                <a:effectLst/>
                <a:latin typeface="Calibri" panose="020F0502020204030204" pitchFamily="34" charset="0"/>
                <a:ea typeface="Calibri" panose="020F0502020204030204" pitchFamily="34" charset="0"/>
                <a:cs typeface="Calibri" panose="020F0502020204030204" pitchFamily="34" charset="0"/>
              </a:rPr>
              <a:t> ستون: (إذا لم تستطع توفير المال فإن بذور العظمة ليست فيك !!)</a:t>
            </a:r>
            <a:r>
              <a:rPr lang="en-US" sz="2200"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1386572"/>
      </p:ext>
    </p:extLst>
  </p:cSld>
  <p:clrMapOvr>
    <a:masterClrMapping/>
  </p:clrMapOvr>
  <p:transition spd="slow">
    <p:randomBar dir="ver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4E10E5-C0C2-8DC1-5DEE-8B63DBDAC6B4}"/>
              </a:ext>
            </a:extLst>
          </p:cNvPr>
          <p:cNvSpPr txBox="1"/>
          <p:nvPr/>
        </p:nvSpPr>
        <p:spPr>
          <a:xfrm>
            <a:off x="2194560" y="614365"/>
            <a:ext cx="6841587" cy="5128455"/>
          </a:xfrm>
          <a:prstGeom prst="rect">
            <a:avLst/>
          </a:prstGeom>
          <a:noFill/>
        </p:spPr>
        <p:txBody>
          <a:bodyPr wrap="square">
            <a:spAutoFit/>
          </a:bodyPr>
          <a:lstStyle/>
          <a:p>
            <a:pPr marL="0" marR="0" algn="r" rtl="1">
              <a:lnSpc>
                <a:spcPct val="107000"/>
              </a:lnSpc>
              <a:spcBef>
                <a:spcPts val="0"/>
              </a:spcBef>
              <a:spcAft>
                <a:spcPts val="800"/>
              </a:spcAft>
              <a:tabLst>
                <a:tab pos="1809750" algn="l"/>
              </a:tabLs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5.</a:t>
            </a: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الالتزام بالعادات الصحية الممتازة</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Excellent Health Habits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ضع لنفسك هدفاً أن تعيش حتى عمر 1000 سنة بصحة جيدة. </a:t>
            </a:r>
            <a:r>
              <a:rPr lang="ar-SA" sz="2400" dirty="0" err="1">
                <a:effectLst/>
                <a:latin typeface="Calibri" panose="020F0502020204030204" pitchFamily="34" charset="0"/>
                <a:ea typeface="Calibri" panose="020F0502020204030204" pitchFamily="34" charset="0"/>
                <a:cs typeface="Calibri" panose="020F0502020204030204" pitchFamily="34" charset="0"/>
              </a:rPr>
              <a:t>إبحث</a:t>
            </a:r>
            <a:r>
              <a:rPr lang="ar-SA" sz="2400" dirty="0">
                <a:effectLst/>
                <a:latin typeface="Calibri" panose="020F0502020204030204" pitchFamily="34" charset="0"/>
                <a:ea typeface="Calibri" panose="020F0502020204030204" pitchFamily="34" charset="0"/>
                <a:cs typeface="Calibri" panose="020F0502020204030204" pitchFamily="34" charset="0"/>
              </a:rPr>
              <a:t> عن كل العادات التي يمكن أن تبقيك بصحة رائعة، وأعرف وتجنب كل العادات التي يمكن أن تجلب إليك المرض</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6.</a:t>
            </a:r>
            <a:r>
              <a:rPr lang="ar-SA"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الالتزام بالتوفير المنتظم للمال </a:t>
            </a:r>
            <a:r>
              <a:rPr lang="ar-SA" sz="2400"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والإستثمار</a:t>
            </a:r>
            <a:r>
              <a:rPr lang="en-US"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Regular Saving &amp; Investing</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0"/>
              </a:spcBef>
              <a:spcAft>
                <a:spcPts val="800"/>
              </a:spcAft>
              <a:tabLst>
                <a:tab pos="1809750" algn="l"/>
              </a:tabLst>
            </a:pPr>
            <a:r>
              <a:rPr lang="ar-SA" sz="2400" dirty="0">
                <a:effectLst/>
                <a:latin typeface="Calibri" panose="020F0502020204030204" pitchFamily="34" charset="0"/>
                <a:ea typeface="Calibri" panose="020F0502020204030204" pitchFamily="34" charset="0"/>
                <a:cs typeface="Calibri" panose="020F0502020204030204" pitchFamily="34" charset="0"/>
              </a:rPr>
              <a:t>ضع هدفاً لنفسك بالتخلص من كل ديونك إذا كان لديك، والحصول على </a:t>
            </a:r>
            <a:r>
              <a:rPr lang="ar-SA" sz="2400" dirty="0" err="1">
                <a:effectLst/>
                <a:latin typeface="Calibri" panose="020F0502020204030204" pitchFamily="34" charset="0"/>
                <a:ea typeface="Calibri" panose="020F0502020204030204" pitchFamily="34" charset="0"/>
                <a:cs typeface="Calibri" panose="020F0502020204030204" pitchFamily="34" charset="0"/>
              </a:rPr>
              <a:t>الإستقلال</a:t>
            </a:r>
            <a:r>
              <a:rPr lang="ar-SA" sz="2400" dirty="0">
                <a:effectLst/>
                <a:latin typeface="Calibri" panose="020F0502020204030204" pitchFamily="34" charset="0"/>
                <a:ea typeface="Calibri" panose="020F0502020204030204" pitchFamily="34" charset="0"/>
                <a:cs typeface="Calibri" panose="020F0502020204030204" pitchFamily="34" charset="0"/>
              </a:rPr>
              <a:t> المالي. والمفتاح في ذلك هو أن تكسب دائماً أكثر مما تصرف، وثانياً أن توفر 10 % مما تكسبه ثم تزيد النسبة سنوياً لتصبح 20 % ثم 30 % بشكل منتظم. يقول </a:t>
            </a:r>
            <a:r>
              <a:rPr lang="ar-SA" sz="2400" dirty="0" err="1">
                <a:effectLst/>
                <a:latin typeface="Calibri" panose="020F0502020204030204" pitchFamily="34" charset="0"/>
                <a:ea typeface="Calibri" panose="020F0502020204030204" pitchFamily="34" charset="0"/>
                <a:cs typeface="Calibri" panose="020F0502020204030204" pitchFamily="34" charset="0"/>
              </a:rPr>
              <a:t>كليمنت</a:t>
            </a:r>
            <a:r>
              <a:rPr lang="ar-SA" sz="2400" dirty="0">
                <a:effectLst/>
                <a:latin typeface="Calibri" panose="020F0502020204030204" pitchFamily="34" charset="0"/>
                <a:ea typeface="Calibri" panose="020F0502020204030204" pitchFamily="34" charset="0"/>
                <a:cs typeface="Calibri" panose="020F0502020204030204" pitchFamily="34" charset="0"/>
              </a:rPr>
              <a:t> ستون: (إذا لم تستطع توفير المال فإن بذور العظمة ليست فيك !!)</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27903484"/>
      </p:ext>
    </p:extLst>
  </p:cSld>
  <p:clrMapOvr>
    <a:masterClrMapping/>
  </p:clrMapOvr>
  <p:transition spd="slow">
    <p:randomBar dir="ver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xplosion 1 7"/>
          <p:cNvSpPr/>
          <p:nvPr/>
        </p:nvSpPr>
        <p:spPr>
          <a:xfrm>
            <a:off x="3311882" y="116587"/>
            <a:ext cx="3423364" cy="1364119"/>
          </a:xfrm>
          <a:prstGeom prst="irregularSeal1">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نشاط – 12 </a:t>
            </a:r>
          </a:p>
        </p:txBody>
      </p:sp>
      <p:sp>
        <p:nvSpPr>
          <p:cNvPr id="5" name="Content Placeholder 4"/>
          <p:cNvSpPr>
            <a:spLocks noGrp="1"/>
          </p:cNvSpPr>
          <p:nvPr>
            <p:ph idx="1"/>
          </p:nvPr>
        </p:nvSpPr>
        <p:spPr>
          <a:xfrm>
            <a:off x="721240" y="1624272"/>
            <a:ext cx="8858857" cy="1542674"/>
          </a:xfrm>
        </p:spPr>
        <p:txBody>
          <a:bodyPr>
            <a:noAutofit/>
          </a:bodyPr>
          <a:lstStyle/>
          <a:p>
            <a:pPr marL="0" indent="0" algn="ctr" rtl="1">
              <a:buNone/>
              <a:tabLst>
                <a:tab pos="2174240" algn="l"/>
                <a:tab pos="3236595" algn="ctr"/>
              </a:tabLst>
            </a:pPr>
            <a:r>
              <a:rPr lang="ar-EG" sz="3600" b="1"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"مناقشة – فردي"</a:t>
            </a:r>
          </a:p>
          <a:p>
            <a:pPr marL="0" indent="0" algn="ctr" rtl="1">
              <a:buNone/>
            </a:pPr>
            <a:r>
              <a:rPr lang="ar-EG" sz="2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عزيزي المتدرب من خلال ما تم شرحه تكلم مجالات التصرف بنزاهة.</a:t>
            </a:r>
          </a:p>
        </p:txBody>
      </p:sp>
      <p:pic>
        <p:nvPicPr>
          <p:cNvPr id="6" name="Picture 5" descr="Tag Questions - A Linguistic Difference Explained - Making Sense of English"/>
          <p:cNvPicPr/>
          <p:nvPr/>
        </p:nvPicPr>
        <p:blipFill>
          <a:blip r:embed="rId2">
            <a:extLst>
              <a:ext uri="{28A0092B-C50C-407E-A947-70E740481C1C}">
                <a14:useLocalDpi xmlns:a14="http://schemas.microsoft.com/office/drawing/2010/main" val="0"/>
              </a:ext>
            </a:extLst>
          </a:blip>
          <a:srcRect/>
          <a:stretch>
            <a:fillRect/>
          </a:stretch>
        </p:blipFill>
        <p:spPr bwMode="auto">
          <a:xfrm>
            <a:off x="2770059" y="3310512"/>
            <a:ext cx="4507010" cy="3327472"/>
          </a:xfrm>
          <a:prstGeom prst="rect">
            <a:avLst/>
          </a:prstGeom>
          <a:noFill/>
          <a:ln>
            <a:noFill/>
          </a:ln>
        </p:spPr>
      </p:pic>
    </p:spTree>
    <p:extLst>
      <p:ext uri="{BB962C8B-B14F-4D97-AF65-F5344CB8AC3E}">
        <p14:creationId xmlns:p14="http://schemas.microsoft.com/office/powerpoint/2010/main" val="15838509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5867" y="1469133"/>
            <a:ext cx="4891877" cy="5164321"/>
          </a:xfrm>
          <a:prstGeom prst="rect">
            <a:avLst/>
          </a:prstGeom>
        </p:spPr>
      </p:pic>
      <p:sp>
        <p:nvSpPr>
          <p:cNvPr id="3" name="Title 2"/>
          <p:cNvSpPr>
            <a:spLocks noGrp="1"/>
          </p:cNvSpPr>
          <p:nvPr>
            <p:ph type="title"/>
          </p:nvPr>
        </p:nvSpPr>
        <p:spPr>
          <a:xfrm>
            <a:off x="3684528" y="278976"/>
            <a:ext cx="2434556" cy="967132"/>
          </a:xfrm>
        </p:spPr>
        <p:txBody>
          <a:bodyPr>
            <a:noAutofit/>
          </a:bodyPr>
          <a:lstStyle/>
          <a:p>
            <a:pPr algn="ctr"/>
            <a:r>
              <a:rPr lang="ar-EG" sz="7200" b="1" dirty="0">
                <a:solidFill>
                  <a:schemeClr val="accent2">
                    <a:lumMod val="50000"/>
                  </a:schemeClr>
                </a:solidFill>
                <a:effectLst/>
                <a:latin typeface="Times New Roman" panose="02020603050405020304" pitchFamily="18" charset="0"/>
                <a:cs typeface="Times New Roman" panose="02020603050405020304" pitchFamily="18" charset="0"/>
              </a:rPr>
              <a:t>الخاتمة</a:t>
            </a:r>
          </a:p>
        </p:txBody>
      </p:sp>
    </p:spTree>
    <p:extLst>
      <p:ext uri="{BB962C8B-B14F-4D97-AF65-F5344CB8AC3E}">
        <p14:creationId xmlns:p14="http://schemas.microsoft.com/office/powerpoint/2010/main" val="2844739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2527" y="566916"/>
            <a:ext cx="8552293" cy="4923912"/>
          </a:xfrm>
          <a:prstGeom prst="rect">
            <a:avLst/>
          </a:prstGeom>
        </p:spPr>
        <p:txBody>
          <a:bodyPr wrap="square">
            <a:spAutoFit/>
          </a:bodyPr>
          <a:lstStyle/>
          <a:p>
            <a:pPr marL="0" marR="0" lvl="0" indent="0" algn="ctr" defTabSz="914400" rtl="1" eaLnBrk="1" fontAlgn="base"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2E83C3">
                    <a:lumMod val="50000"/>
                  </a:srgbClr>
                </a:solidFill>
                <a:effectLst/>
                <a:uLnTx/>
                <a:uFillTx/>
                <a:latin typeface="Times New Roman" panose="02020603050405020304" pitchFamily="18" charset="0"/>
                <a:ea typeface="+mn-ea"/>
                <a:cs typeface="Times New Roman" panose="02020603050405020304" pitchFamily="18" charset="0"/>
              </a:rPr>
              <a:t>كلمة الخاتمة</a:t>
            </a:r>
          </a:p>
          <a:p>
            <a:pPr marL="0" marR="0" lvl="0" indent="0" algn="ctr" defTabSz="914400" rtl="1" eaLnBrk="1" fontAlgn="base" latinLnBrk="0" hangingPunct="1">
              <a:lnSpc>
                <a:spcPct val="150000"/>
              </a:lnSpc>
              <a:spcBef>
                <a:spcPts val="0"/>
              </a:spcBef>
              <a:spcAft>
                <a:spcPts val="1000"/>
              </a:spcAft>
              <a:buClrTx/>
              <a:buSzTx/>
              <a:buFontTx/>
              <a:buNone/>
              <a:tabLst/>
              <a:defRPr/>
            </a:pPr>
            <a:endParaRPr kumimoji="0" lang="en-US" sz="2800" b="0" i="0" u="none" strike="noStrike" kern="1200" cap="none" spc="0" normalizeH="0" baseline="0" noProof="0" dirty="0">
              <a:ln>
                <a:noFill/>
              </a:ln>
              <a:solidFill>
                <a:srgbClr val="002060"/>
              </a:solidFill>
              <a:effectLst/>
              <a:uLnTx/>
              <a:uFillTx/>
              <a:latin typeface="Times New Roman" panose="02020603050405020304" pitchFamily="18" charset="0"/>
              <a:ea typeface="Calibri"/>
              <a:cs typeface="Times New Roman" panose="02020603050405020304" pitchFamily="18" charset="0"/>
            </a:endParaRPr>
          </a:p>
          <a:p>
            <a:pPr marL="0" marR="0" lvl="0" indent="0" algn="ctr" defTabSz="914400" rtl="1" eaLnBrk="1" fontAlgn="base"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لكل بداية نهاية مهما طـالت، وها نحن قد نخط حروف نهايتنا على أرصفة هذا المحور المبارك، الذي سعينا فيه لإستغلال وقتنا بأمور</a:t>
            </a:r>
            <a:r>
              <a:rPr kumimoji="0" lang="ar-EG"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a:cs typeface="Times New Roman" panose="02020603050405020304" pitchFamily="18" charset="0"/>
              </a:rPr>
              <a:t> </a:t>
            </a: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تفيدننا في ديننا ودنيانا،آملين من الله أن يكون حقق أهدافه وغاياتة التي سطرت له،</a:t>
            </a:r>
            <a:r>
              <a:rPr kumimoji="0" lang="ar-EG"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مع خالص تحياتي وشكري للجميع وإلى اللقاء في دورات تدريبية قادمة</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a:cs typeface="Times New Roman" panose="02020603050405020304" pitchFamily="18" charset="0"/>
            </a:endParaRPr>
          </a:p>
          <a:p>
            <a:pPr marL="0" marR="0" lvl="0" indent="0" algn="ctr" defTabSz="914400" rtl="1" eaLnBrk="1" fontAlgn="base"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397446964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1359</TotalTime>
  <Words>8417</Words>
  <Application>Microsoft Office PowerPoint</Application>
  <PresentationFormat>Widescreen</PresentationFormat>
  <Paragraphs>466</Paragraphs>
  <Slides>118</Slides>
  <Notes>11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118</vt:i4>
      </vt:variant>
    </vt:vector>
  </HeadingPairs>
  <TitlesOfParts>
    <vt:vector size="128" baseType="lpstr">
      <vt:lpstr>Arial</vt:lpstr>
      <vt:lpstr>Calibri</vt:lpstr>
      <vt:lpstr>Courier New</vt:lpstr>
      <vt:lpstr>Symbol</vt:lpstr>
      <vt:lpstr>Times New Roman</vt:lpstr>
      <vt:lpstr>Trebuchet MS</vt:lpstr>
      <vt:lpstr>Wingdings</vt:lpstr>
      <vt:lpstr>Wingdings 3</vt:lpstr>
      <vt:lpstr>Facet</vt:lpstr>
      <vt:lpstr>1_Facet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الخاتمة</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amira</dc:creator>
  <cp:lastModifiedBy>hima</cp:lastModifiedBy>
  <cp:revision>188</cp:revision>
  <dcterms:created xsi:type="dcterms:W3CDTF">2021-10-07T10:20:08Z</dcterms:created>
  <dcterms:modified xsi:type="dcterms:W3CDTF">2023-02-21T20:37:10Z</dcterms:modified>
</cp:coreProperties>
</file>