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22" r:id="rId2"/>
    <p:sldMasterId id="2147483834" r:id="rId3"/>
    <p:sldMasterId id="2147483858" r:id="rId4"/>
  </p:sldMasterIdLst>
  <p:notesMasterIdLst>
    <p:notesMasterId r:id="rId49"/>
  </p:notesMasterIdLst>
  <p:handoutMasterIdLst>
    <p:handoutMasterId r:id="rId50"/>
  </p:handoutMasterIdLst>
  <p:sldIdLst>
    <p:sldId id="422" r:id="rId5"/>
    <p:sldId id="423" r:id="rId6"/>
    <p:sldId id="267" r:id="rId7"/>
    <p:sldId id="425" r:id="rId8"/>
    <p:sldId id="515" r:id="rId9"/>
    <p:sldId id="424" r:id="rId10"/>
    <p:sldId id="426" r:id="rId11"/>
    <p:sldId id="427" r:id="rId12"/>
    <p:sldId id="429" r:id="rId13"/>
    <p:sldId id="428" r:id="rId14"/>
    <p:sldId id="441" r:id="rId15"/>
    <p:sldId id="445" r:id="rId16"/>
    <p:sldId id="451" r:id="rId17"/>
    <p:sldId id="449" r:id="rId18"/>
    <p:sldId id="516" r:id="rId19"/>
    <p:sldId id="517" r:id="rId20"/>
    <p:sldId id="518" r:id="rId21"/>
    <p:sldId id="519" r:id="rId22"/>
    <p:sldId id="520" r:id="rId23"/>
    <p:sldId id="521" r:id="rId24"/>
    <p:sldId id="522" r:id="rId25"/>
    <p:sldId id="523" r:id="rId26"/>
    <p:sldId id="524" r:id="rId27"/>
    <p:sldId id="525" r:id="rId28"/>
    <p:sldId id="526" r:id="rId29"/>
    <p:sldId id="527" r:id="rId30"/>
    <p:sldId id="457" r:id="rId31"/>
    <p:sldId id="461" r:id="rId32"/>
    <p:sldId id="462" r:id="rId33"/>
    <p:sldId id="454" r:id="rId34"/>
    <p:sldId id="456" r:id="rId35"/>
    <p:sldId id="508" r:id="rId36"/>
    <p:sldId id="528" r:id="rId37"/>
    <p:sldId id="529" r:id="rId38"/>
    <p:sldId id="530" r:id="rId39"/>
    <p:sldId id="531" r:id="rId40"/>
    <p:sldId id="532" r:id="rId41"/>
    <p:sldId id="533" r:id="rId42"/>
    <p:sldId id="534" r:id="rId43"/>
    <p:sldId id="535" r:id="rId44"/>
    <p:sldId id="513" r:id="rId45"/>
    <p:sldId id="514" r:id="rId46"/>
    <p:sldId id="512" r:id="rId47"/>
    <p:sldId id="511" r:id="rId4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3F20"/>
    <a:srgbClr val="F9E4A9"/>
    <a:srgbClr val="F09D2E"/>
    <a:srgbClr val="FBEEC9"/>
    <a:srgbClr val="F6D986"/>
    <a:srgbClr val="F09F28"/>
    <a:srgbClr val="FDF1CF"/>
    <a:srgbClr val="83D9D9"/>
    <a:srgbClr val="53A2B5"/>
    <a:srgbClr val="6FB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080" autoAdjust="0"/>
  </p:normalViewPr>
  <p:slideViewPr>
    <p:cSldViewPr showGuides="1">
      <p:cViewPr varScale="1">
        <p:scale>
          <a:sx n="61" d="100"/>
          <a:sy n="61" d="100"/>
        </p:scale>
        <p:origin x="884" y="56"/>
      </p:cViewPr>
      <p:guideLst>
        <p:guide pos="3839"/>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82143-030E-4FE9-83FB-010F61E37313}" type="doc">
      <dgm:prSet loTypeId="urn:microsoft.com/office/officeart/2005/8/layout/hList1" loCatId="list" qsTypeId="urn:microsoft.com/office/officeart/2005/8/quickstyle/3d1" qsCatId="3D" csTypeId="urn:microsoft.com/office/officeart/2005/8/colors/colorful3" csCatId="colorful" phldr="1"/>
      <dgm:spPr/>
      <dgm:t>
        <a:bodyPr/>
        <a:lstStyle/>
        <a:p>
          <a:pPr rtl="1"/>
          <a:endParaRPr lang="ar-EG"/>
        </a:p>
      </dgm:t>
    </dgm:pt>
    <dgm:pt modelId="{F2097243-9E96-4D16-BDB3-B0F201001243}">
      <dgm:prSet phldrT="[Text]" custT="1"/>
      <dgm:spPr>
        <a:xfrm>
          <a:off x="6781806" y="326939"/>
          <a:ext cx="1981088" cy="1335942"/>
        </a:xfrm>
        <a:prstGeom prst="rect">
          <a:avLst/>
        </a:prstGeom>
        <a:solidFill>
          <a:schemeClr val="accent2">
            <a:lumMod val="75000"/>
          </a:schemeClr>
        </a:solidFill>
        <a:ln w="9525" cap="flat" cmpd="sng" algn="ctr">
          <a:solidFill>
            <a:srgbClr val="9BBB59">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rtl="1"/>
          <a:r>
            <a:rPr lang="ar-EG" sz="3200" b="1" u="none"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اولاً : مسببات الضغوط الداخلية </a:t>
          </a:r>
          <a:endParaRPr lang="ar-EG" sz="3200" b="1" u="none"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ADDB7A1A-D917-4AA3-B6C1-713FF0C17BBE}" type="parTrans" cxnId="{9300CEAA-B55D-47F8-82CC-D60B6F76DA18}">
      <dgm:prSet/>
      <dgm:spPr/>
      <dgm:t>
        <a:bodyPr/>
        <a:lstStyle/>
        <a:p>
          <a:pPr rtl="1"/>
          <a:endParaRPr lang="ar-EG"/>
        </a:p>
      </dgm:t>
    </dgm:pt>
    <dgm:pt modelId="{50A1FCCF-55D5-4732-9182-4EEEA4B5EFA6}" type="sibTrans" cxnId="{9300CEAA-B55D-47F8-82CC-D60B6F76DA18}">
      <dgm:prSet/>
      <dgm:spPr/>
      <dgm:t>
        <a:bodyPr/>
        <a:lstStyle/>
        <a:p>
          <a:pPr rtl="1"/>
          <a:endParaRPr lang="ar-EG"/>
        </a:p>
      </dgm:t>
    </dgm:pt>
    <dgm:pt modelId="{392DDE0D-E1AD-47E2-8DD6-B56879431113}">
      <dgm:prSet phldrT="[Text]" custT="1"/>
      <dgm:spPr>
        <a:xfrm>
          <a:off x="6778616" y="1869854"/>
          <a:ext cx="1981088" cy="2810880"/>
        </a:xfrm>
        <a:prstGeom prst="rect">
          <a:avLst/>
        </a:prstGeom>
        <a:solidFill>
          <a:srgbClr val="9BBB59">
            <a:tint val="40000"/>
            <a:alpha val="90000"/>
            <a:hueOff val="0"/>
            <a:satOff val="0"/>
            <a:lumOff val="0"/>
            <a:alphaOff val="0"/>
          </a:srgbClr>
        </a:solidFill>
        <a:ln w="9525" cap="flat" cmpd="sng" algn="ctr">
          <a:solidFill>
            <a:srgbClr val="9BBB59">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الأعضاء الحيوية </a:t>
          </a:r>
          <a:r>
            <a:rPr lang="ar-EG" sz="24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 </a:t>
          </a:r>
          <a:endParaRPr lang="ar-EG"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3180B342-EB56-4651-A69B-CF31A0DCD695}" type="parTrans" cxnId="{C0093859-4ABE-4BA8-BCC7-B2BABEEEA80A}">
      <dgm:prSet/>
      <dgm:spPr/>
      <dgm:t>
        <a:bodyPr/>
        <a:lstStyle/>
        <a:p>
          <a:pPr rtl="1"/>
          <a:endParaRPr lang="ar-EG"/>
        </a:p>
      </dgm:t>
    </dgm:pt>
    <dgm:pt modelId="{06B7D6C0-458E-45CD-9F6B-34A723174C46}" type="sibTrans" cxnId="{C0093859-4ABE-4BA8-BCC7-B2BABEEEA80A}">
      <dgm:prSet/>
      <dgm:spPr/>
      <dgm:t>
        <a:bodyPr/>
        <a:lstStyle/>
        <a:p>
          <a:pPr rtl="1"/>
          <a:endParaRPr lang="ar-EG"/>
        </a:p>
      </dgm:t>
    </dgm:pt>
    <dgm:pt modelId="{8AEB16D1-A734-4EB0-9E89-812FB07B5523}">
      <dgm:prSet phldrT="[Text]" custT="1"/>
      <dgm:spPr>
        <a:xfrm>
          <a:off x="4523365" y="326939"/>
          <a:ext cx="1981088" cy="1335942"/>
        </a:xfrm>
        <a:prstGeom prst="rect">
          <a:avLst/>
        </a:prstGeom>
        <a:solidFill>
          <a:schemeClr val="accent2">
            <a:lumMod val="75000"/>
          </a:schemeClr>
        </a:solidFill>
        <a:ln w="9525" cap="flat" cmpd="sng" algn="ctr">
          <a:solidFill>
            <a:srgbClr val="9BBB59">
              <a:hueOff val="3750088"/>
              <a:satOff val="-5627"/>
              <a:lumOff val="-915"/>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rtl="1"/>
          <a:r>
            <a:rPr lang="ar-SA" sz="3200" b="1" u="none"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ثانياً : مسببات الضغوط الخارجية </a:t>
          </a:r>
          <a:endParaRPr lang="ar-EG" sz="3200" u="none"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729AD9ED-2684-4FDA-90E7-A546AB88D810}" type="parTrans" cxnId="{00AFE8F7-174A-43BB-9C70-542416054237}">
      <dgm:prSet/>
      <dgm:spPr/>
      <dgm:t>
        <a:bodyPr/>
        <a:lstStyle/>
        <a:p>
          <a:pPr rtl="1"/>
          <a:endParaRPr lang="ar-EG"/>
        </a:p>
      </dgm:t>
    </dgm:pt>
    <dgm:pt modelId="{7610DC39-9357-4E3A-840B-7201612D9805}" type="sibTrans" cxnId="{00AFE8F7-174A-43BB-9C70-542416054237}">
      <dgm:prSet/>
      <dgm:spPr/>
      <dgm:t>
        <a:bodyPr/>
        <a:lstStyle/>
        <a:p>
          <a:pPr rtl="1"/>
          <a:endParaRPr lang="ar-EG"/>
        </a:p>
      </dgm:t>
    </dgm:pt>
    <dgm:pt modelId="{2133C322-FAE2-4415-800D-584B4C969DEF}">
      <dgm:prSet phldrT="[Text]" custT="1"/>
      <dgm:spPr>
        <a:xfrm>
          <a:off x="4520176" y="1869854"/>
          <a:ext cx="1981088" cy="2810880"/>
        </a:xfrm>
        <a:prstGeom prst="rect">
          <a:avLst/>
        </a:prstGeom>
        <a:solidFill>
          <a:srgbClr val="9BBB59">
            <a:tint val="40000"/>
            <a:alpha val="90000"/>
            <a:hueOff val="3572285"/>
            <a:satOff val="-4598"/>
            <a:lumOff val="-358"/>
            <a:alphaOff val="0"/>
          </a:srgbClr>
        </a:solidFill>
        <a:ln w="9525" cap="flat" cmpd="sng" algn="ctr">
          <a:solidFill>
            <a:srgbClr val="9BBB59">
              <a:tint val="40000"/>
              <a:alpha val="90000"/>
              <a:hueOff val="3572285"/>
              <a:satOff val="-4598"/>
              <a:lumOff val="-3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حالات الوفاة </a:t>
          </a:r>
          <a:endParaRPr lang="ar-EG"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61F3658E-166F-4342-A000-6ACE754D7747}" type="parTrans" cxnId="{86195DC8-7CFE-4920-AD1D-F758B320BF2F}">
      <dgm:prSet/>
      <dgm:spPr/>
      <dgm:t>
        <a:bodyPr/>
        <a:lstStyle/>
        <a:p>
          <a:pPr rtl="1"/>
          <a:endParaRPr lang="ar-EG"/>
        </a:p>
      </dgm:t>
    </dgm:pt>
    <dgm:pt modelId="{5181886A-8893-4AE6-9FB9-D952E4CA2948}" type="sibTrans" cxnId="{86195DC8-7CFE-4920-AD1D-F758B320BF2F}">
      <dgm:prSet/>
      <dgm:spPr/>
      <dgm:t>
        <a:bodyPr/>
        <a:lstStyle/>
        <a:p>
          <a:pPr rtl="1"/>
          <a:endParaRPr lang="ar-EG"/>
        </a:p>
      </dgm:t>
    </dgm:pt>
    <dgm:pt modelId="{5FDE1B4B-FEC9-486C-AAE1-731D5EB6770C}">
      <dgm:prSet phldrT="[Text]" custT="1"/>
      <dgm:spPr>
        <a:xfrm>
          <a:off x="2264924" y="326939"/>
          <a:ext cx="1981088" cy="1335942"/>
        </a:xfrm>
        <a:prstGeom prst="rect">
          <a:avLst/>
        </a:prstGeom>
        <a:solidFill>
          <a:schemeClr val="accent2">
            <a:lumMod val="75000"/>
          </a:schemeClr>
        </a:solidFill>
        <a:ln w="9525" cap="flat" cmpd="sng" algn="ctr">
          <a:solidFill>
            <a:srgbClr val="9BBB59">
              <a:hueOff val="7500176"/>
              <a:satOff val="-11253"/>
              <a:lumOff val="-183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rtl="1"/>
          <a:r>
            <a:rPr lang="ar-SA" sz="3200" b="1" u="none"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ثالثاً : مسببات خارجية بيئية  </a:t>
          </a:r>
          <a:endParaRPr lang="ar-EG" sz="3200" u="none"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5A71927E-FD14-479C-AF4C-B60D52F5ACD1}" type="parTrans" cxnId="{7F4FC10F-DF25-4FCA-B7D2-B23473894794}">
      <dgm:prSet/>
      <dgm:spPr/>
      <dgm:t>
        <a:bodyPr/>
        <a:lstStyle/>
        <a:p>
          <a:pPr rtl="1"/>
          <a:endParaRPr lang="ar-EG"/>
        </a:p>
      </dgm:t>
    </dgm:pt>
    <dgm:pt modelId="{1E3B6C16-AA14-4392-BD2D-FEA5D37DEF3C}" type="sibTrans" cxnId="{7F4FC10F-DF25-4FCA-B7D2-B23473894794}">
      <dgm:prSet/>
      <dgm:spPr/>
      <dgm:t>
        <a:bodyPr/>
        <a:lstStyle/>
        <a:p>
          <a:pPr rtl="1"/>
          <a:endParaRPr lang="ar-EG"/>
        </a:p>
      </dgm:t>
    </dgm:pt>
    <dgm:pt modelId="{4F102AD7-03DB-4F6F-9A16-CF53BF5C8338}">
      <dgm:prSet phldrT="[Text]" custT="1"/>
      <dgm:spPr>
        <a:xfrm>
          <a:off x="2261735" y="1869854"/>
          <a:ext cx="1981088" cy="2810880"/>
        </a:xfrm>
        <a:prstGeom prst="rect">
          <a:avLst/>
        </a:prstGeom>
        <a:solidFill>
          <a:srgbClr val="9BBB59">
            <a:tint val="40000"/>
            <a:alpha val="90000"/>
            <a:hueOff val="7144569"/>
            <a:satOff val="-9195"/>
            <a:lumOff val="-717"/>
            <a:alphaOff val="0"/>
          </a:srgbClr>
        </a:solidFill>
        <a:ln w="9525" cap="flat" cmpd="sng" algn="ctr">
          <a:solidFill>
            <a:srgbClr val="9BBB59">
              <a:tint val="40000"/>
              <a:alpha val="90000"/>
              <a:hueOff val="7144569"/>
              <a:satOff val="-9195"/>
              <a:lumOff val="-7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الضوضاء الشديدة </a:t>
          </a:r>
          <a:endParaRPr lang="ar-EG"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AC363E38-6FB3-4129-8EE2-645FEAA26B9D}" type="parTrans" cxnId="{4D160BDD-18AB-4551-8273-EE48A7F8C117}">
      <dgm:prSet/>
      <dgm:spPr/>
      <dgm:t>
        <a:bodyPr/>
        <a:lstStyle/>
        <a:p>
          <a:pPr rtl="1"/>
          <a:endParaRPr lang="ar-EG"/>
        </a:p>
      </dgm:t>
    </dgm:pt>
    <dgm:pt modelId="{F725C181-C662-4371-8E64-0C936A7C2D51}" type="sibTrans" cxnId="{4D160BDD-18AB-4551-8273-EE48A7F8C117}">
      <dgm:prSet/>
      <dgm:spPr/>
      <dgm:t>
        <a:bodyPr/>
        <a:lstStyle/>
        <a:p>
          <a:pPr rtl="1"/>
          <a:endParaRPr lang="ar-EG"/>
        </a:p>
      </dgm:t>
    </dgm:pt>
    <dgm:pt modelId="{D75969B5-989A-4F80-926B-187F72BF4B6F}">
      <dgm:prSet phldrT="[Text]" custT="1"/>
      <dgm:spPr>
        <a:xfrm>
          <a:off x="6484" y="326939"/>
          <a:ext cx="1981088" cy="1335942"/>
        </a:xfrm>
        <a:prstGeom prst="rect">
          <a:avLst/>
        </a:prstGeom>
        <a:solidFill>
          <a:schemeClr val="accent2">
            <a:lumMod val="75000"/>
          </a:schemeClr>
        </a:solidFill>
        <a:ln w="9525" cap="flat" cmpd="sng" algn="ctr">
          <a:solidFill>
            <a:srgbClr val="9BBB59">
              <a:hueOff val="11250264"/>
              <a:satOff val="-16880"/>
              <a:lumOff val="-2745"/>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rtl="1"/>
          <a:r>
            <a:rPr lang="ar-SA" sz="3200" b="1" u="none"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رابعاً : مسببات خارجية وظيفية  </a:t>
          </a:r>
          <a:endParaRPr lang="ar-EG" sz="3200" u="none"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D3792FA7-C87A-4218-801B-0946760384B5}" type="parTrans" cxnId="{4DF86C01-6E66-4C6C-A337-BDA935F98CE4}">
      <dgm:prSet/>
      <dgm:spPr/>
      <dgm:t>
        <a:bodyPr/>
        <a:lstStyle/>
        <a:p>
          <a:pPr rtl="1"/>
          <a:endParaRPr lang="ar-EG"/>
        </a:p>
      </dgm:t>
    </dgm:pt>
    <dgm:pt modelId="{9155A99D-CF60-4FB3-B002-D52A98678D4C}" type="sibTrans" cxnId="{4DF86C01-6E66-4C6C-A337-BDA935F98CE4}">
      <dgm:prSet/>
      <dgm:spPr/>
      <dgm:t>
        <a:bodyPr/>
        <a:lstStyle/>
        <a:p>
          <a:pPr rtl="1"/>
          <a:endParaRPr lang="ar-EG"/>
        </a:p>
      </dgm:t>
    </dgm:pt>
    <dgm:pt modelId="{10323627-7C32-4F25-8311-CDFE85DD7576}">
      <dgm:prSet custT="1"/>
      <dgm:spPr>
        <a:xfrm>
          <a:off x="4520176" y="1869854"/>
          <a:ext cx="1981088" cy="2810880"/>
        </a:xfrm>
        <a:prstGeom prst="rect">
          <a:avLst/>
        </a:prstGeom>
        <a:solidFill>
          <a:srgbClr val="9BBB59">
            <a:tint val="40000"/>
            <a:alpha val="90000"/>
            <a:hueOff val="3572285"/>
            <a:satOff val="-4598"/>
            <a:lumOff val="-358"/>
            <a:alphaOff val="0"/>
          </a:srgbClr>
        </a:solidFill>
        <a:ln w="9525" cap="flat" cmpd="sng" algn="ctr">
          <a:solidFill>
            <a:srgbClr val="9BBB59">
              <a:tint val="40000"/>
              <a:alpha val="90000"/>
              <a:hueOff val="3572285"/>
              <a:satOff val="-4598"/>
              <a:lumOff val="-3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حالات الطلاق </a:t>
          </a:r>
          <a:endParaRPr lang="en-US"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04930810-3535-42D3-BF7C-20E345F8B623}" type="parTrans" cxnId="{5D3D9F1F-CCE4-42C6-B79F-77558018CCC5}">
      <dgm:prSet/>
      <dgm:spPr/>
      <dgm:t>
        <a:bodyPr/>
        <a:lstStyle/>
        <a:p>
          <a:pPr rtl="1"/>
          <a:endParaRPr lang="ar-EG"/>
        </a:p>
      </dgm:t>
    </dgm:pt>
    <dgm:pt modelId="{196582B5-7675-40CD-B4C5-75EE79EDA9CF}" type="sibTrans" cxnId="{5D3D9F1F-CCE4-42C6-B79F-77558018CCC5}">
      <dgm:prSet/>
      <dgm:spPr/>
      <dgm:t>
        <a:bodyPr/>
        <a:lstStyle/>
        <a:p>
          <a:pPr rtl="1"/>
          <a:endParaRPr lang="ar-EG"/>
        </a:p>
      </dgm:t>
    </dgm:pt>
    <dgm:pt modelId="{783EEA5A-08F3-4686-8EC3-BC04BD2AB6A0}">
      <dgm:prSet custT="1"/>
      <dgm:spPr>
        <a:xfrm>
          <a:off x="4520176" y="1869854"/>
          <a:ext cx="1981088" cy="2810880"/>
        </a:xfrm>
        <a:prstGeom prst="rect">
          <a:avLst/>
        </a:prstGeom>
        <a:solidFill>
          <a:srgbClr val="9BBB59">
            <a:tint val="40000"/>
            <a:alpha val="90000"/>
            <a:hueOff val="3572285"/>
            <a:satOff val="-4598"/>
            <a:lumOff val="-358"/>
            <a:alphaOff val="0"/>
          </a:srgbClr>
        </a:solidFill>
        <a:ln w="9525" cap="flat" cmpd="sng" algn="ctr">
          <a:solidFill>
            <a:srgbClr val="9BBB59">
              <a:tint val="40000"/>
              <a:alpha val="90000"/>
              <a:hueOff val="3572285"/>
              <a:satOff val="-4598"/>
              <a:lumOff val="-3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ضغوط الدراسة </a:t>
          </a:r>
          <a:endParaRPr lang="en-US"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CFA15631-91B7-4551-A575-93F0A21C1419}" type="parTrans" cxnId="{5E4E508B-339A-4214-9913-116229AA39FB}">
      <dgm:prSet/>
      <dgm:spPr/>
      <dgm:t>
        <a:bodyPr/>
        <a:lstStyle/>
        <a:p>
          <a:pPr rtl="1"/>
          <a:endParaRPr lang="ar-EG"/>
        </a:p>
      </dgm:t>
    </dgm:pt>
    <dgm:pt modelId="{C434E65F-0ADA-4BEC-928E-5891717DED84}" type="sibTrans" cxnId="{5E4E508B-339A-4214-9913-116229AA39FB}">
      <dgm:prSet/>
      <dgm:spPr/>
      <dgm:t>
        <a:bodyPr/>
        <a:lstStyle/>
        <a:p>
          <a:pPr rtl="1"/>
          <a:endParaRPr lang="ar-EG"/>
        </a:p>
      </dgm:t>
    </dgm:pt>
    <dgm:pt modelId="{B714E960-088D-45D6-9922-7BDD48BE0412}">
      <dgm:prSet custT="1"/>
      <dgm:spPr>
        <a:xfrm>
          <a:off x="2261735" y="1869854"/>
          <a:ext cx="1981088" cy="2810880"/>
        </a:xfrm>
        <a:prstGeom prst="rect">
          <a:avLst/>
        </a:prstGeom>
        <a:solidFill>
          <a:srgbClr val="9BBB59">
            <a:tint val="40000"/>
            <a:alpha val="90000"/>
            <a:hueOff val="7144569"/>
            <a:satOff val="-9195"/>
            <a:lumOff val="-717"/>
            <a:alphaOff val="0"/>
          </a:srgbClr>
        </a:solidFill>
        <a:ln w="9525" cap="flat" cmpd="sng" algn="ctr">
          <a:solidFill>
            <a:srgbClr val="9BBB59">
              <a:tint val="40000"/>
              <a:alpha val="90000"/>
              <a:hueOff val="7144569"/>
              <a:satOff val="-9195"/>
              <a:lumOff val="-7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درجة الحرارة </a:t>
          </a:r>
          <a:endParaRPr lang="en-US"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5BC3658A-4EC5-4BEC-940C-E2AD8CE06168}" type="parTrans" cxnId="{C02BB950-0C77-437C-8638-192A0918D376}">
      <dgm:prSet/>
      <dgm:spPr/>
      <dgm:t>
        <a:bodyPr/>
        <a:lstStyle/>
        <a:p>
          <a:pPr rtl="1"/>
          <a:endParaRPr lang="ar-EG"/>
        </a:p>
      </dgm:t>
    </dgm:pt>
    <dgm:pt modelId="{FF9CE7C2-63D6-4D98-9C24-DB3C048F1590}" type="sibTrans" cxnId="{C02BB950-0C77-437C-8638-192A0918D376}">
      <dgm:prSet/>
      <dgm:spPr/>
      <dgm:t>
        <a:bodyPr/>
        <a:lstStyle/>
        <a:p>
          <a:pPr rtl="1"/>
          <a:endParaRPr lang="ar-EG"/>
        </a:p>
      </dgm:t>
    </dgm:pt>
    <dgm:pt modelId="{D74E5B64-CDAE-45B2-A605-3E6400F16326}">
      <dgm:prSet custT="1"/>
      <dgm:spPr>
        <a:xfrm>
          <a:off x="2261735" y="1869854"/>
          <a:ext cx="1981088" cy="2810880"/>
        </a:xfrm>
        <a:prstGeom prst="rect">
          <a:avLst/>
        </a:prstGeom>
        <a:solidFill>
          <a:srgbClr val="9BBB59">
            <a:tint val="40000"/>
            <a:alpha val="90000"/>
            <a:hueOff val="7144569"/>
            <a:satOff val="-9195"/>
            <a:lumOff val="-717"/>
            <a:alphaOff val="0"/>
          </a:srgbClr>
        </a:solidFill>
        <a:ln w="9525" cap="flat" cmpd="sng" algn="ctr">
          <a:solidFill>
            <a:srgbClr val="9BBB59">
              <a:tint val="40000"/>
              <a:alpha val="90000"/>
              <a:hueOff val="7144569"/>
              <a:satOff val="-9195"/>
              <a:lumOff val="-7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الازدحام </a:t>
          </a:r>
          <a:endParaRPr lang="en-US"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4ECD9E26-4ACF-4F63-A9C9-D869E6E8A237}" type="parTrans" cxnId="{10ECF0EF-FEC8-4051-86FE-01CAF734566E}">
      <dgm:prSet/>
      <dgm:spPr/>
      <dgm:t>
        <a:bodyPr/>
        <a:lstStyle/>
        <a:p>
          <a:pPr rtl="1"/>
          <a:endParaRPr lang="ar-EG"/>
        </a:p>
      </dgm:t>
    </dgm:pt>
    <dgm:pt modelId="{0F51CD1B-2AD4-4597-88F1-D527D23B27BE}" type="sibTrans" cxnId="{10ECF0EF-FEC8-4051-86FE-01CAF734566E}">
      <dgm:prSet/>
      <dgm:spPr/>
      <dgm:t>
        <a:bodyPr/>
        <a:lstStyle/>
        <a:p>
          <a:pPr rtl="1"/>
          <a:endParaRPr lang="ar-EG"/>
        </a:p>
      </dgm:t>
    </dgm:pt>
    <dgm:pt modelId="{59E7ACC1-EF14-44E8-A8EF-6E0299093899}">
      <dgm:prSet custT="1"/>
      <dgm:spPr>
        <a:xfrm>
          <a:off x="3294" y="1869854"/>
          <a:ext cx="1981088" cy="2810880"/>
        </a:xfrm>
        <a:prstGeom prst="rect">
          <a:avLst/>
        </a:prstGeom>
        <a:solidFill>
          <a:srgbClr val="9BBB59">
            <a:tint val="40000"/>
            <a:alpha val="90000"/>
            <a:hueOff val="10716854"/>
            <a:satOff val="-13793"/>
            <a:lumOff val="-1075"/>
            <a:alphaOff val="0"/>
          </a:srgbClr>
        </a:solidFill>
        <a:ln w="9525" cap="flat" cmpd="sng" algn="ctr">
          <a:solidFill>
            <a:srgbClr val="9BBB59">
              <a:tint val="40000"/>
              <a:alpha val="90000"/>
              <a:hueOff val="10716854"/>
              <a:satOff val="-13793"/>
              <a:lumOff val="-1075"/>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تغيير واجبات وظيفية </a:t>
          </a:r>
          <a:endParaRPr lang="ar-EG"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CC99BD96-593E-41FD-911A-CD0DFAD8CA40}" type="parTrans" cxnId="{955EDB5B-9849-40D5-A5C6-20FF5EE136DA}">
      <dgm:prSet/>
      <dgm:spPr/>
      <dgm:t>
        <a:bodyPr/>
        <a:lstStyle/>
        <a:p>
          <a:pPr rtl="1"/>
          <a:endParaRPr lang="ar-EG"/>
        </a:p>
      </dgm:t>
    </dgm:pt>
    <dgm:pt modelId="{B2E8AB0D-C09A-4C9D-893A-58C1838206E2}" type="sibTrans" cxnId="{955EDB5B-9849-40D5-A5C6-20FF5EE136DA}">
      <dgm:prSet/>
      <dgm:spPr/>
      <dgm:t>
        <a:bodyPr/>
        <a:lstStyle/>
        <a:p>
          <a:pPr rtl="1"/>
          <a:endParaRPr lang="ar-EG"/>
        </a:p>
      </dgm:t>
    </dgm:pt>
    <dgm:pt modelId="{34BC042A-245B-4D86-B0A9-21D3F227DBF2}">
      <dgm:prSet custT="1"/>
      <dgm:spPr>
        <a:xfrm>
          <a:off x="3294" y="1869854"/>
          <a:ext cx="1981088" cy="2810880"/>
        </a:xfrm>
        <a:prstGeom prst="rect">
          <a:avLst/>
        </a:prstGeom>
        <a:solidFill>
          <a:srgbClr val="9BBB59">
            <a:tint val="40000"/>
            <a:alpha val="90000"/>
            <a:hueOff val="10716854"/>
            <a:satOff val="-13793"/>
            <a:lumOff val="-1075"/>
            <a:alphaOff val="0"/>
          </a:srgbClr>
        </a:solidFill>
        <a:ln w="9525" cap="flat" cmpd="sng" algn="ctr">
          <a:solidFill>
            <a:srgbClr val="9BBB59">
              <a:tint val="40000"/>
              <a:alpha val="90000"/>
              <a:hueOff val="10716854"/>
              <a:satOff val="-13793"/>
              <a:lumOff val="-1075"/>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SA"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نقص الدعم من المدير </a:t>
          </a:r>
          <a:endParaRPr lang="en-US" sz="24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F10E5B88-05A6-4D20-81BB-FD804CC23460}" type="parTrans" cxnId="{991F188E-80CF-400F-9387-758F64509B09}">
      <dgm:prSet/>
      <dgm:spPr/>
      <dgm:t>
        <a:bodyPr/>
        <a:lstStyle/>
        <a:p>
          <a:pPr rtl="1"/>
          <a:endParaRPr lang="ar-EG"/>
        </a:p>
      </dgm:t>
    </dgm:pt>
    <dgm:pt modelId="{F5074E16-8C8F-481B-96B5-59C05CADBBC1}" type="sibTrans" cxnId="{991F188E-80CF-400F-9387-758F64509B09}">
      <dgm:prSet/>
      <dgm:spPr/>
      <dgm:t>
        <a:bodyPr/>
        <a:lstStyle/>
        <a:p>
          <a:pPr rtl="1"/>
          <a:endParaRPr lang="ar-EG"/>
        </a:p>
      </dgm:t>
    </dgm:pt>
    <dgm:pt modelId="{F8EAF204-167B-4128-A6B1-D10FBA895F8B}">
      <dgm:prSet custT="1"/>
      <dgm:spPr>
        <a:xfrm>
          <a:off x="3294" y="1869854"/>
          <a:ext cx="1981088" cy="2810880"/>
        </a:xfrm>
        <a:prstGeom prst="rect">
          <a:avLst/>
        </a:prstGeom>
        <a:solidFill>
          <a:srgbClr val="9BBB59">
            <a:tint val="40000"/>
            <a:alpha val="90000"/>
            <a:hueOff val="10716854"/>
            <a:satOff val="-13793"/>
            <a:lumOff val="-1075"/>
            <a:alphaOff val="0"/>
          </a:srgbClr>
        </a:solidFill>
        <a:ln w="9525" cap="flat" cmpd="sng" algn="ctr">
          <a:solidFill>
            <a:srgbClr val="9BBB59">
              <a:tint val="40000"/>
              <a:alpha val="90000"/>
              <a:hueOff val="10716854"/>
              <a:satOff val="-13793"/>
              <a:lumOff val="-1075"/>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rtl="1"/>
          <a:r>
            <a:rPr lang="ar-EG" sz="2400" b="1"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نقص الراتب </a:t>
          </a:r>
          <a:endParaRPr lang="en-US" sz="2400" b="1"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gm:t>
    </dgm:pt>
    <dgm:pt modelId="{5C5EA874-3FAF-4541-93D9-5CB6C364979B}" type="parTrans" cxnId="{5393929A-7CB7-4B8F-B8C6-E6560420AF64}">
      <dgm:prSet/>
      <dgm:spPr/>
      <dgm:t>
        <a:bodyPr/>
        <a:lstStyle/>
        <a:p>
          <a:pPr rtl="1"/>
          <a:endParaRPr lang="ar-EG"/>
        </a:p>
      </dgm:t>
    </dgm:pt>
    <dgm:pt modelId="{D15D5B8E-0315-4AB6-84DB-C2B950DCB6E1}" type="sibTrans" cxnId="{5393929A-7CB7-4B8F-B8C6-E6560420AF64}">
      <dgm:prSet/>
      <dgm:spPr/>
      <dgm:t>
        <a:bodyPr/>
        <a:lstStyle/>
        <a:p>
          <a:pPr rtl="1"/>
          <a:endParaRPr lang="ar-EG"/>
        </a:p>
      </dgm:t>
    </dgm:pt>
    <dgm:pt modelId="{66B99FF7-F5E9-4AE1-B54F-032B55ABF954}" type="pres">
      <dgm:prSet presAssocID="{2C982143-030E-4FE9-83FB-010F61E37313}" presName="Name0" presStyleCnt="0">
        <dgm:presLayoutVars>
          <dgm:dir val="rev"/>
          <dgm:animLvl val="lvl"/>
          <dgm:resizeHandles val="exact"/>
        </dgm:presLayoutVars>
      </dgm:prSet>
      <dgm:spPr/>
      <dgm:t>
        <a:bodyPr/>
        <a:lstStyle/>
        <a:p>
          <a:pPr rtl="1"/>
          <a:endParaRPr lang="ar-EG"/>
        </a:p>
      </dgm:t>
    </dgm:pt>
    <dgm:pt modelId="{3B800AFA-0E6D-4150-945C-E55C95EFD926}" type="pres">
      <dgm:prSet presAssocID="{F2097243-9E96-4D16-BDB3-B0F201001243}" presName="composite" presStyleCnt="0"/>
      <dgm:spPr/>
    </dgm:pt>
    <dgm:pt modelId="{CFB1AC6F-C866-44B0-9870-8033431E4928}" type="pres">
      <dgm:prSet presAssocID="{F2097243-9E96-4D16-BDB3-B0F201001243}" presName="parTx" presStyleLbl="alignNode1" presStyleIdx="0" presStyleCnt="4" custScaleY="207628" custLinFactNeighborX="161" custLinFactNeighborY="-60412">
        <dgm:presLayoutVars>
          <dgm:chMax val="0"/>
          <dgm:chPref val="0"/>
          <dgm:bulletEnabled val="1"/>
        </dgm:presLayoutVars>
      </dgm:prSet>
      <dgm:spPr/>
      <dgm:t>
        <a:bodyPr/>
        <a:lstStyle/>
        <a:p>
          <a:pPr rtl="1"/>
          <a:endParaRPr lang="ar-EG"/>
        </a:p>
      </dgm:t>
    </dgm:pt>
    <dgm:pt modelId="{A75D9F9E-E1A0-4657-AEC9-C7A0BE5B4B8E}" type="pres">
      <dgm:prSet presAssocID="{F2097243-9E96-4D16-BDB3-B0F201001243}" presName="desTx" presStyleLbl="alignAccFollowNode1" presStyleIdx="0" presStyleCnt="4">
        <dgm:presLayoutVars>
          <dgm:bulletEnabled val="1"/>
        </dgm:presLayoutVars>
      </dgm:prSet>
      <dgm:spPr/>
      <dgm:t>
        <a:bodyPr/>
        <a:lstStyle/>
        <a:p>
          <a:pPr rtl="1"/>
          <a:endParaRPr lang="ar-EG"/>
        </a:p>
      </dgm:t>
    </dgm:pt>
    <dgm:pt modelId="{F5058091-284F-42AF-B63A-91488331015B}" type="pres">
      <dgm:prSet presAssocID="{50A1FCCF-55D5-4732-9182-4EEEA4B5EFA6}" presName="space" presStyleCnt="0"/>
      <dgm:spPr/>
    </dgm:pt>
    <dgm:pt modelId="{5059E96E-439B-4B35-82B5-BAC367E4EEFD}" type="pres">
      <dgm:prSet presAssocID="{8AEB16D1-A734-4EB0-9E89-812FB07B5523}" presName="composite" presStyleCnt="0"/>
      <dgm:spPr/>
    </dgm:pt>
    <dgm:pt modelId="{0FFDBEEC-2BA2-4278-94E7-8F72668E6ED6}" type="pres">
      <dgm:prSet presAssocID="{8AEB16D1-A734-4EB0-9E89-812FB07B5523}" presName="parTx" presStyleLbl="alignNode1" presStyleIdx="1" presStyleCnt="4" custScaleX="110145" custScaleY="168587" custLinFactNeighborX="161" custLinFactNeighborY="-60412">
        <dgm:presLayoutVars>
          <dgm:chMax val="0"/>
          <dgm:chPref val="0"/>
          <dgm:bulletEnabled val="1"/>
        </dgm:presLayoutVars>
      </dgm:prSet>
      <dgm:spPr/>
      <dgm:t>
        <a:bodyPr/>
        <a:lstStyle/>
        <a:p>
          <a:pPr rtl="1"/>
          <a:endParaRPr lang="ar-EG"/>
        </a:p>
      </dgm:t>
    </dgm:pt>
    <dgm:pt modelId="{6627AFB9-F6F8-488D-8267-489BD2B07B04}" type="pres">
      <dgm:prSet presAssocID="{8AEB16D1-A734-4EB0-9E89-812FB07B5523}" presName="desTx" presStyleLbl="alignAccFollowNode1" presStyleIdx="1" presStyleCnt="4">
        <dgm:presLayoutVars>
          <dgm:bulletEnabled val="1"/>
        </dgm:presLayoutVars>
      </dgm:prSet>
      <dgm:spPr/>
      <dgm:t>
        <a:bodyPr/>
        <a:lstStyle/>
        <a:p>
          <a:pPr rtl="1"/>
          <a:endParaRPr lang="ar-EG"/>
        </a:p>
      </dgm:t>
    </dgm:pt>
    <dgm:pt modelId="{01039364-96D5-4B1E-89C4-8CB1E9035FAE}" type="pres">
      <dgm:prSet presAssocID="{7610DC39-9357-4E3A-840B-7201612D9805}" presName="space" presStyleCnt="0"/>
      <dgm:spPr/>
    </dgm:pt>
    <dgm:pt modelId="{A7A9BF1A-8DB0-430F-8840-61A9D4D1D551}" type="pres">
      <dgm:prSet presAssocID="{5FDE1B4B-FEC9-486C-AAE1-731D5EB6770C}" presName="composite" presStyleCnt="0"/>
      <dgm:spPr/>
    </dgm:pt>
    <dgm:pt modelId="{FFF8F2C3-B59E-4A38-A5D8-80B73413A3AE}" type="pres">
      <dgm:prSet presAssocID="{5FDE1B4B-FEC9-486C-AAE1-731D5EB6770C}" presName="parTx" presStyleLbl="alignNode1" presStyleIdx="2" presStyleCnt="4" custScaleY="168587" custLinFactNeighborX="161" custLinFactNeighborY="-60412">
        <dgm:presLayoutVars>
          <dgm:chMax val="0"/>
          <dgm:chPref val="0"/>
          <dgm:bulletEnabled val="1"/>
        </dgm:presLayoutVars>
      </dgm:prSet>
      <dgm:spPr/>
      <dgm:t>
        <a:bodyPr/>
        <a:lstStyle/>
        <a:p>
          <a:pPr rtl="1"/>
          <a:endParaRPr lang="ar-EG"/>
        </a:p>
      </dgm:t>
    </dgm:pt>
    <dgm:pt modelId="{E5D0A16D-BF35-4E7C-B141-285A8B72CC47}" type="pres">
      <dgm:prSet presAssocID="{5FDE1B4B-FEC9-486C-AAE1-731D5EB6770C}" presName="desTx" presStyleLbl="alignAccFollowNode1" presStyleIdx="2" presStyleCnt="4">
        <dgm:presLayoutVars>
          <dgm:bulletEnabled val="1"/>
        </dgm:presLayoutVars>
      </dgm:prSet>
      <dgm:spPr/>
      <dgm:t>
        <a:bodyPr/>
        <a:lstStyle/>
        <a:p>
          <a:pPr rtl="1"/>
          <a:endParaRPr lang="ar-EG"/>
        </a:p>
      </dgm:t>
    </dgm:pt>
    <dgm:pt modelId="{B6A19A6E-8FCF-4E47-B73D-A4B21E4A10FA}" type="pres">
      <dgm:prSet presAssocID="{1E3B6C16-AA14-4392-BD2D-FEA5D37DEF3C}" presName="space" presStyleCnt="0"/>
      <dgm:spPr/>
    </dgm:pt>
    <dgm:pt modelId="{7E73F440-C09F-4DCA-A64F-9626B7495E0C}" type="pres">
      <dgm:prSet presAssocID="{D75969B5-989A-4F80-926B-187F72BF4B6F}" presName="composite" presStyleCnt="0"/>
      <dgm:spPr/>
    </dgm:pt>
    <dgm:pt modelId="{30EF6EAC-2AE9-48D8-B0F6-CECDE744A1AE}" type="pres">
      <dgm:prSet presAssocID="{D75969B5-989A-4F80-926B-187F72BF4B6F}" presName="parTx" presStyleLbl="alignNode1" presStyleIdx="3" presStyleCnt="4" custScaleY="168587" custLinFactNeighborX="161" custLinFactNeighborY="-60412">
        <dgm:presLayoutVars>
          <dgm:chMax val="0"/>
          <dgm:chPref val="0"/>
          <dgm:bulletEnabled val="1"/>
        </dgm:presLayoutVars>
      </dgm:prSet>
      <dgm:spPr/>
      <dgm:t>
        <a:bodyPr/>
        <a:lstStyle/>
        <a:p>
          <a:pPr rtl="1"/>
          <a:endParaRPr lang="ar-EG"/>
        </a:p>
      </dgm:t>
    </dgm:pt>
    <dgm:pt modelId="{85214943-4AE1-4F9F-8C07-F3F8123867CD}" type="pres">
      <dgm:prSet presAssocID="{D75969B5-989A-4F80-926B-187F72BF4B6F}" presName="desTx" presStyleLbl="alignAccFollowNode1" presStyleIdx="3" presStyleCnt="4">
        <dgm:presLayoutVars>
          <dgm:bulletEnabled val="1"/>
        </dgm:presLayoutVars>
      </dgm:prSet>
      <dgm:spPr/>
      <dgm:t>
        <a:bodyPr/>
        <a:lstStyle/>
        <a:p>
          <a:pPr rtl="1"/>
          <a:endParaRPr lang="ar-EG"/>
        </a:p>
      </dgm:t>
    </dgm:pt>
  </dgm:ptLst>
  <dgm:cxnLst>
    <dgm:cxn modelId="{C11608BB-35BD-4B8C-AA65-ED45F329EBD9}" type="presOf" srcId="{392DDE0D-E1AD-47E2-8DD6-B56879431113}" destId="{A75D9F9E-E1A0-4657-AEC9-C7A0BE5B4B8E}" srcOrd="0" destOrd="0" presId="urn:microsoft.com/office/officeart/2005/8/layout/hList1"/>
    <dgm:cxn modelId="{A8F34303-F19F-4FCF-BF83-9E0621D213A2}" type="presOf" srcId="{8AEB16D1-A734-4EB0-9E89-812FB07B5523}" destId="{0FFDBEEC-2BA2-4278-94E7-8F72668E6ED6}" srcOrd="0" destOrd="0" presId="urn:microsoft.com/office/officeart/2005/8/layout/hList1"/>
    <dgm:cxn modelId="{661ED6D0-E4F3-4E2F-8A63-32E453B84450}" type="presOf" srcId="{2133C322-FAE2-4415-800D-584B4C969DEF}" destId="{6627AFB9-F6F8-488D-8267-489BD2B07B04}" srcOrd="0" destOrd="0" presId="urn:microsoft.com/office/officeart/2005/8/layout/hList1"/>
    <dgm:cxn modelId="{A668219A-4D0A-480B-B975-8FFF5B5EDB60}" type="presOf" srcId="{34BC042A-245B-4D86-B0A9-21D3F227DBF2}" destId="{85214943-4AE1-4F9F-8C07-F3F8123867CD}" srcOrd="0" destOrd="1" presId="urn:microsoft.com/office/officeart/2005/8/layout/hList1"/>
    <dgm:cxn modelId="{7F4FC10F-DF25-4FCA-B7D2-B23473894794}" srcId="{2C982143-030E-4FE9-83FB-010F61E37313}" destId="{5FDE1B4B-FEC9-486C-AAE1-731D5EB6770C}" srcOrd="2" destOrd="0" parTransId="{5A71927E-FD14-479C-AF4C-B60D52F5ACD1}" sibTransId="{1E3B6C16-AA14-4392-BD2D-FEA5D37DEF3C}"/>
    <dgm:cxn modelId="{DB1BCF3A-F040-4A28-82DB-06916262D0CC}" type="presOf" srcId="{2C982143-030E-4FE9-83FB-010F61E37313}" destId="{66B99FF7-F5E9-4AE1-B54F-032B55ABF954}" srcOrd="0" destOrd="0" presId="urn:microsoft.com/office/officeart/2005/8/layout/hList1"/>
    <dgm:cxn modelId="{9300CEAA-B55D-47F8-82CC-D60B6F76DA18}" srcId="{2C982143-030E-4FE9-83FB-010F61E37313}" destId="{F2097243-9E96-4D16-BDB3-B0F201001243}" srcOrd="0" destOrd="0" parTransId="{ADDB7A1A-D917-4AA3-B6C1-713FF0C17BBE}" sibTransId="{50A1FCCF-55D5-4732-9182-4EEEA4B5EFA6}"/>
    <dgm:cxn modelId="{5D3D9F1F-CCE4-42C6-B79F-77558018CCC5}" srcId="{8AEB16D1-A734-4EB0-9E89-812FB07B5523}" destId="{10323627-7C32-4F25-8311-CDFE85DD7576}" srcOrd="1" destOrd="0" parTransId="{04930810-3535-42D3-BF7C-20E345F8B623}" sibTransId="{196582B5-7675-40CD-B4C5-75EE79EDA9CF}"/>
    <dgm:cxn modelId="{00AFE8F7-174A-43BB-9C70-542416054237}" srcId="{2C982143-030E-4FE9-83FB-010F61E37313}" destId="{8AEB16D1-A734-4EB0-9E89-812FB07B5523}" srcOrd="1" destOrd="0" parTransId="{729AD9ED-2684-4FDA-90E7-A546AB88D810}" sibTransId="{7610DC39-9357-4E3A-840B-7201612D9805}"/>
    <dgm:cxn modelId="{C0093859-4ABE-4BA8-BCC7-B2BABEEEA80A}" srcId="{F2097243-9E96-4D16-BDB3-B0F201001243}" destId="{392DDE0D-E1AD-47E2-8DD6-B56879431113}" srcOrd="0" destOrd="0" parTransId="{3180B342-EB56-4651-A69B-CF31A0DCD695}" sibTransId="{06B7D6C0-458E-45CD-9F6B-34A723174C46}"/>
    <dgm:cxn modelId="{F9C37B5C-FF99-485A-8C93-61CD959DE713}" type="presOf" srcId="{4F102AD7-03DB-4F6F-9A16-CF53BF5C8338}" destId="{E5D0A16D-BF35-4E7C-B141-285A8B72CC47}" srcOrd="0" destOrd="0" presId="urn:microsoft.com/office/officeart/2005/8/layout/hList1"/>
    <dgm:cxn modelId="{D6E5CFFF-BEA0-4EFE-88C5-E5B7BFECE3AA}" type="presOf" srcId="{10323627-7C32-4F25-8311-CDFE85DD7576}" destId="{6627AFB9-F6F8-488D-8267-489BD2B07B04}" srcOrd="0" destOrd="1" presId="urn:microsoft.com/office/officeart/2005/8/layout/hList1"/>
    <dgm:cxn modelId="{5E4E508B-339A-4214-9913-116229AA39FB}" srcId="{8AEB16D1-A734-4EB0-9E89-812FB07B5523}" destId="{783EEA5A-08F3-4686-8EC3-BC04BD2AB6A0}" srcOrd="2" destOrd="0" parTransId="{CFA15631-91B7-4551-A575-93F0A21C1419}" sibTransId="{C434E65F-0ADA-4BEC-928E-5891717DED84}"/>
    <dgm:cxn modelId="{25CFF8ED-7D78-4E9A-BFF6-0E09B24BD827}" type="presOf" srcId="{F2097243-9E96-4D16-BDB3-B0F201001243}" destId="{CFB1AC6F-C866-44B0-9870-8033431E4928}" srcOrd="0" destOrd="0" presId="urn:microsoft.com/office/officeart/2005/8/layout/hList1"/>
    <dgm:cxn modelId="{50C6DC74-BB12-4EAC-9C69-8ABCB2D20CD6}" type="presOf" srcId="{F8EAF204-167B-4128-A6B1-D10FBA895F8B}" destId="{85214943-4AE1-4F9F-8C07-F3F8123867CD}" srcOrd="0" destOrd="2" presId="urn:microsoft.com/office/officeart/2005/8/layout/hList1"/>
    <dgm:cxn modelId="{5393929A-7CB7-4B8F-B8C6-E6560420AF64}" srcId="{D75969B5-989A-4F80-926B-187F72BF4B6F}" destId="{F8EAF204-167B-4128-A6B1-D10FBA895F8B}" srcOrd="2" destOrd="0" parTransId="{5C5EA874-3FAF-4541-93D9-5CB6C364979B}" sibTransId="{D15D5B8E-0315-4AB6-84DB-C2B950DCB6E1}"/>
    <dgm:cxn modelId="{955EDB5B-9849-40D5-A5C6-20FF5EE136DA}" srcId="{D75969B5-989A-4F80-926B-187F72BF4B6F}" destId="{59E7ACC1-EF14-44E8-A8EF-6E0299093899}" srcOrd="0" destOrd="0" parTransId="{CC99BD96-593E-41FD-911A-CD0DFAD8CA40}" sibTransId="{B2E8AB0D-C09A-4C9D-893A-58C1838206E2}"/>
    <dgm:cxn modelId="{4D160BDD-18AB-4551-8273-EE48A7F8C117}" srcId="{5FDE1B4B-FEC9-486C-AAE1-731D5EB6770C}" destId="{4F102AD7-03DB-4F6F-9A16-CF53BF5C8338}" srcOrd="0" destOrd="0" parTransId="{AC363E38-6FB3-4129-8EE2-645FEAA26B9D}" sibTransId="{F725C181-C662-4371-8E64-0C936A7C2D51}"/>
    <dgm:cxn modelId="{92357793-A237-4B9F-9450-112A3BA27A56}" type="presOf" srcId="{783EEA5A-08F3-4686-8EC3-BC04BD2AB6A0}" destId="{6627AFB9-F6F8-488D-8267-489BD2B07B04}" srcOrd="0" destOrd="2" presId="urn:microsoft.com/office/officeart/2005/8/layout/hList1"/>
    <dgm:cxn modelId="{86195DC8-7CFE-4920-AD1D-F758B320BF2F}" srcId="{8AEB16D1-A734-4EB0-9E89-812FB07B5523}" destId="{2133C322-FAE2-4415-800D-584B4C969DEF}" srcOrd="0" destOrd="0" parTransId="{61F3658E-166F-4342-A000-6ACE754D7747}" sibTransId="{5181886A-8893-4AE6-9FB9-D952E4CA2948}"/>
    <dgm:cxn modelId="{D522A0F0-2B98-4866-B5B6-3E10BC174871}" type="presOf" srcId="{5FDE1B4B-FEC9-486C-AAE1-731D5EB6770C}" destId="{FFF8F2C3-B59E-4A38-A5D8-80B73413A3AE}" srcOrd="0" destOrd="0" presId="urn:microsoft.com/office/officeart/2005/8/layout/hList1"/>
    <dgm:cxn modelId="{C5C25BB1-773B-4022-BE07-5D0BC9DF5997}" type="presOf" srcId="{59E7ACC1-EF14-44E8-A8EF-6E0299093899}" destId="{85214943-4AE1-4F9F-8C07-F3F8123867CD}" srcOrd="0" destOrd="0" presId="urn:microsoft.com/office/officeart/2005/8/layout/hList1"/>
    <dgm:cxn modelId="{10ECF0EF-FEC8-4051-86FE-01CAF734566E}" srcId="{5FDE1B4B-FEC9-486C-AAE1-731D5EB6770C}" destId="{D74E5B64-CDAE-45B2-A605-3E6400F16326}" srcOrd="2" destOrd="0" parTransId="{4ECD9E26-4ACF-4F63-A9C9-D869E6E8A237}" sibTransId="{0F51CD1B-2AD4-4597-88F1-D527D23B27BE}"/>
    <dgm:cxn modelId="{4DF86C01-6E66-4C6C-A337-BDA935F98CE4}" srcId="{2C982143-030E-4FE9-83FB-010F61E37313}" destId="{D75969B5-989A-4F80-926B-187F72BF4B6F}" srcOrd="3" destOrd="0" parTransId="{D3792FA7-C87A-4218-801B-0946760384B5}" sibTransId="{9155A99D-CF60-4FB3-B002-D52A98678D4C}"/>
    <dgm:cxn modelId="{C02BB950-0C77-437C-8638-192A0918D376}" srcId="{5FDE1B4B-FEC9-486C-AAE1-731D5EB6770C}" destId="{B714E960-088D-45D6-9922-7BDD48BE0412}" srcOrd="1" destOrd="0" parTransId="{5BC3658A-4EC5-4BEC-940C-E2AD8CE06168}" sibTransId="{FF9CE7C2-63D6-4D98-9C24-DB3C048F1590}"/>
    <dgm:cxn modelId="{991F188E-80CF-400F-9387-758F64509B09}" srcId="{D75969B5-989A-4F80-926B-187F72BF4B6F}" destId="{34BC042A-245B-4D86-B0A9-21D3F227DBF2}" srcOrd="1" destOrd="0" parTransId="{F10E5B88-05A6-4D20-81BB-FD804CC23460}" sibTransId="{F5074E16-8C8F-481B-96B5-59C05CADBBC1}"/>
    <dgm:cxn modelId="{5CBC4428-23DB-44D2-9DB2-3FED43C0EECF}" type="presOf" srcId="{D75969B5-989A-4F80-926B-187F72BF4B6F}" destId="{30EF6EAC-2AE9-48D8-B0F6-CECDE744A1AE}" srcOrd="0" destOrd="0" presId="urn:microsoft.com/office/officeart/2005/8/layout/hList1"/>
    <dgm:cxn modelId="{8BD0E277-9B0D-4259-BF19-0D5B34A6E0AD}" type="presOf" srcId="{B714E960-088D-45D6-9922-7BDD48BE0412}" destId="{E5D0A16D-BF35-4E7C-B141-285A8B72CC47}" srcOrd="0" destOrd="1" presId="urn:microsoft.com/office/officeart/2005/8/layout/hList1"/>
    <dgm:cxn modelId="{A59B018B-7C02-40AD-8558-02A6E9A66DB5}" type="presOf" srcId="{D74E5B64-CDAE-45B2-A605-3E6400F16326}" destId="{E5D0A16D-BF35-4E7C-B141-285A8B72CC47}" srcOrd="0" destOrd="2" presId="urn:microsoft.com/office/officeart/2005/8/layout/hList1"/>
    <dgm:cxn modelId="{FAF78BDA-4220-4A18-868E-619C803F1D7C}" type="presParOf" srcId="{66B99FF7-F5E9-4AE1-B54F-032B55ABF954}" destId="{3B800AFA-0E6D-4150-945C-E55C95EFD926}" srcOrd="0" destOrd="0" presId="urn:microsoft.com/office/officeart/2005/8/layout/hList1"/>
    <dgm:cxn modelId="{5D44BA67-0939-414B-B3BB-661FBFE28FA4}" type="presParOf" srcId="{3B800AFA-0E6D-4150-945C-E55C95EFD926}" destId="{CFB1AC6F-C866-44B0-9870-8033431E4928}" srcOrd="0" destOrd="0" presId="urn:microsoft.com/office/officeart/2005/8/layout/hList1"/>
    <dgm:cxn modelId="{9944DF9B-8701-432A-867C-DC5525F662E4}" type="presParOf" srcId="{3B800AFA-0E6D-4150-945C-E55C95EFD926}" destId="{A75D9F9E-E1A0-4657-AEC9-C7A0BE5B4B8E}" srcOrd="1" destOrd="0" presId="urn:microsoft.com/office/officeart/2005/8/layout/hList1"/>
    <dgm:cxn modelId="{A11988F1-3B58-4B52-B467-10159F2F0667}" type="presParOf" srcId="{66B99FF7-F5E9-4AE1-B54F-032B55ABF954}" destId="{F5058091-284F-42AF-B63A-91488331015B}" srcOrd="1" destOrd="0" presId="urn:microsoft.com/office/officeart/2005/8/layout/hList1"/>
    <dgm:cxn modelId="{B15C950F-4180-48C8-921E-726BAEBB5181}" type="presParOf" srcId="{66B99FF7-F5E9-4AE1-B54F-032B55ABF954}" destId="{5059E96E-439B-4B35-82B5-BAC367E4EEFD}" srcOrd="2" destOrd="0" presId="urn:microsoft.com/office/officeart/2005/8/layout/hList1"/>
    <dgm:cxn modelId="{0F226A28-EC19-4971-92C7-050EE16F0382}" type="presParOf" srcId="{5059E96E-439B-4B35-82B5-BAC367E4EEFD}" destId="{0FFDBEEC-2BA2-4278-94E7-8F72668E6ED6}" srcOrd="0" destOrd="0" presId="urn:microsoft.com/office/officeart/2005/8/layout/hList1"/>
    <dgm:cxn modelId="{41CCCEB5-35F7-4DA2-8985-E981CCDCDFAF}" type="presParOf" srcId="{5059E96E-439B-4B35-82B5-BAC367E4EEFD}" destId="{6627AFB9-F6F8-488D-8267-489BD2B07B04}" srcOrd="1" destOrd="0" presId="urn:microsoft.com/office/officeart/2005/8/layout/hList1"/>
    <dgm:cxn modelId="{9C1A56B4-5437-4CFB-B501-241761B069AB}" type="presParOf" srcId="{66B99FF7-F5E9-4AE1-B54F-032B55ABF954}" destId="{01039364-96D5-4B1E-89C4-8CB1E9035FAE}" srcOrd="3" destOrd="0" presId="urn:microsoft.com/office/officeart/2005/8/layout/hList1"/>
    <dgm:cxn modelId="{C4EC4339-AC3A-49A1-A57A-DCD212CC391D}" type="presParOf" srcId="{66B99FF7-F5E9-4AE1-B54F-032B55ABF954}" destId="{A7A9BF1A-8DB0-430F-8840-61A9D4D1D551}" srcOrd="4" destOrd="0" presId="urn:microsoft.com/office/officeart/2005/8/layout/hList1"/>
    <dgm:cxn modelId="{5E748522-389F-49DD-8175-D40614C73989}" type="presParOf" srcId="{A7A9BF1A-8DB0-430F-8840-61A9D4D1D551}" destId="{FFF8F2C3-B59E-4A38-A5D8-80B73413A3AE}" srcOrd="0" destOrd="0" presId="urn:microsoft.com/office/officeart/2005/8/layout/hList1"/>
    <dgm:cxn modelId="{01DD5441-DE04-48B0-BDB4-76F97B239BBD}" type="presParOf" srcId="{A7A9BF1A-8DB0-430F-8840-61A9D4D1D551}" destId="{E5D0A16D-BF35-4E7C-B141-285A8B72CC47}" srcOrd="1" destOrd="0" presId="urn:microsoft.com/office/officeart/2005/8/layout/hList1"/>
    <dgm:cxn modelId="{ED69664C-99C6-4BEF-B97A-9CDA20FA9718}" type="presParOf" srcId="{66B99FF7-F5E9-4AE1-B54F-032B55ABF954}" destId="{B6A19A6E-8FCF-4E47-B73D-A4B21E4A10FA}" srcOrd="5" destOrd="0" presId="urn:microsoft.com/office/officeart/2005/8/layout/hList1"/>
    <dgm:cxn modelId="{9E3B3BFD-BF42-4163-849E-A3D3C6F94C26}" type="presParOf" srcId="{66B99FF7-F5E9-4AE1-B54F-032B55ABF954}" destId="{7E73F440-C09F-4DCA-A64F-9626B7495E0C}" srcOrd="6" destOrd="0" presId="urn:microsoft.com/office/officeart/2005/8/layout/hList1"/>
    <dgm:cxn modelId="{AEE6C3B3-8B24-4A95-8C52-0CF6956FA4EF}" type="presParOf" srcId="{7E73F440-C09F-4DCA-A64F-9626B7495E0C}" destId="{30EF6EAC-2AE9-48D8-B0F6-CECDE744A1AE}" srcOrd="0" destOrd="0" presId="urn:microsoft.com/office/officeart/2005/8/layout/hList1"/>
    <dgm:cxn modelId="{545B8A60-E59A-4521-9166-F2FE423DACAD}" type="presParOf" srcId="{7E73F440-C09F-4DCA-A64F-9626B7495E0C}" destId="{85214943-4AE1-4F9F-8C07-F3F8123867C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BB05AB-9A52-4125-B799-24F4C2EE765D}" type="doc">
      <dgm:prSet loTypeId="urn:microsoft.com/office/officeart/2005/8/layout/default" loCatId="list" qsTypeId="urn:microsoft.com/office/officeart/2005/8/quickstyle/simple1" qsCatId="simple" csTypeId="urn:microsoft.com/office/officeart/2005/8/colors/colorful1" csCatId="colorful" phldr="1"/>
      <dgm:spPr>
        <a:scene3d>
          <a:camera prst="orthographicFront">
            <a:rot lat="0" lon="0" rev="0"/>
          </a:camera>
          <a:lightRig rig="glow" dir="t">
            <a:rot lat="0" lon="0" rev="4800000"/>
          </a:lightRig>
        </a:scene3d>
      </dgm:spPr>
      <dgm:t>
        <a:bodyPr/>
        <a:lstStyle/>
        <a:p>
          <a:pPr rtl="1"/>
          <a:endParaRPr lang="ar-EG"/>
        </a:p>
      </dgm:t>
    </dgm:pt>
    <dgm:pt modelId="{CB2B0A52-F727-4B7E-8DEC-325A7A300FDE}">
      <dgm:prSet phldrT="[Text]" custT="1"/>
      <dgm:spPr>
        <a:xfrm>
          <a:off x="5883690" y="390568"/>
          <a:ext cx="2718682" cy="1902742"/>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glow" dir="t">
            <a:rot lat="0" lon="0" rev="4800000"/>
          </a:lightRig>
        </a:scene3d>
        <a:sp3d prstMaterial="matte">
          <a:bevelT w="127000" h="63500"/>
        </a:sp3d>
      </dgm:spPr>
      <dgm:t>
        <a:bodyPr/>
        <a:lstStyle/>
        <a:p>
          <a:pPr rtl="1"/>
          <a:r>
            <a:rPr lang="ar-SA" sz="2800" b="1"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الفسيولوجيّة التي تتركَّزُ حول المشكلة</a:t>
          </a:r>
          <a:endParaRPr lang="ar-EG" sz="2800" b="1"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78E9B359-3BBF-4015-B60F-37A6773A68E5}" type="parTrans" cxnId="{1D42EE75-4FA5-4F9C-BC25-8D59D8A60F76}">
      <dgm:prSet/>
      <dgm:spPr/>
      <dgm:t>
        <a:bodyPr/>
        <a:lstStyle/>
        <a:p>
          <a:pPr rtl="1"/>
          <a:endParaRPr lang="ar-EG" sz="2800" b="1">
            <a:latin typeface="Traditional Arabic" pitchFamily="18" charset="-78"/>
            <a:cs typeface="Traditional Arabic" pitchFamily="18" charset="-78"/>
          </a:endParaRPr>
        </a:p>
      </dgm:t>
    </dgm:pt>
    <dgm:pt modelId="{7E266EB7-8ADE-4D8B-9B64-9341C0654B33}" type="sibTrans" cxnId="{1D42EE75-4FA5-4F9C-BC25-8D59D8A60F76}">
      <dgm:prSet/>
      <dgm:spPr/>
      <dgm:t>
        <a:bodyPr/>
        <a:lstStyle/>
        <a:p>
          <a:pPr rtl="1"/>
          <a:endParaRPr lang="ar-EG" sz="2800" b="1">
            <a:latin typeface="Traditional Arabic" pitchFamily="18" charset="-78"/>
            <a:cs typeface="Traditional Arabic" pitchFamily="18" charset="-78"/>
          </a:endParaRPr>
        </a:p>
      </dgm:t>
    </dgm:pt>
    <dgm:pt modelId="{FFA83C18-F36D-4C88-AFC2-D439094266BF}">
      <dgm:prSet phldrT="[Text]" custT="1"/>
      <dgm:spPr>
        <a:xfrm>
          <a:off x="2945958" y="390568"/>
          <a:ext cx="2718682" cy="1902742"/>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glow" dir="t">
            <a:rot lat="0" lon="0" rev="4800000"/>
          </a:lightRig>
        </a:scene3d>
        <a:sp3d prstMaterial="matte">
          <a:bevelT w="127000" h="63500"/>
        </a:sp3d>
      </dgm:spPr>
      <dgm:t>
        <a:bodyPr/>
        <a:lstStyle/>
        <a:p>
          <a:pPr rtl="1"/>
          <a:r>
            <a:rPr lang="ar-SA" sz="2800" b="1"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المعرفيّة التي تدور حول المشكلة</a:t>
          </a:r>
          <a:endParaRPr lang="ar-EG" sz="2800" b="1"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728EA2AE-2CFC-408D-8669-FAC6ED3AC6E1}" type="parTrans" cxnId="{6D425EAB-F89A-4DE2-9E29-AA82B830D231}">
      <dgm:prSet/>
      <dgm:spPr/>
      <dgm:t>
        <a:bodyPr/>
        <a:lstStyle/>
        <a:p>
          <a:pPr rtl="1"/>
          <a:endParaRPr lang="ar-EG" sz="2800" b="1">
            <a:latin typeface="Traditional Arabic" pitchFamily="18" charset="-78"/>
            <a:cs typeface="Traditional Arabic" pitchFamily="18" charset="-78"/>
          </a:endParaRPr>
        </a:p>
      </dgm:t>
    </dgm:pt>
    <dgm:pt modelId="{5A77A44C-D896-4A1F-9A48-50D9F528B612}" type="sibTrans" cxnId="{6D425EAB-F89A-4DE2-9E29-AA82B830D231}">
      <dgm:prSet/>
      <dgm:spPr/>
      <dgm:t>
        <a:bodyPr/>
        <a:lstStyle/>
        <a:p>
          <a:pPr rtl="1"/>
          <a:endParaRPr lang="ar-EG" sz="2800" b="1">
            <a:latin typeface="Traditional Arabic" pitchFamily="18" charset="-78"/>
            <a:cs typeface="Traditional Arabic" pitchFamily="18" charset="-78"/>
          </a:endParaRPr>
        </a:p>
      </dgm:t>
    </dgm:pt>
    <dgm:pt modelId="{433AC081-E3A1-4C54-A96E-7709B58A9ABE}">
      <dgm:prSet phldrT="[Text]" custT="1"/>
      <dgm:spPr>
        <a:xfrm>
          <a:off x="8227" y="390568"/>
          <a:ext cx="2718682" cy="1902742"/>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glow" dir="t">
            <a:rot lat="0" lon="0" rev="4800000"/>
          </a:lightRig>
        </a:scene3d>
        <a:sp3d prstMaterial="matte">
          <a:bevelT w="127000" h="63500"/>
        </a:sp3d>
      </dgm:spPr>
      <dgm:t>
        <a:bodyPr/>
        <a:lstStyle/>
        <a:p>
          <a:pPr rtl="1"/>
          <a:r>
            <a:rPr lang="ar-SA" sz="2800" b="1"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السلوكيّة التي تتركَّز حول المشكلة</a:t>
          </a:r>
          <a:endParaRPr lang="ar-EG" sz="2800" b="1"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F99F90B5-BE8B-4432-AF5B-B1187368A2E0}" type="parTrans" cxnId="{00E798A8-019E-43FA-827D-C71CB0A5CEE8}">
      <dgm:prSet/>
      <dgm:spPr/>
      <dgm:t>
        <a:bodyPr/>
        <a:lstStyle/>
        <a:p>
          <a:pPr rtl="1"/>
          <a:endParaRPr lang="ar-EG" sz="2800" b="1">
            <a:latin typeface="Traditional Arabic" pitchFamily="18" charset="-78"/>
            <a:cs typeface="Traditional Arabic" pitchFamily="18" charset="-78"/>
          </a:endParaRPr>
        </a:p>
      </dgm:t>
    </dgm:pt>
    <dgm:pt modelId="{C9D41352-91A7-4911-B4B3-72435DAB9911}" type="sibTrans" cxnId="{00E798A8-019E-43FA-827D-C71CB0A5CEE8}">
      <dgm:prSet/>
      <dgm:spPr/>
      <dgm:t>
        <a:bodyPr/>
        <a:lstStyle/>
        <a:p>
          <a:pPr rtl="1"/>
          <a:endParaRPr lang="ar-EG" sz="2800" b="1">
            <a:latin typeface="Traditional Arabic" pitchFamily="18" charset="-78"/>
            <a:cs typeface="Traditional Arabic" pitchFamily="18" charset="-78"/>
          </a:endParaRPr>
        </a:p>
      </dgm:t>
    </dgm:pt>
    <dgm:pt modelId="{66009B2A-6D99-4CB6-A961-4BA20ED6286F}">
      <dgm:prSet phldrT="[Text]" custT="1"/>
      <dgm:spPr>
        <a:xfrm>
          <a:off x="4414824" y="2512359"/>
          <a:ext cx="2718682" cy="1902742"/>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glow" dir="t">
            <a:rot lat="0" lon="0" rev="4800000"/>
          </a:lightRig>
        </a:scene3d>
        <a:sp3d prstMaterial="matte">
          <a:bevelT w="127000" h="63500"/>
        </a:sp3d>
      </dgm:spPr>
      <dgm:t>
        <a:bodyPr/>
        <a:lstStyle/>
        <a:p>
          <a:pPr rtl="1"/>
          <a:r>
            <a:rPr lang="ar-SA" sz="2800" b="1"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الفسيولوجيّة التي تدور حول آليّة الانفِعال</a:t>
          </a:r>
          <a:endParaRPr lang="ar-EG" sz="2800" b="1"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1B2C06DC-7CBA-4506-A3FB-45F05DA3C643}" type="parTrans" cxnId="{A1E9E13E-F467-452A-904D-A6C7F9311F1B}">
      <dgm:prSet/>
      <dgm:spPr/>
      <dgm:t>
        <a:bodyPr/>
        <a:lstStyle/>
        <a:p>
          <a:pPr rtl="1"/>
          <a:endParaRPr lang="ar-EG" sz="2800" b="1">
            <a:latin typeface="Traditional Arabic" pitchFamily="18" charset="-78"/>
            <a:cs typeface="Traditional Arabic" pitchFamily="18" charset="-78"/>
          </a:endParaRPr>
        </a:p>
      </dgm:t>
    </dgm:pt>
    <dgm:pt modelId="{28517992-6C24-4655-BF02-2B1D3CBBC417}" type="sibTrans" cxnId="{A1E9E13E-F467-452A-904D-A6C7F9311F1B}">
      <dgm:prSet/>
      <dgm:spPr/>
      <dgm:t>
        <a:bodyPr/>
        <a:lstStyle/>
        <a:p>
          <a:pPr rtl="1"/>
          <a:endParaRPr lang="ar-EG" sz="2800" b="1">
            <a:latin typeface="Traditional Arabic" pitchFamily="18" charset="-78"/>
            <a:cs typeface="Traditional Arabic" pitchFamily="18" charset="-78"/>
          </a:endParaRPr>
        </a:p>
      </dgm:t>
    </dgm:pt>
    <dgm:pt modelId="{82D9F67C-1E35-48E6-866F-E4E30480093B}">
      <dgm:prSet phldrT="[Text]" custT="1"/>
      <dgm:spPr>
        <a:xfrm>
          <a:off x="1477093" y="2512359"/>
          <a:ext cx="2718682" cy="1902742"/>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glow" dir="t">
            <a:rot lat="0" lon="0" rev="4800000"/>
          </a:lightRig>
        </a:scene3d>
        <a:sp3d prstMaterial="matte">
          <a:bevelT w="127000" h="63500"/>
        </a:sp3d>
      </dgm:spPr>
      <dgm:t>
        <a:bodyPr/>
        <a:lstStyle/>
        <a:p>
          <a:pPr rtl="1"/>
          <a:r>
            <a:rPr lang="ar-SA" sz="2800" b="1"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استراتيجيّات سلوكيّة تدور حول الانفعال</a:t>
          </a:r>
          <a:endParaRPr lang="ar-EG" sz="2800" b="1"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gm:t>
    </dgm:pt>
    <dgm:pt modelId="{C91ADDDD-C1C8-4656-ACC4-A974125CA9B0}" type="parTrans" cxnId="{1169D815-2F37-4D6E-975D-0B27254DC420}">
      <dgm:prSet/>
      <dgm:spPr/>
      <dgm:t>
        <a:bodyPr/>
        <a:lstStyle/>
        <a:p>
          <a:pPr rtl="1"/>
          <a:endParaRPr lang="ar-EG" sz="2800" b="1">
            <a:latin typeface="Traditional Arabic" pitchFamily="18" charset="-78"/>
            <a:cs typeface="Traditional Arabic" pitchFamily="18" charset="-78"/>
          </a:endParaRPr>
        </a:p>
      </dgm:t>
    </dgm:pt>
    <dgm:pt modelId="{BA316B41-D414-447D-A761-F15DD052E602}" type="sibTrans" cxnId="{1169D815-2F37-4D6E-975D-0B27254DC420}">
      <dgm:prSet/>
      <dgm:spPr/>
      <dgm:t>
        <a:bodyPr/>
        <a:lstStyle/>
        <a:p>
          <a:pPr rtl="1"/>
          <a:endParaRPr lang="ar-EG" sz="2800" b="1">
            <a:latin typeface="Traditional Arabic" pitchFamily="18" charset="-78"/>
            <a:cs typeface="Traditional Arabic" pitchFamily="18" charset="-78"/>
          </a:endParaRPr>
        </a:p>
      </dgm:t>
    </dgm:pt>
    <dgm:pt modelId="{6153DC9C-D76E-4CA7-8FDB-0DC81AF572B3}" type="pres">
      <dgm:prSet presAssocID="{1CBB05AB-9A52-4125-B799-24F4C2EE765D}" presName="diagram" presStyleCnt="0">
        <dgm:presLayoutVars>
          <dgm:dir val="rev"/>
          <dgm:resizeHandles val="exact"/>
        </dgm:presLayoutVars>
      </dgm:prSet>
      <dgm:spPr/>
      <dgm:t>
        <a:bodyPr/>
        <a:lstStyle/>
        <a:p>
          <a:pPr rtl="1"/>
          <a:endParaRPr lang="ar-EG"/>
        </a:p>
      </dgm:t>
    </dgm:pt>
    <dgm:pt modelId="{B2C798A2-1D7D-4241-ACE5-6D2A8C1B9F25}" type="pres">
      <dgm:prSet presAssocID="{CB2B0A52-F727-4B7E-8DEC-325A7A300FDE}" presName="node" presStyleLbl="node1" presStyleIdx="0" presStyleCnt="5" custScaleX="124113" custScaleY="144773">
        <dgm:presLayoutVars>
          <dgm:bulletEnabled val="1"/>
        </dgm:presLayoutVars>
      </dgm:prSet>
      <dgm:spPr>
        <a:prstGeom prst="rect">
          <a:avLst/>
        </a:prstGeom>
      </dgm:spPr>
      <dgm:t>
        <a:bodyPr/>
        <a:lstStyle/>
        <a:p>
          <a:pPr rtl="1"/>
          <a:endParaRPr lang="ar-EG"/>
        </a:p>
      </dgm:t>
    </dgm:pt>
    <dgm:pt modelId="{9512990A-7855-4172-A992-22C29739CB26}" type="pres">
      <dgm:prSet presAssocID="{7E266EB7-8ADE-4D8B-9B64-9341C0654B33}" presName="sibTrans" presStyleCnt="0"/>
      <dgm:spPr>
        <a:scene3d>
          <a:camera prst="orthographicFront">
            <a:rot lat="0" lon="0" rev="0"/>
          </a:camera>
          <a:lightRig rig="glow" dir="t">
            <a:rot lat="0" lon="0" rev="4800000"/>
          </a:lightRig>
        </a:scene3d>
        <a:sp3d prstMaterial="matte">
          <a:bevelT w="127000" h="63500"/>
        </a:sp3d>
      </dgm:spPr>
    </dgm:pt>
    <dgm:pt modelId="{60CE695C-2035-4633-9701-9457AB4E8036}" type="pres">
      <dgm:prSet presAssocID="{FFA83C18-F36D-4C88-AFC2-D439094266BF}" presName="node" presStyleLbl="node1" presStyleIdx="1" presStyleCnt="5" custScaleX="124113" custScaleY="144773">
        <dgm:presLayoutVars>
          <dgm:bulletEnabled val="1"/>
        </dgm:presLayoutVars>
      </dgm:prSet>
      <dgm:spPr>
        <a:prstGeom prst="rect">
          <a:avLst/>
        </a:prstGeom>
      </dgm:spPr>
      <dgm:t>
        <a:bodyPr/>
        <a:lstStyle/>
        <a:p>
          <a:pPr rtl="1"/>
          <a:endParaRPr lang="ar-EG"/>
        </a:p>
      </dgm:t>
    </dgm:pt>
    <dgm:pt modelId="{0420B12B-48F8-424C-8BEC-4A235D692897}" type="pres">
      <dgm:prSet presAssocID="{5A77A44C-D896-4A1F-9A48-50D9F528B612}" presName="sibTrans" presStyleCnt="0"/>
      <dgm:spPr>
        <a:scene3d>
          <a:camera prst="orthographicFront">
            <a:rot lat="0" lon="0" rev="0"/>
          </a:camera>
          <a:lightRig rig="glow" dir="t">
            <a:rot lat="0" lon="0" rev="4800000"/>
          </a:lightRig>
        </a:scene3d>
        <a:sp3d prstMaterial="matte">
          <a:bevelT w="127000" h="63500"/>
        </a:sp3d>
      </dgm:spPr>
    </dgm:pt>
    <dgm:pt modelId="{793B0B08-E8DD-4CC4-B311-C1E511B25EFA}" type="pres">
      <dgm:prSet presAssocID="{433AC081-E3A1-4C54-A96E-7709B58A9ABE}" presName="node" presStyleLbl="node1" presStyleIdx="2" presStyleCnt="5" custScaleX="124113" custScaleY="144773">
        <dgm:presLayoutVars>
          <dgm:bulletEnabled val="1"/>
        </dgm:presLayoutVars>
      </dgm:prSet>
      <dgm:spPr>
        <a:prstGeom prst="rect">
          <a:avLst/>
        </a:prstGeom>
      </dgm:spPr>
      <dgm:t>
        <a:bodyPr/>
        <a:lstStyle/>
        <a:p>
          <a:pPr rtl="1"/>
          <a:endParaRPr lang="ar-EG"/>
        </a:p>
      </dgm:t>
    </dgm:pt>
    <dgm:pt modelId="{F26E2934-2CE8-4A14-B0A2-F61B839935CC}" type="pres">
      <dgm:prSet presAssocID="{C9D41352-91A7-4911-B4B3-72435DAB9911}" presName="sibTrans" presStyleCnt="0"/>
      <dgm:spPr>
        <a:scene3d>
          <a:camera prst="orthographicFront">
            <a:rot lat="0" lon="0" rev="0"/>
          </a:camera>
          <a:lightRig rig="glow" dir="t">
            <a:rot lat="0" lon="0" rev="4800000"/>
          </a:lightRig>
        </a:scene3d>
        <a:sp3d prstMaterial="matte">
          <a:bevelT w="127000" h="63500"/>
        </a:sp3d>
      </dgm:spPr>
    </dgm:pt>
    <dgm:pt modelId="{CD17947A-DC3C-45AE-AAB2-830EE80AA4DB}" type="pres">
      <dgm:prSet presAssocID="{66009B2A-6D99-4CB6-A961-4BA20ED6286F}" presName="node" presStyleLbl="node1" presStyleIdx="3" presStyleCnt="5" custScaleX="124113" custScaleY="144773">
        <dgm:presLayoutVars>
          <dgm:bulletEnabled val="1"/>
        </dgm:presLayoutVars>
      </dgm:prSet>
      <dgm:spPr>
        <a:prstGeom prst="rect">
          <a:avLst/>
        </a:prstGeom>
      </dgm:spPr>
      <dgm:t>
        <a:bodyPr/>
        <a:lstStyle/>
        <a:p>
          <a:pPr rtl="1"/>
          <a:endParaRPr lang="ar-EG"/>
        </a:p>
      </dgm:t>
    </dgm:pt>
    <dgm:pt modelId="{C6B34784-5994-4A75-BB3E-280BC62383A8}" type="pres">
      <dgm:prSet presAssocID="{28517992-6C24-4655-BF02-2B1D3CBBC417}" presName="sibTrans" presStyleCnt="0"/>
      <dgm:spPr>
        <a:scene3d>
          <a:camera prst="orthographicFront">
            <a:rot lat="0" lon="0" rev="0"/>
          </a:camera>
          <a:lightRig rig="glow" dir="t">
            <a:rot lat="0" lon="0" rev="4800000"/>
          </a:lightRig>
        </a:scene3d>
        <a:sp3d prstMaterial="matte">
          <a:bevelT w="127000" h="63500"/>
        </a:sp3d>
      </dgm:spPr>
    </dgm:pt>
    <dgm:pt modelId="{6A203054-6D3D-45D4-8FC0-A00A288D9E13}" type="pres">
      <dgm:prSet presAssocID="{82D9F67C-1E35-48E6-866F-E4E30480093B}" presName="node" presStyleLbl="node1" presStyleIdx="4" presStyleCnt="5" custScaleX="124113" custScaleY="144773">
        <dgm:presLayoutVars>
          <dgm:bulletEnabled val="1"/>
        </dgm:presLayoutVars>
      </dgm:prSet>
      <dgm:spPr>
        <a:prstGeom prst="rect">
          <a:avLst/>
        </a:prstGeom>
      </dgm:spPr>
      <dgm:t>
        <a:bodyPr/>
        <a:lstStyle/>
        <a:p>
          <a:pPr rtl="1"/>
          <a:endParaRPr lang="ar-EG"/>
        </a:p>
      </dgm:t>
    </dgm:pt>
  </dgm:ptLst>
  <dgm:cxnLst>
    <dgm:cxn modelId="{F75B0098-F2B2-42F9-8036-7D8DF54BA903}" type="presOf" srcId="{433AC081-E3A1-4C54-A96E-7709B58A9ABE}" destId="{793B0B08-E8DD-4CC4-B311-C1E511B25EFA}" srcOrd="0" destOrd="0" presId="urn:microsoft.com/office/officeart/2005/8/layout/default"/>
    <dgm:cxn modelId="{1169D815-2F37-4D6E-975D-0B27254DC420}" srcId="{1CBB05AB-9A52-4125-B799-24F4C2EE765D}" destId="{82D9F67C-1E35-48E6-866F-E4E30480093B}" srcOrd="4" destOrd="0" parTransId="{C91ADDDD-C1C8-4656-ACC4-A974125CA9B0}" sibTransId="{BA316B41-D414-447D-A761-F15DD052E602}"/>
    <dgm:cxn modelId="{E50D35D4-BC56-4AE6-9CC1-6B5BDB36EAF8}" type="presOf" srcId="{FFA83C18-F36D-4C88-AFC2-D439094266BF}" destId="{60CE695C-2035-4633-9701-9457AB4E8036}" srcOrd="0" destOrd="0" presId="urn:microsoft.com/office/officeart/2005/8/layout/default"/>
    <dgm:cxn modelId="{2C74A130-1D64-4F42-A944-2A84F280F61F}" type="presOf" srcId="{CB2B0A52-F727-4B7E-8DEC-325A7A300FDE}" destId="{B2C798A2-1D7D-4241-ACE5-6D2A8C1B9F25}" srcOrd="0" destOrd="0" presId="urn:microsoft.com/office/officeart/2005/8/layout/default"/>
    <dgm:cxn modelId="{00E798A8-019E-43FA-827D-C71CB0A5CEE8}" srcId="{1CBB05AB-9A52-4125-B799-24F4C2EE765D}" destId="{433AC081-E3A1-4C54-A96E-7709B58A9ABE}" srcOrd="2" destOrd="0" parTransId="{F99F90B5-BE8B-4432-AF5B-B1187368A2E0}" sibTransId="{C9D41352-91A7-4911-B4B3-72435DAB9911}"/>
    <dgm:cxn modelId="{D4F40FF9-CD85-48C0-B1A0-734529CFDEA1}" type="presOf" srcId="{1CBB05AB-9A52-4125-B799-24F4C2EE765D}" destId="{6153DC9C-D76E-4CA7-8FDB-0DC81AF572B3}" srcOrd="0" destOrd="0" presId="urn:microsoft.com/office/officeart/2005/8/layout/default"/>
    <dgm:cxn modelId="{1D42EE75-4FA5-4F9C-BC25-8D59D8A60F76}" srcId="{1CBB05AB-9A52-4125-B799-24F4C2EE765D}" destId="{CB2B0A52-F727-4B7E-8DEC-325A7A300FDE}" srcOrd="0" destOrd="0" parTransId="{78E9B359-3BBF-4015-B60F-37A6773A68E5}" sibTransId="{7E266EB7-8ADE-4D8B-9B64-9341C0654B33}"/>
    <dgm:cxn modelId="{6D425EAB-F89A-4DE2-9E29-AA82B830D231}" srcId="{1CBB05AB-9A52-4125-B799-24F4C2EE765D}" destId="{FFA83C18-F36D-4C88-AFC2-D439094266BF}" srcOrd="1" destOrd="0" parTransId="{728EA2AE-2CFC-408D-8669-FAC6ED3AC6E1}" sibTransId="{5A77A44C-D896-4A1F-9A48-50D9F528B612}"/>
    <dgm:cxn modelId="{693BF0F7-EBEA-4D62-9645-1DA01945746C}" type="presOf" srcId="{82D9F67C-1E35-48E6-866F-E4E30480093B}" destId="{6A203054-6D3D-45D4-8FC0-A00A288D9E13}" srcOrd="0" destOrd="0" presId="urn:microsoft.com/office/officeart/2005/8/layout/default"/>
    <dgm:cxn modelId="{A1E9E13E-F467-452A-904D-A6C7F9311F1B}" srcId="{1CBB05AB-9A52-4125-B799-24F4C2EE765D}" destId="{66009B2A-6D99-4CB6-A961-4BA20ED6286F}" srcOrd="3" destOrd="0" parTransId="{1B2C06DC-7CBA-4506-A3FB-45F05DA3C643}" sibTransId="{28517992-6C24-4655-BF02-2B1D3CBBC417}"/>
    <dgm:cxn modelId="{D4C3CED0-B7E5-4CA8-A852-1CD55CFC0808}" type="presOf" srcId="{66009B2A-6D99-4CB6-A961-4BA20ED6286F}" destId="{CD17947A-DC3C-45AE-AAB2-830EE80AA4DB}" srcOrd="0" destOrd="0" presId="urn:microsoft.com/office/officeart/2005/8/layout/default"/>
    <dgm:cxn modelId="{FB0CCF5E-AC9E-43B2-8DAE-93809ADF2238}" type="presParOf" srcId="{6153DC9C-D76E-4CA7-8FDB-0DC81AF572B3}" destId="{B2C798A2-1D7D-4241-ACE5-6D2A8C1B9F25}" srcOrd="0" destOrd="0" presId="urn:microsoft.com/office/officeart/2005/8/layout/default"/>
    <dgm:cxn modelId="{C5C64349-44D6-49A6-B96B-44F9A5329FAF}" type="presParOf" srcId="{6153DC9C-D76E-4CA7-8FDB-0DC81AF572B3}" destId="{9512990A-7855-4172-A992-22C29739CB26}" srcOrd="1" destOrd="0" presId="urn:microsoft.com/office/officeart/2005/8/layout/default"/>
    <dgm:cxn modelId="{6633201C-BE5B-40F1-85F4-A9D8E580D132}" type="presParOf" srcId="{6153DC9C-D76E-4CA7-8FDB-0DC81AF572B3}" destId="{60CE695C-2035-4633-9701-9457AB4E8036}" srcOrd="2" destOrd="0" presId="urn:microsoft.com/office/officeart/2005/8/layout/default"/>
    <dgm:cxn modelId="{CB22B14E-C965-4FDD-BAE6-6A70912AF49F}" type="presParOf" srcId="{6153DC9C-D76E-4CA7-8FDB-0DC81AF572B3}" destId="{0420B12B-48F8-424C-8BEC-4A235D692897}" srcOrd="3" destOrd="0" presId="urn:microsoft.com/office/officeart/2005/8/layout/default"/>
    <dgm:cxn modelId="{ABB55840-53A7-4B90-A4D5-BEEF38751A36}" type="presParOf" srcId="{6153DC9C-D76E-4CA7-8FDB-0DC81AF572B3}" destId="{793B0B08-E8DD-4CC4-B311-C1E511B25EFA}" srcOrd="4" destOrd="0" presId="urn:microsoft.com/office/officeart/2005/8/layout/default"/>
    <dgm:cxn modelId="{E8D83BB6-5A9A-4FEF-B7F1-74DF81F370BB}" type="presParOf" srcId="{6153DC9C-D76E-4CA7-8FDB-0DC81AF572B3}" destId="{F26E2934-2CE8-4A14-B0A2-F61B839935CC}" srcOrd="5" destOrd="0" presId="urn:microsoft.com/office/officeart/2005/8/layout/default"/>
    <dgm:cxn modelId="{D8B37343-F206-4AA3-B48D-404480EA59B0}" type="presParOf" srcId="{6153DC9C-D76E-4CA7-8FDB-0DC81AF572B3}" destId="{CD17947A-DC3C-45AE-AAB2-830EE80AA4DB}" srcOrd="6" destOrd="0" presId="urn:microsoft.com/office/officeart/2005/8/layout/default"/>
    <dgm:cxn modelId="{A9AA84A9-18EE-45AC-B9C5-41A1024A95B6}" type="presParOf" srcId="{6153DC9C-D76E-4CA7-8FDB-0DC81AF572B3}" destId="{C6B34784-5994-4A75-BB3E-280BC62383A8}" srcOrd="7" destOrd="0" presId="urn:microsoft.com/office/officeart/2005/8/layout/default"/>
    <dgm:cxn modelId="{3966C553-4B56-4D98-9EE4-A673449F74E6}" type="presParOf" srcId="{6153DC9C-D76E-4CA7-8FDB-0DC81AF572B3}" destId="{6A203054-6D3D-45D4-8FC0-A00A288D9E1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1AC6F-C866-44B0-9870-8033431E4928}">
      <dsp:nvSpPr>
        <dsp:cNvPr id="0" name=""/>
        <dsp:cNvSpPr/>
      </dsp:nvSpPr>
      <dsp:spPr>
        <a:xfrm>
          <a:off x="7846656" y="115180"/>
          <a:ext cx="2225800" cy="1848554"/>
        </a:xfrm>
        <a:prstGeom prst="rect">
          <a:avLst/>
        </a:prstGeom>
        <a:solidFill>
          <a:schemeClr val="accent2">
            <a:lumMod val="75000"/>
          </a:schemeClr>
        </a:solidFill>
        <a:ln w="9525" cap="flat" cmpd="sng" algn="ctr">
          <a:solidFill>
            <a:srgbClr val="9BBB59">
              <a:hueOff val="0"/>
              <a:satOff val="0"/>
              <a:lumOff val="0"/>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1">
            <a:lnSpc>
              <a:spcPct val="90000"/>
            </a:lnSpc>
            <a:spcBef>
              <a:spcPct val="0"/>
            </a:spcBef>
            <a:spcAft>
              <a:spcPct val="35000"/>
            </a:spcAft>
          </a:pPr>
          <a:r>
            <a:rPr lang="ar-EG" sz="3200" b="1" u="none"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اولاً : مسببات الضغوط الداخلية </a:t>
          </a:r>
          <a:endParaRPr lang="ar-EG" sz="3200" b="1" u="none"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7846656" y="115180"/>
        <a:ext cx="2225800" cy="1848554"/>
      </dsp:txXfrm>
    </dsp:sp>
    <dsp:sp modelId="{A75D9F9E-E1A0-4657-AEC9-C7A0BE5B4B8E}">
      <dsp:nvSpPr>
        <dsp:cNvPr id="0" name=""/>
        <dsp:cNvSpPr/>
      </dsp:nvSpPr>
      <dsp:spPr>
        <a:xfrm>
          <a:off x="7843073" y="2022478"/>
          <a:ext cx="2225800" cy="2810880"/>
        </a:xfrm>
        <a:prstGeom prst="rect">
          <a:avLst/>
        </a:prstGeom>
        <a:solidFill>
          <a:srgbClr val="9BBB59">
            <a:tint val="40000"/>
            <a:alpha val="90000"/>
            <a:hueOff val="0"/>
            <a:satOff val="0"/>
            <a:lumOff val="0"/>
            <a:alphaOff val="0"/>
          </a:srgbClr>
        </a:solidFill>
        <a:ln w="9525" cap="flat" cmpd="sng" algn="ctr">
          <a:solidFill>
            <a:srgbClr val="9BBB59">
              <a:tint val="40000"/>
              <a:alpha val="90000"/>
              <a:hueOff val="0"/>
              <a:satOff val="0"/>
              <a:lumOff val="0"/>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الأعضاء الحيوية </a:t>
          </a:r>
          <a:r>
            <a:rPr lang="ar-EG" sz="2400"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 </a:t>
          </a:r>
          <a:endParaRPr lang="ar-EG"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sp:txBody>
      <dsp:txXfrm>
        <a:off x="7843073" y="2022478"/>
        <a:ext cx="2225800" cy="2810880"/>
      </dsp:txXfrm>
    </dsp:sp>
    <dsp:sp modelId="{0FFDBEEC-2BA2-4278-94E7-8F72668E6ED6}">
      <dsp:nvSpPr>
        <dsp:cNvPr id="0" name=""/>
        <dsp:cNvSpPr/>
      </dsp:nvSpPr>
      <dsp:spPr>
        <a:xfrm>
          <a:off x="5083436" y="202078"/>
          <a:ext cx="2451608" cy="1500964"/>
        </a:xfrm>
        <a:prstGeom prst="rect">
          <a:avLst/>
        </a:prstGeom>
        <a:solidFill>
          <a:schemeClr val="accent2">
            <a:lumMod val="75000"/>
          </a:schemeClr>
        </a:solidFill>
        <a:ln w="9525" cap="flat" cmpd="sng" algn="ctr">
          <a:solidFill>
            <a:srgbClr val="9BBB59">
              <a:hueOff val="3750088"/>
              <a:satOff val="-5627"/>
              <a:lumOff val="-915"/>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1">
            <a:lnSpc>
              <a:spcPct val="90000"/>
            </a:lnSpc>
            <a:spcBef>
              <a:spcPct val="0"/>
            </a:spcBef>
            <a:spcAft>
              <a:spcPct val="35000"/>
            </a:spcAft>
          </a:pPr>
          <a:r>
            <a:rPr lang="ar-SA" sz="3200" b="1" u="none"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ثانياً : مسببات الضغوط الخارجية </a:t>
          </a:r>
          <a:endParaRPr lang="ar-EG" sz="3200" u="none"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5083436" y="202078"/>
        <a:ext cx="2451608" cy="1500964"/>
      </dsp:txXfrm>
    </dsp:sp>
    <dsp:sp modelId="{6627AFB9-F6F8-488D-8267-489BD2B07B04}">
      <dsp:nvSpPr>
        <dsp:cNvPr id="0" name=""/>
        <dsp:cNvSpPr/>
      </dsp:nvSpPr>
      <dsp:spPr>
        <a:xfrm>
          <a:off x="5192756" y="1935581"/>
          <a:ext cx="2225800" cy="2810880"/>
        </a:xfrm>
        <a:prstGeom prst="rect">
          <a:avLst/>
        </a:prstGeom>
        <a:solidFill>
          <a:srgbClr val="9BBB59">
            <a:tint val="40000"/>
            <a:alpha val="90000"/>
            <a:hueOff val="3572285"/>
            <a:satOff val="-4598"/>
            <a:lumOff val="-358"/>
            <a:alphaOff val="0"/>
          </a:srgbClr>
        </a:solidFill>
        <a:ln w="9525" cap="flat" cmpd="sng" algn="ctr">
          <a:solidFill>
            <a:srgbClr val="9BBB59">
              <a:tint val="40000"/>
              <a:alpha val="90000"/>
              <a:hueOff val="3572285"/>
              <a:satOff val="-4598"/>
              <a:lumOff val="-358"/>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حالات الوفاة </a:t>
          </a:r>
          <a:endParaRPr lang="ar-EG"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حالات الطلاق </a:t>
          </a:r>
          <a:endParaRPr lang="en-US"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ضغوط الدراسة </a:t>
          </a:r>
          <a:endParaRPr lang="en-US"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sp:txBody>
      <dsp:txXfrm>
        <a:off x="5192756" y="1935581"/>
        <a:ext cx="2225800" cy="2810880"/>
      </dsp:txXfrm>
    </dsp:sp>
    <dsp:sp modelId="{FFF8F2C3-B59E-4A38-A5D8-80B73413A3AE}">
      <dsp:nvSpPr>
        <dsp:cNvPr id="0" name=""/>
        <dsp:cNvSpPr/>
      </dsp:nvSpPr>
      <dsp:spPr>
        <a:xfrm>
          <a:off x="2546023" y="202078"/>
          <a:ext cx="2225800" cy="1500964"/>
        </a:xfrm>
        <a:prstGeom prst="rect">
          <a:avLst/>
        </a:prstGeom>
        <a:solidFill>
          <a:schemeClr val="accent2">
            <a:lumMod val="75000"/>
          </a:schemeClr>
        </a:solidFill>
        <a:ln w="9525" cap="flat" cmpd="sng" algn="ctr">
          <a:solidFill>
            <a:srgbClr val="9BBB59">
              <a:hueOff val="7500176"/>
              <a:satOff val="-11253"/>
              <a:lumOff val="-1830"/>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1">
            <a:lnSpc>
              <a:spcPct val="90000"/>
            </a:lnSpc>
            <a:spcBef>
              <a:spcPct val="0"/>
            </a:spcBef>
            <a:spcAft>
              <a:spcPct val="35000"/>
            </a:spcAft>
          </a:pPr>
          <a:r>
            <a:rPr lang="ar-SA" sz="3200" b="1" u="none"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ثالثاً : مسببات خارجية بيئية  </a:t>
          </a:r>
          <a:endParaRPr lang="ar-EG" sz="3200" u="none"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2546023" y="202078"/>
        <a:ext cx="2225800" cy="1500964"/>
      </dsp:txXfrm>
    </dsp:sp>
    <dsp:sp modelId="{E5D0A16D-BF35-4E7C-B141-285A8B72CC47}">
      <dsp:nvSpPr>
        <dsp:cNvPr id="0" name=""/>
        <dsp:cNvSpPr/>
      </dsp:nvSpPr>
      <dsp:spPr>
        <a:xfrm>
          <a:off x="2542439" y="1935581"/>
          <a:ext cx="2225800" cy="2810880"/>
        </a:xfrm>
        <a:prstGeom prst="rect">
          <a:avLst/>
        </a:prstGeom>
        <a:solidFill>
          <a:srgbClr val="9BBB59">
            <a:tint val="40000"/>
            <a:alpha val="90000"/>
            <a:hueOff val="7144569"/>
            <a:satOff val="-9195"/>
            <a:lumOff val="-717"/>
            <a:alphaOff val="0"/>
          </a:srgbClr>
        </a:solidFill>
        <a:ln w="9525" cap="flat" cmpd="sng" algn="ctr">
          <a:solidFill>
            <a:srgbClr val="9BBB59">
              <a:tint val="40000"/>
              <a:alpha val="90000"/>
              <a:hueOff val="7144569"/>
              <a:satOff val="-9195"/>
              <a:lumOff val="-717"/>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الضوضاء الشديدة </a:t>
          </a:r>
          <a:endParaRPr lang="ar-EG"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درجة الحرارة </a:t>
          </a:r>
          <a:endParaRPr lang="en-US"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الازدحام </a:t>
          </a:r>
          <a:endParaRPr lang="en-US"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sp:txBody>
      <dsp:txXfrm>
        <a:off x="2542439" y="1935581"/>
        <a:ext cx="2225800" cy="2810880"/>
      </dsp:txXfrm>
    </dsp:sp>
    <dsp:sp modelId="{30EF6EAC-2AE9-48D8-B0F6-CECDE744A1AE}">
      <dsp:nvSpPr>
        <dsp:cNvPr id="0" name=""/>
        <dsp:cNvSpPr/>
      </dsp:nvSpPr>
      <dsp:spPr>
        <a:xfrm>
          <a:off x="8610" y="202078"/>
          <a:ext cx="2225800" cy="1500964"/>
        </a:xfrm>
        <a:prstGeom prst="rect">
          <a:avLst/>
        </a:prstGeom>
        <a:solidFill>
          <a:schemeClr val="accent2">
            <a:lumMod val="75000"/>
          </a:schemeClr>
        </a:solidFill>
        <a:ln w="9525" cap="flat" cmpd="sng" algn="ctr">
          <a:solidFill>
            <a:srgbClr val="9BBB59">
              <a:hueOff val="11250264"/>
              <a:satOff val="-16880"/>
              <a:lumOff val="-2745"/>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1">
            <a:lnSpc>
              <a:spcPct val="90000"/>
            </a:lnSpc>
            <a:spcBef>
              <a:spcPct val="0"/>
            </a:spcBef>
            <a:spcAft>
              <a:spcPct val="35000"/>
            </a:spcAft>
          </a:pPr>
          <a:r>
            <a:rPr lang="ar-SA" sz="3200" b="1" u="none"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رابعاً : مسببات خارجية وظيفية  </a:t>
          </a:r>
          <a:endParaRPr lang="ar-EG" sz="3200" u="none"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8610" y="202078"/>
        <a:ext cx="2225800" cy="1500964"/>
      </dsp:txXfrm>
    </dsp:sp>
    <dsp:sp modelId="{85214943-4AE1-4F9F-8C07-F3F8123867CD}">
      <dsp:nvSpPr>
        <dsp:cNvPr id="0" name=""/>
        <dsp:cNvSpPr/>
      </dsp:nvSpPr>
      <dsp:spPr>
        <a:xfrm>
          <a:off x="5026" y="1935581"/>
          <a:ext cx="2225800" cy="2810880"/>
        </a:xfrm>
        <a:prstGeom prst="rect">
          <a:avLst/>
        </a:prstGeom>
        <a:solidFill>
          <a:srgbClr val="9BBB59">
            <a:tint val="40000"/>
            <a:alpha val="90000"/>
            <a:hueOff val="10716854"/>
            <a:satOff val="-13793"/>
            <a:lumOff val="-1075"/>
            <a:alphaOff val="0"/>
          </a:srgbClr>
        </a:solidFill>
        <a:ln w="9525" cap="flat" cmpd="sng" algn="ctr">
          <a:solidFill>
            <a:srgbClr val="9BBB59">
              <a:tint val="40000"/>
              <a:alpha val="90000"/>
              <a:hueOff val="10716854"/>
              <a:satOff val="-13793"/>
              <a:lumOff val="-1075"/>
              <a:alphaOff val="0"/>
            </a:srgbClr>
          </a:solidFill>
          <a:prstDash val="solid"/>
          <a:miter lim="800000"/>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تغيير واجبات وظيفية </a:t>
          </a:r>
          <a:endParaRPr lang="ar-EG"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SA"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نقص الدعم من المدير </a:t>
          </a:r>
          <a:endParaRPr lang="en-US" sz="2400"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a:p>
          <a:pPr marL="228600" lvl="1" indent="-228600" algn="r" defTabSz="1066800" rtl="1">
            <a:lnSpc>
              <a:spcPct val="90000"/>
            </a:lnSpc>
            <a:spcBef>
              <a:spcPct val="0"/>
            </a:spcBef>
            <a:spcAft>
              <a:spcPct val="15000"/>
            </a:spcAft>
            <a:buChar char="••"/>
          </a:pPr>
          <a:r>
            <a:rPr lang="ar-EG" sz="2400" b="1" kern="1200" dirty="0" smtClean="0">
              <a:solidFill>
                <a:sysClr val="windowText" lastClr="000000">
                  <a:hueOff val="0"/>
                  <a:satOff val="0"/>
                  <a:lumOff val="0"/>
                  <a:alphaOff val="0"/>
                </a:sysClr>
              </a:solidFill>
              <a:effectLst/>
              <a:latin typeface="Traditional Arabic" pitchFamily="18" charset="-78"/>
              <a:ea typeface="+mn-ea"/>
              <a:cs typeface="Traditional Arabic" pitchFamily="18" charset="-78"/>
            </a:rPr>
            <a:t>نقص الراتب </a:t>
          </a:r>
          <a:endParaRPr lang="en-US" sz="2400" b="1" kern="1200" dirty="0">
            <a:solidFill>
              <a:sysClr val="windowText" lastClr="000000">
                <a:hueOff val="0"/>
                <a:satOff val="0"/>
                <a:lumOff val="0"/>
                <a:alphaOff val="0"/>
              </a:sysClr>
            </a:solidFill>
            <a:effectLst/>
            <a:latin typeface="Traditional Arabic" pitchFamily="18" charset="-78"/>
            <a:ea typeface="+mn-ea"/>
            <a:cs typeface="Traditional Arabic" pitchFamily="18" charset="-78"/>
          </a:endParaRPr>
        </a:p>
      </dsp:txBody>
      <dsp:txXfrm>
        <a:off x="5026" y="1935581"/>
        <a:ext cx="2225800" cy="2810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798A2-1D7D-4241-ACE5-6D2A8C1B9F25}">
      <dsp:nvSpPr>
        <dsp:cNvPr id="0" name=""/>
        <dsp:cNvSpPr/>
      </dsp:nvSpPr>
      <dsp:spPr>
        <a:xfrm>
          <a:off x="6199657" y="363945"/>
          <a:ext cx="2864681" cy="2004923"/>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الفسيولوجيّة التي تتركَّزُ حول المشكلة</a:t>
          </a:r>
          <a:endParaRPr lang="ar-EG" sz="2800" b="1"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6199657" y="363945"/>
        <a:ext cx="2864681" cy="2004923"/>
      </dsp:txXfrm>
    </dsp:sp>
    <dsp:sp modelId="{60CE695C-2035-4633-9701-9457AB4E8036}">
      <dsp:nvSpPr>
        <dsp:cNvPr id="0" name=""/>
        <dsp:cNvSpPr/>
      </dsp:nvSpPr>
      <dsp:spPr>
        <a:xfrm>
          <a:off x="3104163" y="363945"/>
          <a:ext cx="2864681" cy="2004923"/>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المعرفيّة التي تدور حول المشكلة</a:t>
          </a:r>
          <a:endParaRPr lang="ar-EG" sz="2800" b="1"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3104163" y="363945"/>
        <a:ext cx="2864681" cy="2004923"/>
      </dsp:txXfrm>
    </dsp:sp>
    <dsp:sp modelId="{793B0B08-E8DD-4CC4-B311-C1E511B25EFA}">
      <dsp:nvSpPr>
        <dsp:cNvPr id="0" name=""/>
        <dsp:cNvSpPr/>
      </dsp:nvSpPr>
      <dsp:spPr>
        <a:xfrm>
          <a:off x="8669" y="363945"/>
          <a:ext cx="2864681" cy="2004923"/>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السلوكيّة التي تتركَّز حول المشكلة</a:t>
          </a:r>
          <a:endParaRPr lang="ar-EG" sz="2800" b="1"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8669" y="363945"/>
        <a:ext cx="2864681" cy="2004923"/>
      </dsp:txXfrm>
    </dsp:sp>
    <dsp:sp modelId="{CD17947A-DC3C-45AE-AAB2-830EE80AA4DB}">
      <dsp:nvSpPr>
        <dsp:cNvPr id="0" name=""/>
        <dsp:cNvSpPr/>
      </dsp:nvSpPr>
      <dsp:spPr>
        <a:xfrm>
          <a:off x="4651910" y="2599682"/>
          <a:ext cx="2864681" cy="2004923"/>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الاستراتيجيّات الفسيولوجيّة التي تدور حول آليّة الانفِعال</a:t>
          </a:r>
          <a:endParaRPr lang="ar-EG" sz="2800" b="1"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4651910" y="2599682"/>
        <a:ext cx="2864681" cy="2004923"/>
      </dsp:txXfrm>
    </dsp:sp>
    <dsp:sp modelId="{6A203054-6D3D-45D4-8FC0-A00A288D9E13}">
      <dsp:nvSpPr>
        <dsp:cNvPr id="0" name=""/>
        <dsp:cNvSpPr/>
      </dsp:nvSpPr>
      <dsp:spPr>
        <a:xfrm>
          <a:off x="1556416" y="2599682"/>
          <a:ext cx="2864681" cy="2004923"/>
        </a:xfrm>
        <a:prstGeom prst="rect">
          <a:avLst/>
        </a:prstGeom>
        <a:solidFill>
          <a:schemeClr val="accent3">
            <a:lumMod val="75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rPr>
            <a:t>استراتيجيّات سلوكيّة تدور حول الانفعال</a:t>
          </a:r>
          <a:endParaRPr lang="ar-EG" sz="2800" b="1" kern="1200" dirty="0">
            <a:solidFill>
              <a:sysClr val="window" lastClr="FFFFFF"/>
            </a:solidFill>
            <a:effectLst>
              <a:outerShdw blurRad="38100" dist="38100" dir="2700000" algn="tl">
                <a:srgbClr val="000000">
                  <a:alpha val="43137"/>
                </a:srgbClr>
              </a:outerShdw>
            </a:effectLst>
            <a:latin typeface="Traditional Arabic" pitchFamily="18" charset="-78"/>
            <a:ea typeface="+mn-ea"/>
            <a:cs typeface="Traditional Arabic" pitchFamily="18" charset="-78"/>
          </a:endParaRPr>
        </a:p>
      </dsp:txBody>
      <dsp:txXfrm>
        <a:off x="1556416" y="2599682"/>
        <a:ext cx="2864681" cy="200492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pPr/>
              <a:t>10/29/2021</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p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10/29/2021</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B8796F01-7154-41E0-B48B-A6921757531A}" type="slidenum">
              <a:rPr lang="ar-EG" smtClean="0"/>
              <a:pPr/>
              <a:t>12</a:t>
            </a:fld>
            <a:endParaRPr lang="ar-EG"/>
          </a:p>
        </p:txBody>
      </p:sp>
    </p:spTree>
    <p:extLst>
      <p:ext uri="{BB962C8B-B14F-4D97-AF65-F5344CB8AC3E}">
        <p14:creationId xmlns:p14="http://schemas.microsoft.com/office/powerpoint/2010/main" val="842791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smtClean="0"/>
              <a:t>Click to edit Master title style</a:t>
            </a:r>
            <a:endParaRPr lang="en-US"/>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664623"/>
      </p:ext>
    </p:extLst>
  </p:cSld>
  <p:clrMapOvr>
    <a:masterClrMapping/>
  </p:clrMapOvr>
  <p:transition spd="slow">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0BA0E-20D0-4E7C-B286-26C960A6788F}" type="slidenum">
              <a:rPr lang="en-US" smtClean="0"/>
              <a:pPr/>
              <a:t>‹#›</a:t>
            </a:fld>
            <a:endParaRPr lang="en-US"/>
          </a:p>
        </p:txBody>
      </p:sp>
    </p:spTree>
    <p:extLst>
      <p:ext uri="{BB962C8B-B14F-4D97-AF65-F5344CB8AC3E}">
        <p14:creationId xmlns:p14="http://schemas.microsoft.com/office/powerpoint/2010/main" val="2858408745"/>
      </p:ext>
    </p:extLst>
  </p:cSld>
  <p:clrMapOvr>
    <a:masterClrMapping/>
  </p:clrMapOvr>
  <p:transition spd="slow">
    <p:randomBar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smtClean="0"/>
              <a:t>Click to edit Master title style</a:t>
            </a:r>
            <a:endParaRPr lang="en-US"/>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6480899"/>
      </p:ext>
    </p:extLst>
  </p:cSld>
  <p:clrMapOvr>
    <a:masterClrMapping/>
  </p:clrMapOvr>
  <p:transition spd="slow">
    <p:randomBar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8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059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545516748"/>
      </p:ext>
    </p:extLst>
  </p:cSld>
  <p:clrMapOvr>
    <a:masterClrMapping/>
  </p:clrMapOvr>
  <p:transition spd="slow">
    <p:randomBar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054679886"/>
      </p:ext>
    </p:extLst>
  </p:cSld>
  <p:clrMapOvr>
    <a:masterClrMapping/>
  </p:clrMapOvr>
  <p:transition spd="slow">
    <p:randomBar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4161754583"/>
      </p:ext>
    </p:extLst>
  </p:cSld>
  <p:clrMapOvr>
    <a:masterClrMapping/>
  </p:clrMapOvr>
  <p:transition spd="slow">
    <p:randomBar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738358225"/>
      </p:ext>
    </p:extLst>
  </p:cSld>
  <p:clrMapOvr>
    <a:masterClrMapping/>
  </p:clrMapOvr>
  <p:transition spd="slow">
    <p:randomBar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pPr/>
              <a:t>‹#›</a:t>
            </a:fld>
            <a:endParaRPr lang="en-US"/>
          </a:p>
        </p:txBody>
      </p:sp>
    </p:spTree>
    <p:extLst>
      <p:ext uri="{BB962C8B-B14F-4D97-AF65-F5344CB8AC3E}">
        <p14:creationId xmlns:p14="http://schemas.microsoft.com/office/powerpoint/2010/main" val="732538581"/>
      </p:ext>
    </p:extLst>
  </p:cSld>
  <p:clrMapOvr>
    <a:masterClrMapping/>
  </p:clrMapOvr>
  <p:transition spd="slow">
    <p:randomBar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Picture Placeholder 2"/>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pPr/>
              <a:t>‹#›</a:t>
            </a:fld>
            <a:endParaRPr lang="en-US"/>
          </a:p>
        </p:txBody>
      </p:sp>
    </p:spTree>
    <p:extLst>
      <p:ext uri="{BB962C8B-B14F-4D97-AF65-F5344CB8AC3E}">
        <p14:creationId xmlns:p14="http://schemas.microsoft.com/office/powerpoint/2010/main" val="63431635"/>
      </p:ext>
    </p:extLst>
  </p:cSld>
  <p:clrMapOvr>
    <a:masterClrMapping/>
  </p:clrMapOvr>
  <p:transition spd="slow">
    <p:randomBar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1076657069"/>
      </p:ext>
    </p:extLst>
  </p:cSld>
  <p:clrMapOvr>
    <a:masterClrMapping/>
  </p:clrMapOvr>
  <p:transition spd="slow">
    <p:randomBar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3365101576"/>
      </p:ext>
    </p:extLst>
  </p:cSld>
  <p:clrMapOvr>
    <a:masterClrMapping/>
  </p:clrMapOvr>
  <p:transition spd="slow">
    <p:randomBar dir="ver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smtClean="0"/>
              <a:t>Click to edit Master title style</a:t>
            </a:r>
            <a:endParaRPr lang="en-US"/>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BDF68E2-58F2-4D09-BE8B-E3BD065330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10/29/2021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322539"/>
      </p:ext>
    </p:extLst>
  </p:cSld>
  <p:clrMapOvr>
    <a:masterClrMapping/>
  </p:clrMapOvr>
  <p:transition spd="slow">
    <p:randomBar dir="vert"/>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163197"/>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smtClean="0"/>
              <a:t>Click to edit Master title style</a:t>
            </a:r>
            <a:endParaRPr lang="en-US"/>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0EBB0C4-6273-4C6E-B9BD-2EDC30F1CD5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10/29/2021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972902"/>
      </p:ext>
    </p:extLst>
  </p:cSld>
  <p:clrMapOvr>
    <a:masterClrMapping/>
  </p:clrMapOvr>
  <p:transition spd="slow">
    <p:randomBar dir="vert"/>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8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059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887683"/>
      </p:ext>
    </p:extLst>
  </p:cSld>
  <p:clrMapOvr>
    <a:masterClrMapping/>
  </p:clrMapOvr>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736992"/>
      </p:ext>
    </p:extLst>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465597"/>
      </p:ext>
    </p:extLst>
  </p:cSld>
  <p:clrMapOvr>
    <a:masterClrMapping/>
  </p:clrMapOvr>
  <p:transition spd="slow">
    <p:randomBar dir="vert"/>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10671"/>
      </p:ext>
    </p:extLst>
  </p:cSld>
  <p:clrMapOvr>
    <a:masterClrMapping/>
  </p:clrMapOvr>
  <p:transition spd="slow">
    <p:randomBar dir="vert"/>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7904073"/>
      </p:ext>
    </p:extLst>
  </p:cSld>
  <p:clrMapOvr>
    <a:masterClrMapping/>
  </p:clrMapOvr>
  <p:timing>
    <p:tnLst>
      <p:par>
        <p:cTn id="1" dur="indefinite" restart="never" nodeType="tmRoot"/>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Picture Placeholder 2"/>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745240"/>
      </p:ext>
    </p:extLst>
  </p:cSld>
  <p:clrMapOvr>
    <a:masterClrMapping/>
  </p:clrMapOvr>
  <p:timing>
    <p:tnLst>
      <p:par>
        <p:cTn id="1" dur="indefinite" restart="never" nodeType="tmRoot"/>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1C5AD9-787D-40FA-8A4D-16A055B9AF8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806054"/>
      </p:ext>
    </p:extLst>
  </p:cSld>
  <p:clrMapOvr>
    <a:masterClrMapping/>
  </p:clrMapOvr>
  <p:transition spd="slow">
    <p:randomBar dir="vert"/>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1C5AD9-787D-40FA-8A4D-16A055B9AF8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984397"/>
      </p:ext>
    </p:extLst>
  </p:cSld>
  <p:clrMapOvr>
    <a:masterClrMapping/>
  </p:clrMapOvr>
  <p:transition spd="slow">
    <p:randomBar dir="vert"/>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150" y="802299"/>
            <a:ext cx="8634824" cy="2541431"/>
          </a:xfrm>
        </p:spPr>
        <p:txBody>
          <a:bodyPr bIns="0" anchor="b">
            <a:normAutofit/>
          </a:bodyPr>
          <a:lstStyle>
            <a:lvl1pPr algn="l">
              <a:defRPr sz="6598"/>
            </a:lvl1pPr>
          </a:lstStyle>
          <a:p>
            <a:r>
              <a:rPr lang="en-US" smtClean="0"/>
              <a:t>Click to edit Master title style</a:t>
            </a:r>
            <a:endParaRPr lang="en-US" dirty="0"/>
          </a:p>
        </p:txBody>
      </p:sp>
      <p:sp>
        <p:nvSpPr>
          <p:cNvPr id="3" name="Subtitle 2"/>
          <p:cNvSpPr>
            <a:spLocks noGrp="1"/>
          </p:cNvSpPr>
          <p:nvPr>
            <p:ph type="subTitle" idx="1"/>
          </p:nvPr>
        </p:nvSpPr>
        <p:spPr>
          <a:xfrm>
            <a:off x="2417150" y="3531205"/>
            <a:ext cx="8634823" cy="977621"/>
          </a:xfrm>
        </p:spPr>
        <p:txBody>
          <a:bodyPr tIns="91440" bIns="91440">
            <a:normAutofit/>
          </a:bodyPr>
          <a:lstStyle>
            <a:lvl1pPr marL="0" indent="0" algn="l">
              <a:buNone/>
              <a:defRPr sz="1799" b="0" cap="all" baseline="0">
                <a:solidFill>
                  <a:schemeClr val="tx1"/>
                </a:solidFill>
              </a:defRPr>
            </a:lvl1pPr>
            <a:lvl2pPr marL="457063" indent="0" algn="ctr">
              <a:buNone/>
              <a:defRPr sz="17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BDF68E2-58F2-4D09-BE8B-E3BD065330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10/29/2021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2415871" y="329308"/>
            <a:ext cx="4972620" cy="30920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1437290" y="798973"/>
            <a:ext cx="810808" cy="50357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Straight Connector 14"/>
          <p:cNvCxnSpPr/>
          <p:nvPr/>
        </p:nvCxnSpPr>
        <p:spPr>
          <a:xfrm>
            <a:off x="2417150" y="3528542"/>
            <a:ext cx="86348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921599"/>
      </p:ext>
    </p:extLst>
  </p:cSld>
  <p:clrMapOvr>
    <a:masterClrMapping/>
  </p:clrMapOvr>
  <p:transition spd="slow">
    <p:randomBar dir="vert"/>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33" name="Straight Connector 32"/>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288296"/>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3860" y="1756130"/>
            <a:ext cx="8640903" cy="1887950"/>
          </a:xfrm>
        </p:spPr>
        <p:txBody>
          <a:bodyPr anchor="b">
            <a:normAutofit/>
          </a:bodyPr>
          <a:lstStyle>
            <a:lvl1pPr algn="l">
              <a:defRPr sz="3599"/>
            </a:lvl1pPr>
          </a:lstStyle>
          <a:p>
            <a:r>
              <a:rPr lang="en-US" smtClean="0"/>
              <a:t>Click to edit Master title style</a:t>
            </a:r>
            <a:endParaRPr lang="en-US" dirty="0"/>
          </a:p>
        </p:txBody>
      </p:sp>
      <p:sp>
        <p:nvSpPr>
          <p:cNvPr id="3" name="Text Placeholder 2"/>
          <p:cNvSpPr>
            <a:spLocks noGrp="1"/>
          </p:cNvSpPr>
          <p:nvPr>
            <p:ph type="body" idx="1"/>
          </p:nvPr>
        </p:nvSpPr>
        <p:spPr>
          <a:xfrm>
            <a:off x="1453861" y="3806196"/>
            <a:ext cx="8628198" cy="1012929"/>
          </a:xfrm>
        </p:spPr>
        <p:txBody>
          <a:bodyPr tIns="91440">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0EBB0C4-6273-4C6E-B9BD-2EDC30F1CD5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10/29/2021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Straight Connector 14"/>
          <p:cNvCxnSpPr/>
          <p:nvPr/>
        </p:nvCxnSpPr>
        <p:spPr>
          <a:xfrm>
            <a:off x="1453861" y="3804985"/>
            <a:ext cx="862819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8114921"/>
      </p:ext>
    </p:extLst>
  </p:cSld>
  <p:clrMapOvr>
    <a:masterClrMapping/>
  </p:clrMapOvr>
  <p:transition spd="slow">
    <p:randomBar dir="vert"/>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8840" y="804890"/>
            <a:ext cx="9603134"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6954" y="2010879"/>
            <a:ext cx="464394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2101" y="2017343"/>
            <a:ext cx="464394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35" name="Straight Connector 34"/>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2860455"/>
      </p:ext>
    </p:extLst>
  </p:cSld>
  <p:clrMapOvr>
    <a:masterClrMapping/>
  </p:clrMapOvr>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6815" y="804164"/>
            <a:ext cx="9605159"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6814" y="2019550"/>
            <a:ext cx="4643942" cy="801943"/>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6814" y="2824270"/>
            <a:ext cx="464394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0692" y="2023004"/>
            <a:ext cx="4643942" cy="802237"/>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0692" y="2821491"/>
            <a:ext cx="464394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29" name="Straight Connector 28"/>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7179399"/>
      </p:ext>
    </p:extLst>
  </p:cSld>
  <p:clrMapOvr>
    <a:masterClrMapping/>
  </p:clrMapOvr>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25" name="Straight Connector 24"/>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6452211"/>
      </p:ext>
    </p:extLst>
  </p:cSld>
  <p:clrMapOvr>
    <a:masterClrMapping/>
  </p:clrMapOvr>
  <p:transition spd="slow">
    <p:randomBar dir="vert"/>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170761"/>
      </p:ext>
    </p:extLst>
  </p:cSld>
  <p:clrMapOvr>
    <a:masterClrMapping/>
  </p:clrMapOvr>
  <p:transition spd="slow">
    <p:randomBar dir="vert"/>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295" y="798973"/>
            <a:ext cx="3272247" cy="2247117"/>
          </a:xfrm>
        </p:spPr>
        <p:txBody>
          <a:bodyPr anchor="b">
            <a:normAutofit/>
          </a:bodyPr>
          <a:lstStyle>
            <a:lvl1pPr algn="l">
              <a:defRPr sz="2399"/>
            </a:lvl1pPr>
          </a:lstStyle>
          <a:p>
            <a:r>
              <a:rPr lang="en-US" smtClean="0"/>
              <a:t>Click to edit Master title style</a:t>
            </a:r>
            <a:endParaRPr lang="en-US" dirty="0"/>
          </a:p>
        </p:txBody>
      </p:sp>
      <p:sp>
        <p:nvSpPr>
          <p:cNvPr id="3" name="Content Placeholder 2"/>
          <p:cNvSpPr>
            <a:spLocks noGrp="1"/>
          </p:cNvSpPr>
          <p:nvPr>
            <p:ph idx="1"/>
          </p:nvPr>
        </p:nvSpPr>
        <p:spPr>
          <a:xfrm>
            <a:off x="5042401" y="798974"/>
            <a:ext cx="6010904"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295" y="3205492"/>
            <a:ext cx="3274160" cy="2248181"/>
          </a:xfrm>
        </p:spPr>
        <p:txBody>
          <a:bodyPr/>
          <a:lstStyle>
            <a:lvl1pPr marL="0" indent="0" algn="l">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7" name="Straight Connector 16"/>
          <p:cNvCxnSpPr/>
          <p:nvPr/>
        </p:nvCxnSpPr>
        <p:spPr>
          <a:xfrm>
            <a:off x="1447903" y="3205491"/>
            <a:ext cx="326863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1811344"/>
      </p:ext>
    </p:extLst>
  </p:cSld>
  <p:clrMapOvr>
    <a:masterClrMapping/>
  </p:clrMapOvr>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5440" y="482171"/>
            <a:ext cx="4073472"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0828" y="1129513"/>
            <a:ext cx="5530887" cy="1830584"/>
          </a:xfrm>
        </p:spPr>
        <p:txBody>
          <a:bodyPr anchor="b">
            <a:normAutofit/>
          </a:bodyPr>
          <a:lstStyle>
            <a:lvl1pPr>
              <a:defRPr sz="319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2274" y="1122543"/>
            <a:ext cx="2790444" cy="3866327"/>
          </a:xfrm>
          <a:solidFill>
            <a:schemeClr val="bg1">
              <a:lumMod val="85000"/>
            </a:schemeClr>
          </a:solidFill>
          <a:ln w="9525" cap="sq">
            <a:noFill/>
            <a:miter lim="800000"/>
          </a:ln>
          <a:effectLst/>
        </p:spPr>
        <p:txBody>
          <a:bodyPr anchor="t"/>
          <a:lstStyle>
            <a:lvl1pPr marL="0" indent="0" algn="ctr">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dirty="0"/>
          </a:p>
        </p:txBody>
      </p:sp>
      <p:sp>
        <p:nvSpPr>
          <p:cNvPr id="4" name="Text Placeholder 3"/>
          <p:cNvSpPr>
            <a:spLocks noGrp="1"/>
          </p:cNvSpPr>
          <p:nvPr>
            <p:ph type="body" sz="half" idx="2"/>
          </p:nvPr>
        </p:nvSpPr>
        <p:spPr>
          <a:xfrm>
            <a:off x="1449951" y="3145992"/>
            <a:ext cx="5522965" cy="2003742"/>
          </a:xfrm>
        </p:spPr>
        <p:txBody>
          <a:bodyPr>
            <a:normAutofit/>
          </a:bodyPr>
          <a:lstStyle>
            <a:lvl1pPr marL="0" indent="0" algn="l">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005" y="5469857"/>
            <a:ext cx="5525912" cy="320123"/>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1447005" y="318641"/>
            <a:ext cx="5539561" cy="32093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31" name="Straight Connector 30"/>
          <p:cNvCxnSpPr/>
          <p:nvPr/>
        </p:nvCxnSpPr>
        <p:spPr>
          <a:xfrm>
            <a:off x="1447005" y="3143605"/>
            <a:ext cx="552591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4115717"/>
      </p:ext>
    </p:extLst>
  </p:cSld>
  <p:clrMapOvr>
    <a:masterClrMapping/>
  </p:clrMapOvr>
  <p:timing>
    <p:tnLst>
      <p:par>
        <p:cTn id="1" dur="indefinite" restart="never" nodeType="tmRoot"/>
      </p:par>
    </p:tnLst>
  </p:timing>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1C5AD9-787D-40FA-8A4D-16A055B9AF8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26" name="Straight Connector 25"/>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3397887"/>
      </p:ext>
    </p:extLst>
  </p:cSld>
  <p:clrMapOvr>
    <a:masterClrMapping/>
  </p:clrMapOvr>
  <p:transition spd="slow">
    <p:randomBar dir="vert"/>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6653" y="798974"/>
            <a:ext cx="1615321"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296" y="798974"/>
            <a:ext cx="7826791"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1C5AD9-787D-40FA-8A4D-16A055B9AF8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5" name="Straight Connector 14"/>
          <p:cNvCxnSpPr/>
          <p:nvPr/>
        </p:nvCxnSpPr>
        <p:spPr>
          <a:xfrm>
            <a:off x="9436653"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2747472"/>
      </p:ext>
    </p:extLst>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2059399377"/>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spd="slow">
    <p:randomBar dir="vert"/>
  </p:transition>
  <p:timing>
    <p:tnLst>
      <p:par>
        <p:cTn id="1" dur="indefinite" restart="never" nodeType="tmRoot"/>
      </p:par>
    </p:tnLst>
  </p:timing>
  <p:hf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392820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ransition spd="slow">
    <p:randomBar dir="vert"/>
  </p:transition>
  <p:timing>
    <p:tnLst>
      <p:par>
        <p:cTn id="1" dur="indefinite" restart="never" nodeType="tmRoot"/>
      </p:par>
    </p:tnLst>
  </p:timing>
  <p:hf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7"/>
            <a:ext cx="12188825"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88825" cy="742950"/>
          </a:xfrm>
          <a:prstGeom prst="rect">
            <a:avLst/>
          </a:prstGeom>
        </p:spPr>
      </p:pic>
      <p:sp>
        <p:nvSpPr>
          <p:cNvPr id="2" name="Title Placeholder 1"/>
          <p:cNvSpPr>
            <a:spLocks noGrp="1"/>
          </p:cNvSpPr>
          <p:nvPr>
            <p:ph type="title"/>
          </p:nvPr>
        </p:nvSpPr>
        <p:spPr>
          <a:xfrm>
            <a:off x="1451202" y="804520"/>
            <a:ext cx="9600774"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202" y="2015733"/>
            <a:ext cx="9600774"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2171" y="330370"/>
            <a:ext cx="3499803"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51201" y="329308"/>
            <a:ext cx="593728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79935" y="798973"/>
            <a:ext cx="810808" cy="503578"/>
          </a:xfrm>
          <a:prstGeom prst="rect">
            <a:avLst/>
          </a:prstGeom>
        </p:spPr>
        <p:txBody>
          <a:bodyPr vert="horz" lIns="91440" tIns="45720" rIns="91440" bIns="45720" rtlCol="0" anchor="t"/>
          <a:lstStyle>
            <a:lvl1pPr algn="r">
              <a:defRPr sz="2799">
                <a:solidFill>
                  <a:schemeClr val="accent1"/>
                </a:solidFill>
              </a:defRPr>
            </a:lvl1pPr>
          </a:lstStyle>
          <a:p>
            <a:fld id="{EB37DED6-D4C7-42EE-AB49-D2E39E64FDE4}" type="slidenum">
              <a:rPr lang="en-US" smtClean="0"/>
              <a:pPr/>
              <a:t>‹#›</a:t>
            </a:fld>
            <a:endParaRPr lang="en-US"/>
          </a:p>
        </p:txBody>
      </p:sp>
      <p:cxnSp>
        <p:nvCxnSpPr>
          <p:cNvPr id="10" name="Straight Connector 9"/>
          <p:cNvCxnSpPr/>
          <p:nvPr/>
        </p:nvCxnSpPr>
        <p:spPr>
          <a:xfrm>
            <a:off x="0" y="6128413"/>
            <a:ext cx="12188825"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14619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spd="slow">
    <p:randomBar dir="vert"/>
  </p:transition>
  <p:timing>
    <p:tnLst>
      <p:par>
        <p:cTn id="1" dur="indefinite" restart="never" nodeType="tmRoot"/>
      </p:par>
    </p:tnLst>
  </p:timing>
  <p:hf hdr="0" ftr="0" dt="0"/>
  <p:txStyles>
    <p:titleStyle>
      <a:lvl1pPr algn="l" defTabSz="914126" rtl="0" eaLnBrk="1" latinLnBrk="0" hangingPunct="1">
        <a:lnSpc>
          <a:spcPct val="90000"/>
        </a:lnSpc>
        <a:spcBef>
          <a:spcPct val="0"/>
        </a:spcBef>
        <a:buNone/>
        <a:defRPr sz="3199" b="0" i="0" kern="1200" cap="all">
          <a:solidFill>
            <a:schemeClr val="tx1"/>
          </a:solidFill>
          <a:effectLst/>
          <a:latin typeface="+mj-lt"/>
          <a:ea typeface="+mj-ea"/>
          <a:cs typeface="+mj-cs"/>
        </a:defRPr>
      </a:lvl1pPr>
    </p:titleStyle>
    <p:bodyStyle>
      <a:lvl1pPr marL="228531" indent="-228531" algn="l" defTabSz="914126" rtl="0" eaLnBrk="1" latinLnBrk="0" hangingPunct="1">
        <a:lnSpc>
          <a:spcPct val="120000"/>
        </a:lnSpc>
        <a:spcBef>
          <a:spcPts val="1000"/>
        </a:spcBef>
        <a:buClr>
          <a:schemeClr val="accent1"/>
        </a:buClr>
        <a:buSzPct val="100000"/>
        <a:buFont typeface="Arial" panose="020B0604020202020204" pitchFamily="34" charset="0"/>
        <a:buChar char="•"/>
        <a:defRPr sz="1999" kern="1200">
          <a:solidFill>
            <a:schemeClr val="tx1"/>
          </a:solidFill>
          <a:effectLst/>
          <a:latin typeface="+mn-lt"/>
          <a:ea typeface="+mn-ea"/>
          <a:cs typeface="+mn-cs"/>
        </a:defRPr>
      </a:lvl1pPr>
      <a:lvl2pPr marL="68559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799" kern="1200" cap="none" baseline="0">
          <a:solidFill>
            <a:schemeClr val="tx1"/>
          </a:solidFill>
          <a:effectLst/>
          <a:latin typeface="+mn-lt"/>
          <a:ea typeface="+mn-ea"/>
          <a:cs typeface="+mn-cs"/>
        </a:defRPr>
      </a:lvl2pPr>
      <a:lvl3pPr marL="1142657"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599720"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6783"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3846"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0908"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7971"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503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086300" y="2996952"/>
            <a:ext cx="8424936" cy="1107996"/>
          </a:xfrm>
          <a:prstGeom prst="rect">
            <a:avLst/>
          </a:prstGeom>
          <a:effectLst>
            <a:glow rad="101600">
              <a:srgbClr val="92278F">
                <a:satMod val="175000"/>
                <a:alpha val="40000"/>
              </a:srgbClr>
            </a:glow>
          </a:effectLst>
        </p:spPr>
        <p:txBody>
          <a:bodyPr wrap="square">
            <a:spAutoFit/>
          </a:bodyPr>
          <a:lstStyle/>
          <a:p>
            <a:pPr lvl="0" algn="ctr" defTabSz="914400">
              <a:defRPr/>
            </a:pPr>
            <a:r>
              <a:rPr lang="ar-EG" sz="6600" b="1" kern="0" spc="50" dirty="0">
                <a:ln w="0"/>
                <a:solidFill>
                  <a:srgbClr val="C00000"/>
                </a:solidFill>
                <a:effectLst>
                  <a:innerShdw blurRad="63500" dist="50800" dir="13500000">
                    <a:srgbClr val="000000">
                      <a:alpha val="50000"/>
                    </a:srgbClr>
                  </a:innerShdw>
                </a:effectLst>
                <a:latin typeface="Aldhabi" panose="01000000000000000000" pitchFamily="2" charset="-78"/>
                <a:ea typeface="GE SS Two Light" pitchFamily="18" charset="-78"/>
                <a:cs typeface="Aldhabi" panose="01000000000000000000" pitchFamily="2" charset="-78"/>
              </a:rPr>
              <a:t>«إدارة الضغوط في محيط الأسرة»</a:t>
            </a:r>
            <a:endParaRPr kumimoji="0" lang="ar-SA" sz="6600" b="1" i="0" u="none" strike="noStrike" kern="0" cap="none" spc="0" normalizeH="0" baseline="0" noProof="0" dirty="0">
              <a:ln w="12700">
                <a:solidFill>
                  <a:srgbClr val="F07F09"/>
                </a:solidFill>
                <a:prstDash val="solid"/>
              </a:ln>
              <a:solidFill>
                <a:srgbClr val="C00000"/>
              </a:solidFill>
              <a:effectLst>
                <a:outerShdw dist="38100" dir="2640000" algn="bl" rotWithShape="0">
                  <a:srgbClr val="F07F09"/>
                </a:outerShdw>
              </a:effectLst>
              <a:uLnTx/>
              <a:uFillTx/>
              <a:latin typeface="Aldhabi" panose="01000000000000000000" pitchFamily="2" charset="-78"/>
              <a:ea typeface="GE SS Two Light" pitchFamily="18" charset="-78"/>
              <a:cs typeface="Aldhabi" panose="01000000000000000000" pitchFamily="2" charset="-78"/>
            </a:endParaRPr>
          </a:p>
        </p:txBody>
      </p:sp>
      <p:sp>
        <p:nvSpPr>
          <p:cNvPr id="9" name="Rectangle 8"/>
          <p:cNvSpPr/>
          <p:nvPr/>
        </p:nvSpPr>
        <p:spPr>
          <a:xfrm>
            <a:off x="4798268" y="4453944"/>
            <a:ext cx="8424936" cy="830997"/>
          </a:xfrm>
          <a:prstGeom prst="rect">
            <a:avLst/>
          </a:prstGeom>
          <a:effectLst>
            <a:glow rad="101600">
              <a:srgbClr val="92278F">
                <a:satMod val="175000"/>
                <a:alpha val="40000"/>
              </a:srgbClr>
            </a:glow>
          </a:effectLst>
        </p:spPr>
        <p:txBody>
          <a:bodyPr wrap="square">
            <a:spAutoFit/>
          </a:bodyPr>
          <a:lstStyle/>
          <a:p>
            <a:pPr lvl="0" algn="ctr" defTabSz="914400" rtl="1">
              <a:defRPr/>
            </a:pPr>
            <a:r>
              <a:rPr lang="ar-EG" sz="4800" b="1" kern="0" spc="50" dirty="0" smtClean="0">
                <a:ln w="0"/>
                <a:solidFill>
                  <a:srgbClr val="C00000"/>
                </a:solidFill>
                <a:effectLst>
                  <a:innerShdw blurRad="63500" dist="50800" dir="13500000">
                    <a:srgbClr val="000000">
                      <a:alpha val="50000"/>
                    </a:srgbClr>
                  </a:innerShdw>
                </a:effectLst>
                <a:latin typeface="Traditional Arabic" pitchFamily="18" charset="-78"/>
                <a:ea typeface="GE SS Two Light" pitchFamily="18" charset="-78"/>
                <a:cs typeface="Traditional Arabic" pitchFamily="18" charset="-78"/>
              </a:rPr>
              <a:t>بقيادة المدرب</a:t>
            </a:r>
            <a:r>
              <a:rPr lang="en-US" sz="4800" b="1" kern="0" spc="50" dirty="0" smtClean="0">
                <a:ln w="0"/>
                <a:solidFill>
                  <a:srgbClr val="C00000"/>
                </a:solidFill>
                <a:effectLst>
                  <a:innerShdw blurRad="63500" dist="50800" dir="13500000">
                    <a:srgbClr val="000000">
                      <a:alpha val="50000"/>
                    </a:srgbClr>
                  </a:innerShdw>
                </a:effectLst>
                <a:latin typeface="Traditional Arabic" pitchFamily="18" charset="-78"/>
                <a:ea typeface="GE SS Two Light" pitchFamily="18" charset="-78"/>
                <a:cs typeface="Traditional Arabic" pitchFamily="18" charset="-78"/>
              </a:rPr>
              <a:t>:</a:t>
            </a:r>
            <a:r>
              <a:rPr lang="ar-EG" sz="4800" b="1" kern="0" spc="50" dirty="0">
                <a:ln w="0"/>
                <a:effectLst>
                  <a:innerShdw blurRad="63500" dist="50800" dir="13500000">
                    <a:srgbClr val="000000">
                      <a:alpha val="50000"/>
                    </a:srgbClr>
                  </a:innerShdw>
                </a:effectLst>
                <a:latin typeface="Traditional Arabic" pitchFamily="18" charset="-78"/>
                <a:ea typeface="GE SS Two Light" pitchFamily="18" charset="-78"/>
                <a:cs typeface="Traditional Arabic" pitchFamily="18" charset="-78"/>
              </a:rPr>
              <a:t>جمال بن تركي </a:t>
            </a:r>
            <a:endParaRPr kumimoji="0" lang="ar-SA" sz="4800" b="1" i="0" u="none" strike="noStrike" kern="0" cap="none" spc="0" normalizeH="0" baseline="0" noProof="0" dirty="0">
              <a:ln w="12700">
                <a:solidFill>
                  <a:srgbClr val="F07F09"/>
                </a:solidFill>
                <a:prstDash val="solid"/>
              </a:ln>
              <a:effectLst>
                <a:outerShdw dist="38100" dir="2640000" algn="bl" rotWithShape="0">
                  <a:srgbClr val="F07F09"/>
                </a:outerShdw>
              </a:effectLst>
              <a:uLnTx/>
              <a:uFillTx/>
              <a:latin typeface="Traditional Arabic" pitchFamily="18" charset="-78"/>
              <a:ea typeface="GE SS Two Light" pitchFamily="18" charset="-78"/>
              <a:cs typeface="Traditional Arabic" pitchFamily="18" charset="-78"/>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1" y="2060848"/>
            <a:ext cx="6135589" cy="3600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Half Frame 1"/>
          <p:cNvSpPr/>
          <p:nvPr/>
        </p:nvSpPr>
        <p:spPr>
          <a:xfrm>
            <a:off x="0" y="0"/>
            <a:ext cx="3430116" cy="1944216"/>
          </a:xfrm>
          <a:prstGeom prst="halfFrame">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00609970"/>
      </p:ext>
    </p:extLst>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rved Right Arrow 7"/>
          <p:cNvSpPr/>
          <p:nvPr/>
        </p:nvSpPr>
        <p:spPr>
          <a:xfrm>
            <a:off x="6166420" y="297680"/>
            <a:ext cx="1776113" cy="1235546"/>
          </a:xfrm>
          <a:prstGeom prst="curvedRightArrow">
            <a:avLst/>
          </a:prstGeom>
          <a:solidFill>
            <a:srgbClr val="DA3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Left Arrow 8"/>
          <p:cNvSpPr/>
          <p:nvPr/>
        </p:nvSpPr>
        <p:spPr>
          <a:xfrm>
            <a:off x="9550796" y="321246"/>
            <a:ext cx="1728192" cy="1235546"/>
          </a:xfrm>
          <a:prstGeom prst="curvedLeftArrow">
            <a:avLst/>
          </a:prstGeom>
          <a:solidFill>
            <a:srgbClr val="DA3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5609890" y="499954"/>
            <a:ext cx="4369504" cy="830997"/>
          </a:xfrm>
          <a:prstGeom prst="rect">
            <a:avLst/>
          </a:prstGeom>
        </p:spPr>
        <p:txBody>
          <a:bodyPr wrap="square">
            <a:spAutoFit/>
          </a:bodyPr>
          <a:lstStyle/>
          <a:p>
            <a:pPr algn="ctr" defTabSz="914400">
              <a:defRPr/>
            </a:pPr>
            <a:r>
              <a:rPr lang="ar-SA" sz="4800" b="1" dirty="0">
                <a:solidFill>
                  <a:srgbClr val="DA3F20"/>
                </a:solidFill>
                <a:latin typeface="Traditional Arabic" pitchFamily="18" charset="-78"/>
                <a:ea typeface="GE SS Two Light" pitchFamily="18" charset="-78"/>
                <a:cs typeface="Traditional Arabic" pitchFamily="18" charset="-78"/>
              </a:rPr>
              <a:t>تعارف ....           </a:t>
            </a:r>
          </a:p>
        </p:txBody>
      </p:sp>
      <p:sp>
        <p:nvSpPr>
          <p:cNvPr id="5" name="عنصر نائب للمحتوى 2"/>
          <p:cNvSpPr txBox="1">
            <a:spLocks/>
          </p:cNvSpPr>
          <p:nvPr/>
        </p:nvSpPr>
        <p:spPr>
          <a:xfrm>
            <a:off x="2006199" y="1556792"/>
            <a:ext cx="9272789" cy="4693920"/>
          </a:xfrm>
          <a:prstGeom prst="rect">
            <a:avLst/>
          </a:prstGeom>
        </p:spPr>
        <p:txBody>
          <a:bodyPr lIns="100804" tIns="50402" rIns="100804" bIns="50402">
            <a:noAutofit/>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03217" indent="-282251">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ال</a:t>
            </a:r>
            <a:r>
              <a:rPr lang="ar-EG" sz="3200" b="1" dirty="0">
                <a:solidFill>
                  <a:prstClr val="black"/>
                </a:solidFill>
                <a:latin typeface="Traditional Arabic" pitchFamily="18" charset="-78"/>
                <a:ea typeface="GE SS Two Light" pitchFamily="18" charset="-78"/>
                <a:cs typeface="Traditional Arabic" pitchFamily="18" charset="-78"/>
              </a:rPr>
              <a:t>إ</a:t>
            </a:r>
            <a:r>
              <a:rPr lang="ar-SA" sz="3200" b="1" dirty="0" smtClean="0">
                <a:solidFill>
                  <a:prstClr val="black"/>
                </a:solidFill>
                <a:latin typeface="Traditional Arabic" pitchFamily="18" charset="-78"/>
                <a:ea typeface="GE SS Two Light" pitchFamily="18" charset="-78"/>
                <a:cs typeface="Traditional Arabic" pitchFamily="18" charset="-78"/>
              </a:rPr>
              <a:t>سم.</a:t>
            </a:r>
            <a:endParaRPr lang="en-US" sz="3200" b="1" dirty="0" smtClean="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الكنية.</a:t>
            </a:r>
            <a:endParaRPr lang="en-US" sz="3200" b="1" dirty="0" smtClean="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الحالة ال</a:t>
            </a:r>
            <a:r>
              <a:rPr lang="ar-EG" sz="3200" b="1" dirty="0" smtClean="0">
                <a:solidFill>
                  <a:prstClr val="black"/>
                </a:solidFill>
                <a:latin typeface="Traditional Arabic" pitchFamily="18" charset="-78"/>
                <a:ea typeface="GE SS Two Light" pitchFamily="18" charset="-78"/>
                <a:cs typeface="Traditional Arabic" pitchFamily="18" charset="-78"/>
              </a:rPr>
              <a:t>إ</a:t>
            </a:r>
            <a:r>
              <a:rPr lang="ar-SA" sz="3200" b="1" dirty="0" smtClean="0">
                <a:solidFill>
                  <a:prstClr val="black"/>
                </a:solidFill>
                <a:latin typeface="Traditional Arabic" pitchFamily="18" charset="-78"/>
                <a:ea typeface="GE SS Two Light" pitchFamily="18" charset="-78"/>
                <a:cs typeface="Traditional Arabic" pitchFamily="18" charset="-78"/>
              </a:rPr>
              <a:t>جتماعية</a:t>
            </a:r>
            <a:r>
              <a:rPr lang="ar-SA" sz="3200" b="1" dirty="0">
                <a:solidFill>
                  <a:prstClr val="black"/>
                </a:solidFill>
                <a:latin typeface="Traditional Arabic" pitchFamily="18" charset="-78"/>
                <a:ea typeface="GE SS Two Light" pitchFamily="18" charset="-78"/>
                <a:cs typeface="Traditional Arabic" pitchFamily="18" charset="-78"/>
              </a:rPr>
              <a:t>.</a:t>
            </a:r>
            <a:endParaRPr lang="en-US" sz="32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a:solidFill>
                  <a:prstClr val="black"/>
                </a:solidFill>
                <a:latin typeface="Traditional Arabic" pitchFamily="18" charset="-78"/>
                <a:ea typeface="GE SS Two Light" pitchFamily="18" charset="-78"/>
                <a:cs typeface="Traditional Arabic" pitchFamily="18" charset="-78"/>
              </a:rPr>
              <a:t>الخبرات العملية.</a:t>
            </a:r>
            <a:endParaRPr lang="en-US" sz="32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a:solidFill>
                  <a:prstClr val="black"/>
                </a:solidFill>
                <a:latin typeface="Traditional Arabic" pitchFamily="18" charset="-78"/>
                <a:ea typeface="GE SS Two Light" pitchFamily="18" charset="-78"/>
                <a:cs typeface="Traditional Arabic" pitchFamily="18" charset="-78"/>
              </a:rPr>
              <a:t>العمل الحالي مع شرح طبيعة العمل.</a:t>
            </a:r>
            <a:endParaRPr lang="en-US" sz="32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a:solidFill>
                  <a:prstClr val="black"/>
                </a:solidFill>
                <a:latin typeface="Traditional Arabic" pitchFamily="18" charset="-78"/>
                <a:ea typeface="GE SS Two Light" pitchFamily="18" charset="-78"/>
                <a:cs typeface="Traditional Arabic" pitchFamily="18" charset="-78"/>
              </a:rPr>
              <a:t>الهوايات.</a:t>
            </a:r>
            <a:endParaRPr lang="en-US" sz="32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3200" b="1" dirty="0">
                <a:solidFill>
                  <a:prstClr val="black"/>
                </a:solidFill>
                <a:latin typeface="Traditional Arabic" pitchFamily="18" charset="-78"/>
                <a:ea typeface="GE SS Two Light" pitchFamily="18" charset="-78"/>
                <a:cs typeface="Traditional Arabic" pitchFamily="18" charset="-78"/>
              </a:rPr>
              <a:t>ما هي توقعاتك وأهدافك من الدورة</a:t>
            </a:r>
            <a:r>
              <a:rPr lang="ar-SA" sz="3200" b="1" dirty="0" smtClean="0">
                <a:solidFill>
                  <a:prstClr val="black"/>
                </a:solidFill>
                <a:latin typeface="Traditional Arabic" pitchFamily="18" charset="-78"/>
                <a:ea typeface="GE SS Two Light" pitchFamily="18" charset="-78"/>
                <a:cs typeface="Traditional Arabic" pitchFamily="18" charset="-78"/>
              </a:rPr>
              <a:t>.</a:t>
            </a:r>
            <a:endParaRPr lang="en-US" sz="3200" b="1" dirty="0">
              <a:solidFill>
                <a:prstClr val="black"/>
              </a:solidFill>
              <a:latin typeface="Traditional Arabic" pitchFamily="18" charset="-78"/>
              <a:ea typeface="GE SS Two Light" pitchFamily="18" charset="-78"/>
              <a:cs typeface="Traditional Arabic" pitchFamily="18" charset="-7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860" y="3140968"/>
            <a:ext cx="3552395" cy="26642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4833637"/>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1000"/>
                                        <p:tgtEl>
                                          <p:spTgt spid="5">
                                            <p:txEl>
                                              <p:pRg st="5" end="5"/>
                                            </p:txEl>
                                          </p:spTgt>
                                        </p:tgtEl>
                                      </p:cBhvr>
                                    </p:animEffect>
                                    <p:anim calcmode="lin" valueType="num">
                                      <p:cBhvr>
                                        <p:cTn id="3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عنصر نائب للمحتوى 1"/>
          <p:cNvSpPr txBox="1">
            <a:spLocks/>
          </p:cNvSpPr>
          <p:nvPr/>
        </p:nvSpPr>
        <p:spPr>
          <a:xfrm>
            <a:off x="3718148" y="1916832"/>
            <a:ext cx="7401353" cy="4136205"/>
          </a:xfrm>
          <a:prstGeom prst="rect">
            <a:avLst/>
          </a:prstGeom>
        </p:spPr>
        <p:txBody>
          <a:bodyPr lIns="100804" tIns="50402" rIns="100804" bIns="50402">
            <a:normAutofit lnSpcReduction="10000"/>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03217" indent="-282251">
              <a:buClr>
                <a:srgbClr val="C00000"/>
              </a:buClr>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الوقت</a:t>
            </a:r>
            <a:r>
              <a:rPr lang="ar-EG" sz="3200" b="1" dirty="0" smtClean="0">
                <a:solidFill>
                  <a:prstClr val="black"/>
                </a:solidFill>
                <a:latin typeface="Traditional Arabic" pitchFamily="18" charset="-78"/>
                <a:ea typeface="GE SS Two Light" pitchFamily="18" charset="-78"/>
                <a:cs typeface="Traditional Arabic" pitchFamily="18" charset="-78"/>
              </a:rPr>
              <a:t>: </a:t>
            </a:r>
            <a:r>
              <a:rPr lang="en-US" sz="3200" b="1" dirty="0" smtClean="0">
                <a:solidFill>
                  <a:srgbClr val="002060"/>
                </a:solidFill>
                <a:latin typeface="Traditional Arabic" pitchFamily="18" charset="-78"/>
                <a:ea typeface="GE SS Two Light" pitchFamily="18" charset="-78"/>
                <a:cs typeface="Traditional Arabic" pitchFamily="18" charset="-78"/>
              </a:rPr>
              <a:t>5</a:t>
            </a:r>
            <a:r>
              <a:rPr lang="ar-EG" sz="3200" b="1" dirty="0" smtClean="0">
                <a:solidFill>
                  <a:srgbClr val="002060"/>
                </a:solidFill>
                <a:latin typeface="Traditional Arabic" pitchFamily="18" charset="-78"/>
                <a:ea typeface="GE SS Two Light" pitchFamily="18" charset="-78"/>
                <a:cs typeface="Traditional Arabic" pitchFamily="18" charset="-78"/>
              </a:rPr>
              <a:t> ساعات</a:t>
            </a:r>
          </a:p>
          <a:p>
            <a:pPr marL="403217" indent="-282251">
              <a:buClr>
                <a:srgbClr val="C00000"/>
              </a:buClr>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الأيام</a:t>
            </a:r>
            <a:r>
              <a:rPr lang="ar-EG" sz="3200" b="1" dirty="0" smtClean="0">
                <a:solidFill>
                  <a:prstClr val="black"/>
                </a:solidFill>
                <a:latin typeface="Traditional Arabic" pitchFamily="18" charset="-78"/>
                <a:ea typeface="GE SS Two Light" pitchFamily="18" charset="-78"/>
                <a:cs typeface="Traditional Arabic" pitchFamily="18" charset="-78"/>
              </a:rPr>
              <a:t> </a:t>
            </a:r>
            <a:r>
              <a:rPr lang="en-US" sz="3200" b="1" dirty="0" smtClean="0">
                <a:solidFill>
                  <a:prstClr val="black"/>
                </a:solidFill>
                <a:latin typeface="Traditional Arabic" pitchFamily="18" charset="-78"/>
                <a:ea typeface="GE SS Two Light" pitchFamily="18" charset="-78"/>
                <a:cs typeface="Traditional Arabic" pitchFamily="18" charset="-78"/>
              </a:rPr>
              <a:t>: </a:t>
            </a:r>
            <a:r>
              <a:rPr lang="ar-EG" sz="3200" b="1" dirty="0" smtClean="0">
                <a:solidFill>
                  <a:prstClr val="black"/>
                </a:solidFill>
                <a:latin typeface="Traditional Arabic" pitchFamily="18" charset="-78"/>
                <a:ea typeface="GE SS Two Light" pitchFamily="18" charset="-78"/>
                <a:cs typeface="Traditional Arabic" pitchFamily="18" charset="-78"/>
              </a:rPr>
              <a:t> يو</a:t>
            </a:r>
            <a:r>
              <a:rPr lang="ar-EG" sz="3200" b="1" dirty="0">
                <a:solidFill>
                  <a:prstClr val="black"/>
                </a:solidFill>
                <a:latin typeface="Traditional Arabic" pitchFamily="18" charset="-78"/>
                <a:ea typeface="GE SS Two Light" pitchFamily="18" charset="-78"/>
                <a:cs typeface="Traditional Arabic" pitchFamily="18" charset="-78"/>
              </a:rPr>
              <a:t>م</a:t>
            </a:r>
            <a:endParaRPr lang="ar-EG" sz="3200" b="1" dirty="0" smtClean="0">
              <a:solidFill>
                <a:srgbClr val="002060"/>
              </a:solidFill>
              <a:latin typeface="Traditional Arabic" pitchFamily="18" charset="-78"/>
              <a:ea typeface="GE SS Two Light" pitchFamily="18" charset="-78"/>
              <a:cs typeface="Traditional Arabic" pitchFamily="18" charset="-78"/>
            </a:endParaRPr>
          </a:p>
          <a:p>
            <a:pPr marL="403217" indent="-282251">
              <a:buClr>
                <a:srgbClr val="C00000"/>
              </a:buClr>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بطاقات الأسماء</a:t>
            </a:r>
            <a:r>
              <a:rPr lang="ar-EG" sz="3200" b="1" dirty="0" smtClean="0">
                <a:solidFill>
                  <a:prstClr val="black"/>
                </a:solidFill>
                <a:latin typeface="Traditional Arabic" pitchFamily="18" charset="-78"/>
                <a:ea typeface="GE SS Two Light" pitchFamily="18" charset="-78"/>
                <a:cs typeface="Traditional Arabic" pitchFamily="18" charset="-78"/>
              </a:rPr>
              <a:t>:</a:t>
            </a:r>
            <a:endParaRPr lang="en-US" sz="3200" b="1" dirty="0" smtClean="0">
              <a:solidFill>
                <a:prstClr val="black"/>
              </a:solidFill>
              <a:latin typeface="Traditional Arabic" pitchFamily="18" charset="-78"/>
              <a:ea typeface="GE SS Two Light" pitchFamily="18" charset="-78"/>
              <a:cs typeface="Traditional Arabic" pitchFamily="18" charset="-78"/>
            </a:endParaRPr>
          </a:p>
          <a:p>
            <a:pPr marL="403217" indent="-282251">
              <a:buClr>
                <a:srgbClr val="C00000"/>
              </a:buClr>
              <a:buFont typeface="Wingdings 3"/>
              <a:buChar char=""/>
              <a:defRPr/>
            </a:pPr>
            <a:r>
              <a:rPr lang="ar-SA" sz="3200" b="1" dirty="0" smtClean="0">
                <a:solidFill>
                  <a:prstClr val="black"/>
                </a:solidFill>
                <a:latin typeface="Traditional Arabic" pitchFamily="18" charset="-78"/>
                <a:ea typeface="GE SS Two Light" pitchFamily="18" charset="-78"/>
                <a:cs typeface="Traditional Arabic" pitchFamily="18" charset="-78"/>
              </a:rPr>
              <a:t>نظام </a:t>
            </a:r>
            <a:r>
              <a:rPr lang="ar-SA" sz="3200" b="1" dirty="0">
                <a:solidFill>
                  <a:prstClr val="black"/>
                </a:solidFill>
                <a:latin typeface="Traditional Arabic" pitchFamily="18" charset="-78"/>
                <a:ea typeface="GE SS Two Light" pitchFamily="18" charset="-78"/>
                <a:cs typeface="Traditional Arabic" pitchFamily="18" charset="-78"/>
              </a:rPr>
              <a:t>العمل في الدورة :</a:t>
            </a:r>
            <a:endParaRPr lang="en-US" sz="3200" b="1" dirty="0">
              <a:solidFill>
                <a:prstClr val="black"/>
              </a:solidFill>
              <a:latin typeface="Traditional Arabic" pitchFamily="18" charset="-78"/>
              <a:ea typeface="GE SS Two Light" pitchFamily="18" charset="-78"/>
              <a:cs typeface="Traditional Arabic" pitchFamily="18" charset="-78"/>
            </a:endParaRPr>
          </a:p>
          <a:p>
            <a:pPr marL="837921" lvl="1" indent="-457200">
              <a:spcBef>
                <a:spcPts val="358"/>
              </a:spcBef>
              <a:buClr>
                <a:srgbClr val="C00000"/>
              </a:buClr>
              <a:buFont typeface="Wingdings" pitchFamily="2" charset="2"/>
              <a:buChar char="§"/>
              <a:defRPr/>
            </a:pPr>
            <a:r>
              <a:rPr lang="ar-SA" sz="3200" b="1" dirty="0">
                <a:solidFill>
                  <a:srgbClr val="002060"/>
                </a:solidFill>
                <a:latin typeface="Traditional Arabic" pitchFamily="18" charset="-78"/>
                <a:ea typeface="GE SS Two Light" pitchFamily="18" charset="-78"/>
                <a:cs typeface="Traditional Arabic" pitchFamily="18" charset="-78"/>
              </a:rPr>
              <a:t>المجموعات.</a:t>
            </a:r>
            <a:endParaRPr lang="en-US" sz="3200" b="1" dirty="0">
              <a:solidFill>
                <a:srgbClr val="002060"/>
              </a:solidFill>
              <a:latin typeface="Traditional Arabic" pitchFamily="18" charset="-78"/>
              <a:ea typeface="GE SS Two Light" pitchFamily="18" charset="-78"/>
              <a:cs typeface="Traditional Arabic" pitchFamily="18" charset="-78"/>
            </a:endParaRPr>
          </a:p>
          <a:p>
            <a:pPr marL="837921" lvl="1" indent="-457200">
              <a:spcBef>
                <a:spcPts val="358"/>
              </a:spcBef>
              <a:buClr>
                <a:srgbClr val="C00000"/>
              </a:buClr>
              <a:buFont typeface="Wingdings" pitchFamily="2" charset="2"/>
              <a:buChar char="§"/>
              <a:defRPr/>
            </a:pPr>
            <a:r>
              <a:rPr lang="ar-SA" sz="3200" b="1" dirty="0">
                <a:solidFill>
                  <a:srgbClr val="002060"/>
                </a:solidFill>
                <a:latin typeface="Traditional Arabic" pitchFamily="18" charset="-78"/>
                <a:ea typeface="GE SS Two Light" pitchFamily="18" charset="-78"/>
                <a:cs typeface="Traditional Arabic" pitchFamily="18" charset="-78"/>
              </a:rPr>
              <a:t>التسجيل.</a:t>
            </a:r>
            <a:endParaRPr lang="en-US" sz="3200" b="1" dirty="0">
              <a:solidFill>
                <a:srgbClr val="002060"/>
              </a:solidFill>
              <a:latin typeface="Traditional Arabic" pitchFamily="18" charset="-78"/>
              <a:ea typeface="GE SS Two Light" pitchFamily="18" charset="-78"/>
              <a:cs typeface="Traditional Arabic" pitchFamily="18" charset="-78"/>
            </a:endParaRPr>
          </a:p>
          <a:p>
            <a:pPr marL="837921" lvl="1" indent="-457200">
              <a:spcBef>
                <a:spcPts val="358"/>
              </a:spcBef>
              <a:buClr>
                <a:srgbClr val="C00000"/>
              </a:buClr>
              <a:buFont typeface="Wingdings" pitchFamily="2" charset="2"/>
              <a:buChar char="§"/>
              <a:defRPr/>
            </a:pPr>
            <a:r>
              <a:rPr lang="ar-SA" sz="3200" b="1" dirty="0">
                <a:solidFill>
                  <a:srgbClr val="002060"/>
                </a:solidFill>
                <a:latin typeface="Traditional Arabic" pitchFamily="18" charset="-78"/>
                <a:ea typeface="GE SS Two Light" pitchFamily="18" charset="-78"/>
                <a:cs typeface="Traditional Arabic" pitchFamily="18" charset="-78"/>
              </a:rPr>
              <a:t>إعطاء التغذية </a:t>
            </a:r>
            <a:r>
              <a:rPr lang="ar-SA" sz="3200" b="1" dirty="0" smtClean="0">
                <a:solidFill>
                  <a:srgbClr val="002060"/>
                </a:solidFill>
                <a:latin typeface="Traditional Arabic" pitchFamily="18" charset="-78"/>
                <a:ea typeface="GE SS Two Light" pitchFamily="18" charset="-78"/>
                <a:cs typeface="Traditional Arabic" pitchFamily="18" charset="-78"/>
              </a:rPr>
              <a:t>الرجعية</a:t>
            </a:r>
            <a:r>
              <a:rPr lang="ar-EG" sz="3200" b="1" dirty="0" smtClean="0">
                <a:solidFill>
                  <a:srgbClr val="002060"/>
                </a:solidFill>
                <a:latin typeface="Traditional Arabic" pitchFamily="18" charset="-78"/>
                <a:ea typeface="GE SS Two Light" pitchFamily="18" charset="-78"/>
                <a:cs typeface="Traditional Arabic" pitchFamily="18" charset="-78"/>
              </a:rPr>
              <a:t>.</a:t>
            </a:r>
            <a:endParaRPr lang="ar-EG" sz="3200" b="1" dirty="0">
              <a:solidFill>
                <a:srgbClr val="002060"/>
              </a:solidFill>
              <a:latin typeface="Traditional Arabic" pitchFamily="18" charset="-78"/>
              <a:ea typeface="GE SS Two Light" pitchFamily="18" charset="-78"/>
              <a:cs typeface="Traditional Arabic" pitchFamily="18" charset="-78"/>
            </a:endParaRPr>
          </a:p>
          <a:p>
            <a:pPr marL="685468" lvl="1">
              <a:spcBef>
                <a:spcPts val="358"/>
              </a:spcBef>
              <a:buFont typeface="Verdana"/>
              <a:buChar char="◦"/>
              <a:defRPr/>
            </a:pPr>
            <a:endParaRPr lang="en-US" sz="2800" b="1" dirty="0">
              <a:solidFill>
                <a:srgbClr val="C00000"/>
              </a:solidFill>
              <a:latin typeface="Traditional Arabic" pitchFamily="18" charset="-78"/>
              <a:ea typeface="GE SS Two Light" pitchFamily="18" charset="-78"/>
              <a:cs typeface="Traditional Arabic" pitchFamily="18" charset="-78"/>
            </a:endParaRPr>
          </a:p>
        </p:txBody>
      </p:sp>
      <p:sp>
        <p:nvSpPr>
          <p:cNvPr id="36" name="مستطيل 4"/>
          <p:cNvSpPr/>
          <p:nvPr/>
        </p:nvSpPr>
        <p:spPr>
          <a:xfrm>
            <a:off x="7973066" y="692696"/>
            <a:ext cx="3411511" cy="923330"/>
          </a:xfrm>
          <a:prstGeom prst="rect">
            <a:avLst/>
          </a:prstGeom>
          <a:noFill/>
        </p:spPr>
        <p:txBody>
          <a:bodyPr wrap="none">
            <a:spAutoFit/>
          </a:bodyPr>
          <a:lstStyle/>
          <a:p>
            <a:pPr algn="ctr" rtl="1">
              <a:defRPr/>
            </a:pPr>
            <a:r>
              <a:rPr lang="ar-EG" sz="5400" b="1" u="sng" dirty="0" smtClean="0">
                <a:ln w="12700">
                  <a:solidFill>
                    <a:srgbClr val="92278F"/>
                  </a:solidFill>
                  <a:prstDash val="solid"/>
                </a:ln>
                <a:solidFill>
                  <a:srgbClr val="DA3F20"/>
                </a:solidFill>
                <a:effectLst>
                  <a:outerShdw dist="38100" dir="2640000" algn="bl" rotWithShape="0">
                    <a:srgbClr val="92278F"/>
                  </a:outerShdw>
                </a:effectLst>
                <a:latin typeface="GE SS Two Light" pitchFamily="18" charset="-78"/>
                <a:ea typeface="GE SS Two Light" pitchFamily="18" charset="-78"/>
                <a:cs typeface="GE SS Two Light" pitchFamily="18" charset="-78"/>
              </a:rPr>
              <a:t>«نظام</a:t>
            </a:r>
            <a:r>
              <a:rPr lang="ar-SA" sz="5400" b="1" u="sng" dirty="0" smtClean="0">
                <a:ln w="12700">
                  <a:solidFill>
                    <a:srgbClr val="92278F"/>
                  </a:solidFill>
                  <a:prstDash val="solid"/>
                </a:ln>
                <a:solidFill>
                  <a:srgbClr val="DA3F20"/>
                </a:solidFill>
                <a:effectLst>
                  <a:outerShdw dist="38100" dir="2640000" algn="bl" rotWithShape="0">
                    <a:srgbClr val="92278F"/>
                  </a:outerShdw>
                </a:effectLst>
                <a:latin typeface="GE SS Two Light" pitchFamily="18" charset="-78"/>
                <a:ea typeface="GE SS Two Light" pitchFamily="18" charset="-78"/>
                <a:cs typeface="GE SS Two Light" pitchFamily="18" charset="-78"/>
              </a:rPr>
              <a:t> الدورة</a:t>
            </a:r>
            <a:r>
              <a:rPr lang="ar-EG" sz="5400" b="1" u="sng" dirty="0" smtClean="0">
                <a:ln w="12700">
                  <a:solidFill>
                    <a:srgbClr val="92278F"/>
                  </a:solidFill>
                  <a:prstDash val="solid"/>
                </a:ln>
                <a:solidFill>
                  <a:srgbClr val="DA3F20"/>
                </a:solidFill>
                <a:effectLst>
                  <a:outerShdw dist="38100" dir="2640000" algn="bl" rotWithShape="0">
                    <a:srgbClr val="92278F"/>
                  </a:outerShdw>
                </a:effectLst>
                <a:latin typeface="GE SS Two Light" pitchFamily="18" charset="-78"/>
                <a:ea typeface="GE SS Two Light" pitchFamily="18" charset="-78"/>
                <a:cs typeface="GE SS Two Light" pitchFamily="18" charset="-78"/>
              </a:rPr>
              <a:t>»</a:t>
            </a:r>
            <a:endParaRPr lang="ar-SA" sz="5400" b="1" u="sng" dirty="0">
              <a:ln w="12700">
                <a:solidFill>
                  <a:srgbClr val="92278F"/>
                </a:solidFill>
                <a:prstDash val="solid"/>
              </a:ln>
              <a:solidFill>
                <a:srgbClr val="DA3F20"/>
              </a:solidFill>
              <a:effectLst>
                <a:outerShdw dist="38100" dir="2640000" algn="bl" rotWithShape="0">
                  <a:srgbClr val="92278F"/>
                </a:outerShdw>
              </a:effectLst>
              <a:latin typeface="GE SS Two Light" pitchFamily="18" charset="-78"/>
              <a:ea typeface="GE SS Two Light" pitchFamily="18" charset="-78"/>
              <a:cs typeface="GE SS Two Light" pitchFamily="18" charset="-7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44" y="3284984"/>
            <a:ext cx="3842929" cy="244827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49593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fade">
                                      <p:cBhvr>
                                        <p:cTn id="7" dur="1000"/>
                                        <p:tgtEl>
                                          <p:spTgt spid="35">
                                            <p:txEl>
                                              <p:pRg st="0" end="0"/>
                                            </p:txEl>
                                          </p:spTgt>
                                        </p:tgtEl>
                                      </p:cBhvr>
                                    </p:animEffect>
                                    <p:anim calcmode="lin" valueType="num">
                                      <p:cBhvr>
                                        <p:cTn id="8"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
                                            <p:txEl>
                                              <p:pRg st="1" end="1"/>
                                            </p:txEl>
                                          </p:spTgt>
                                        </p:tgtEl>
                                        <p:attrNameLst>
                                          <p:attrName>style.visibility</p:attrName>
                                        </p:attrNameLst>
                                      </p:cBhvr>
                                      <p:to>
                                        <p:strVal val="visible"/>
                                      </p:to>
                                    </p:set>
                                    <p:animEffect transition="in" filter="fade">
                                      <p:cBhvr>
                                        <p:cTn id="14" dur="1000"/>
                                        <p:tgtEl>
                                          <p:spTgt spid="35">
                                            <p:txEl>
                                              <p:pRg st="1" end="1"/>
                                            </p:txEl>
                                          </p:spTgt>
                                        </p:tgtEl>
                                      </p:cBhvr>
                                    </p:animEffect>
                                    <p:anim calcmode="lin" valueType="num">
                                      <p:cBhvr>
                                        <p:cTn id="15" dur="10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5">
                                            <p:txEl>
                                              <p:pRg st="2" end="2"/>
                                            </p:txEl>
                                          </p:spTgt>
                                        </p:tgtEl>
                                        <p:attrNameLst>
                                          <p:attrName>style.visibility</p:attrName>
                                        </p:attrNameLst>
                                      </p:cBhvr>
                                      <p:to>
                                        <p:strVal val="visible"/>
                                      </p:to>
                                    </p:set>
                                    <p:animEffect transition="in" filter="fade">
                                      <p:cBhvr>
                                        <p:cTn id="21" dur="1000"/>
                                        <p:tgtEl>
                                          <p:spTgt spid="35">
                                            <p:txEl>
                                              <p:pRg st="2" end="2"/>
                                            </p:txEl>
                                          </p:spTgt>
                                        </p:tgtEl>
                                      </p:cBhvr>
                                    </p:animEffect>
                                    <p:anim calcmode="lin" valueType="num">
                                      <p:cBhvr>
                                        <p:cTn id="22"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5">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5">
                                            <p:txEl>
                                              <p:pRg st="3" end="3"/>
                                            </p:txEl>
                                          </p:spTgt>
                                        </p:tgtEl>
                                        <p:attrNameLst>
                                          <p:attrName>style.visibility</p:attrName>
                                        </p:attrNameLst>
                                      </p:cBhvr>
                                      <p:to>
                                        <p:strVal val="visible"/>
                                      </p:to>
                                    </p:set>
                                    <p:animEffect transition="in" filter="fade">
                                      <p:cBhvr>
                                        <p:cTn id="26" dur="1000"/>
                                        <p:tgtEl>
                                          <p:spTgt spid="35">
                                            <p:txEl>
                                              <p:pRg st="3" end="3"/>
                                            </p:txEl>
                                          </p:spTgt>
                                        </p:tgtEl>
                                      </p:cBhvr>
                                    </p:animEffect>
                                    <p:anim calcmode="lin" valueType="num">
                                      <p:cBhvr>
                                        <p:cTn id="27" dur="1000" fill="hold"/>
                                        <p:tgtEl>
                                          <p:spTgt spid="35">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5">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5">
                                            <p:txEl>
                                              <p:pRg st="4" end="4"/>
                                            </p:txEl>
                                          </p:spTgt>
                                        </p:tgtEl>
                                        <p:attrNameLst>
                                          <p:attrName>style.visibility</p:attrName>
                                        </p:attrNameLst>
                                      </p:cBhvr>
                                      <p:to>
                                        <p:strVal val="visible"/>
                                      </p:to>
                                    </p:set>
                                    <p:animEffect transition="in" filter="fade">
                                      <p:cBhvr>
                                        <p:cTn id="31" dur="1000"/>
                                        <p:tgtEl>
                                          <p:spTgt spid="35">
                                            <p:txEl>
                                              <p:pRg st="4" end="4"/>
                                            </p:txEl>
                                          </p:spTgt>
                                        </p:tgtEl>
                                      </p:cBhvr>
                                    </p:animEffect>
                                    <p:anim calcmode="lin" valueType="num">
                                      <p:cBhvr>
                                        <p:cTn id="32" dur="1000" fill="hold"/>
                                        <p:tgtEl>
                                          <p:spTgt spid="3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5">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xEl>
                                              <p:pRg st="5" end="5"/>
                                            </p:txEl>
                                          </p:spTgt>
                                        </p:tgtEl>
                                        <p:attrNameLst>
                                          <p:attrName>style.visibility</p:attrName>
                                        </p:attrNameLst>
                                      </p:cBhvr>
                                      <p:to>
                                        <p:strVal val="visible"/>
                                      </p:to>
                                    </p:set>
                                    <p:animEffect transition="in" filter="fade">
                                      <p:cBhvr>
                                        <p:cTn id="36" dur="1000"/>
                                        <p:tgtEl>
                                          <p:spTgt spid="35">
                                            <p:txEl>
                                              <p:pRg st="5" end="5"/>
                                            </p:txEl>
                                          </p:spTgt>
                                        </p:tgtEl>
                                      </p:cBhvr>
                                    </p:animEffect>
                                    <p:anim calcmode="lin" valueType="num">
                                      <p:cBhvr>
                                        <p:cTn id="37" dur="1000" fill="hold"/>
                                        <p:tgtEl>
                                          <p:spTgt spid="35">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5">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5">
                                            <p:txEl>
                                              <p:pRg st="6" end="6"/>
                                            </p:txEl>
                                          </p:spTgt>
                                        </p:tgtEl>
                                        <p:attrNameLst>
                                          <p:attrName>style.visibility</p:attrName>
                                        </p:attrNameLst>
                                      </p:cBhvr>
                                      <p:to>
                                        <p:strVal val="visible"/>
                                      </p:to>
                                    </p:set>
                                    <p:animEffect transition="in" filter="fade">
                                      <p:cBhvr>
                                        <p:cTn id="41" dur="1000"/>
                                        <p:tgtEl>
                                          <p:spTgt spid="35">
                                            <p:txEl>
                                              <p:pRg st="6" end="6"/>
                                            </p:txEl>
                                          </p:spTgt>
                                        </p:tgtEl>
                                      </p:cBhvr>
                                    </p:animEffect>
                                    <p:anim calcmode="lin" valueType="num">
                                      <p:cBhvr>
                                        <p:cTn id="42" dur="1000" fill="hold"/>
                                        <p:tgtEl>
                                          <p:spTgt spid="35">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38028" y="548680"/>
            <a:ext cx="9144000" cy="800219"/>
          </a:xfrm>
          <a:prstGeom prst="rect">
            <a:avLst/>
          </a:prstGeom>
        </p:spPr>
        <p:txBody>
          <a:bodyPr wrap="square">
            <a:spAutoFit/>
          </a:bodyPr>
          <a:lstStyle/>
          <a:p>
            <a:pPr algn="just" rtl="1">
              <a:lnSpc>
                <a:spcPct val="115000"/>
              </a:lnSpc>
              <a:spcAft>
                <a:spcPts val="1000"/>
              </a:spcAft>
            </a:pPr>
            <a:r>
              <a:rPr lang="ar-EG" sz="4000" b="1" u="sng" dirty="0">
                <a:solidFill>
                  <a:srgbClr val="DA3F20"/>
                </a:solidFill>
                <a:latin typeface="Traditional Arabic" pitchFamily="18" charset="-78"/>
                <a:ea typeface="Calibri"/>
                <a:cs typeface="Traditional Arabic" pitchFamily="18" charset="-78"/>
              </a:rPr>
              <a:t>يتوقع من المشاركين فى نهاية البرنامج التدريبى </a:t>
            </a:r>
            <a:r>
              <a:rPr lang="ar-EG" sz="4000" b="1" u="sng" dirty="0" smtClean="0">
                <a:solidFill>
                  <a:srgbClr val="DA3F20"/>
                </a:solidFill>
                <a:latin typeface="Traditional Arabic" pitchFamily="18" charset="-78"/>
                <a:ea typeface="Calibri"/>
                <a:cs typeface="Traditional Arabic" pitchFamily="18" charset="-78"/>
              </a:rPr>
              <a:t>بإذن </a:t>
            </a:r>
            <a:r>
              <a:rPr lang="ar-EG" sz="4000" b="1" u="sng" dirty="0">
                <a:solidFill>
                  <a:srgbClr val="DA3F20"/>
                </a:solidFill>
                <a:latin typeface="Traditional Arabic" pitchFamily="18" charset="-78"/>
                <a:ea typeface="Calibri"/>
                <a:cs typeface="Traditional Arabic" pitchFamily="18" charset="-78"/>
              </a:rPr>
              <a:t>الله أن :</a:t>
            </a:r>
            <a:endParaRPr lang="en-US" sz="4000" dirty="0">
              <a:solidFill>
                <a:srgbClr val="DA3F20"/>
              </a:solidFill>
              <a:latin typeface="Traditional Arabic" pitchFamily="18" charset="-78"/>
              <a:ea typeface="Calibri"/>
              <a:cs typeface="Traditional Arabic" pitchFamily="18" charset="-78"/>
            </a:endParaRPr>
          </a:p>
        </p:txBody>
      </p:sp>
      <p:sp>
        <p:nvSpPr>
          <p:cNvPr id="2" name="Rectangle 1"/>
          <p:cNvSpPr/>
          <p:nvPr/>
        </p:nvSpPr>
        <p:spPr>
          <a:xfrm>
            <a:off x="4222204" y="1268759"/>
            <a:ext cx="7100937" cy="5189113"/>
          </a:xfrm>
          <a:prstGeom prst="rect">
            <a:avLst/>
          </a:prstGeom>
        </p:spPr>
        <p:txBody>
          <a:bodyPr wrap="square">
            <a:spAutoFit/>
          </a:bodyPr>
          <a:lstStyle/>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يتعرف المتدرب علي مفهوم الضغوط </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يدرك المتدرب أنواع الضغوط </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يلم المتدرب بطُرق التعامل مع الضغوط النفسيّة وأساليب مُواجَهتها  </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يعرف المتدرب مفهوم المشاكل الأسرية .</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يعي المتدرب أساليب علاج المشكلات الأسريَّة.</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يفهم المتدرب دور الأب والأم في تربية الأبناء .</a:t>
            </a:r>
            <a:endParaRPr lang="en-US" sz="3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أن يدرك المتدرب أهمية إدارة ميزانية </a:t>
            </a:r>
            <a:r>
              <a:rPr lang="ar-EG" sz="3600" b="1" dirty="0" smtClean="0">
                <a:latin typeface="Calibri" panose="020F0502020204030204" pitchFamily="34" charset="0"/>
                <a:ea typeface="Calibri" panose="020F0502020204030204" pitchFamily="34" charset="0"/>
                <a:cs typeface="Traditional Arabic" panose="02020603050405020304" pitchFamily="18" charset="-78"/>
              </a:rPr>
              <a:t>الأسرة</a:t>
            </a:r>
            <a:endParaRPr lang="en-US" sz="3600" dirty="0">
              <a:latin typeface="Calibri" panose="020F0502020204030204" pitchFamily="34" charset="0"/>
              <a:ea typeface="Calibri" panose="020F050202020403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3613773"/>
            <a:ext cx="3539134" cy="24482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145439"/>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3613773"/>
            <a:ext cx="3539134" cy="24482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150196" y="1564494"/>
            <a:ext cx="7294884" cy="4098558"/>
          </a:xfrm>
          <a:prstGeom prst="rect">
            <a:avLst/>
          </a:prstGeom>
        </p:spPr>
        <p:txBody>
          <a:bodyPr wrap="square">
            <a:spAutoFit/>
          </a:bodyPr>
          <a:lstStyle/>
          <a:p>
            <a:pPr marL="342900" lvl="0" indent="-342900" algn="r" rtl="1">
              <a:buClr>
                <a:srgbClr val="C00000"/>
              </a:buClr>
              <a:buFont typeface="Symbol" panose="05050102010706020507" pitchFamily="18" charset="2"/>
              <a:buChar char=""/>
            </a:pPr>
            <a:r>
              <a:rPr lang="ar-EG" sz="3600" b="1" dirty="0">
                <a:solidFill>
                  <a:prstClr val="black"/>
                </a:solidFill>
                <a:latin typeface="Calibri" panose="020F0502020204030204" pitchFamily="34" charset="0"/>
                <a:ea typeface="Calibri" panose="020F0502020204030204" pitchFamily="34" charset="0"/>
                <a:cs typeface="Traditional Arabic" panose="02020603050405020304" pitchFamily="18" charset="-78"/>
              </a:rPr>
              <a:t>أن يري المتدرب كيفية التعاون الزوجي في المصاريف والإيرادات</a:t>
            </a:r>
            <a:endParaRPr lang="en-US" sz="3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buClr>
                <a:srgbClr val="C00000"/>
              </a:buClr>
              <a:buFont typeface="Symbol" panose="05050102010706020507" pitchFamily="18" charset="2"/>
              <a:buChar char=""/>
            </a:pPr>
            <a:r>
              <a:rPr lang="ar-EG" sz="3600" b="1" dirty="0">
                <a:solidFill>
                  <a:prstClr val="black"/>
                </a:solidFill>
                <a:latin typeface="Calibri" panose="020F0502020204030204" pitchFamily="34" charset="0"/>
                <a:ea typeface="Calibri" panose="020F0502020204030204" pitchFamily="34" charset="0"/>
                <a:cs typeface="Traditional Arabic" panose="02020603050405020304" pitchFamily="18" charset="-78"/>
              </a:rPr>
              <a:t>أن يلاحظ المتدرب ضبط الإيرادات والمصروفات للإسرة</a:t>
            </a:r>
            <a:endParaRPr lang="en-US" sz="3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buClr>
                <a:srgbClr val="C00000"/>
              </a:buClr>
              <a:buFont typeface="Symbol" panose="05050102010706020507" pitchFamily="18" charset="2"/>
              <a:buChar char=""/>
            </a:pPr>
            <a:r>
              <a:rPr lang="ar-EG" sz="3600" b="1" dirty="0">
                <a:solidFill>
                  <a:prstClr val="black"/>
                </a:solidFill>
                <a:latin typeface="Calibri" panose="020F0502020204030204" pitchFamily="34" charset="0"/>
                <a:ea typeface="Calibri" panose="020F0502020204030204" pitchFamily="34" charset="0"/>
                <a:cs typeface="Traditional Arabic" panose="02020603050405020304" pitchFamily="18" charset="-78"/>
              </a:rPr>
              <a:t>أن يفهم المتدرب طرق تدبير الميزانية</a:t>
            </a:r>
            <a:endParaRPr lang="en-US" sz="3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spcAft>
                <a:spcPts val="1000"/>
              </a:spcAft>
              <a:buClr>
                <a:srgbClr val="C00000"/>
              </a:buClr>
              <a:buFont typeface="Symbol" panose="05050102010706020507" pitchFamily="18" charset="2"/>
              <a:buChar char=""/>
            </a:pPr>
            <a:r>
              <a:rPr lang="ar-EG" sz="3600" b="1" dirty="0">
                <a:solidFill>
                  <a:prstClr val="black"/>
                </a:solidFill>
                <a:latin typeface="Calibri" panose="020F0502020204030204" pitchFamily="34" charset="0"/>
                <a:ea typeface="Calibri" panose="020F0502020204030204" pitchFamily="34" charset="0"/>
                <a:cs typeface="Traditional Arabic" panose="02020603050405020304" pitchFamily="18" charset="-78"/>
              </a:rPr>
              <a:t>أن يعرف المتدرب ماهي المشاكل الأسرية وكيفية حلها </a:t>
            </a:r>
            <a:r>
              <a:rPr lang="ar-EG" sz="3600" b="1"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a:t>
            </a:r>
            <a:endParaRPr lang="ar-EG" sz="36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spcAft>
                <a:spcPts val="1000"/>
              </a:spcAft>
              <a:buClr>
                <a:srgbClr val="C00000"/>
              </a:buClr>
              <a:buFont typeface="Symbol" panose="05050102010706020507" pitchFamily="18" charset="2"/>
              <a:buChar char=""/>
            </a:pPr>
            <a:r>
              <a:rPr lang="ar-EG" sz="3600" b="1" dirty="0" smtClean="0">
                <a:solidFill>
                  <a:prstClr val="black"/>
                </a:solidFill>
                <a:ea typeface="Calibri" panose="020F0502020204030204" pitchFamily="34" charset="0"/>
                <a:cs typeface="Traditional Arabic" panose="02020603050405020304" pitchFamily="18" charset="-78"/>
              </a:rPr>
              <a:t>أن </a:t>
            </a:r>
            <a:r>
              <a:rPr lang="ar-EG" sz="3600" b="1" dirty="0">
                <a:solidFill>
                  <a:prstClr val="black"/>
                </a:solidFill>
                <a:ea typeface="Calibri" panose="020F0502020204030204" pitchFamily="34" charset="0"/>
                <a:cs typeface="Traditional Arabic" panose="02020603050405020304" pitchFamily="18" charset="-78"/>
              </a:rPr>
              <a:t>يدرك المتدرب كيف يمكن تحقيق التماسك الأسري بين أفراد الأسرة الواحدة </a:t>
            </a:r>
            <a:endParaRPr lang="en-US" sz="3600" dirty="0">
              <a:solidFill>
                <a:prstClr val="black"/>
              </a:solidFill>
              <a:latin typeface="Calibri"/>
              <a:ea typeface="Calibri"/>
              <a:cs typeface="Arial"/>
            </a:endParaRPr>
          </a:p>
        </p:txBody>
      </p:sp>
    </p:spTree>
    <p:extLst>
      <p:ext uri="{BB962C8B-B14F-4D97-AF65-F5344CB8AC3E}">
        <p14:creationId xmlns:p14="http://schemas.microsoft.com/office/powerpoint/2010/main" val="1818720689"/>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4052042" y="620688"/>
            <a:ext cx="4320480" cy="1512168"/>
          </a:xfrm>
          <a:prstGeom prst="horizontalScroll">
            <a:avLst/>
          </a:prstGeom>
          <a:solidFill>
            <a:srgbClr val="F9E4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06000"/>
              </a:lnSpc>
              <a:tabLst>
                <a:tab pos="2174240" algn="l"/>
                <a:tab pos="3236595" algn="ctr"/>
              </a:tabLst>
            </a:pPr>
            <a:r>
              <a:rPr lang="ar-EG" sz="3200" b="1" u="sng" dirty="0">
                <a:solidFill>
                  <a:srgbClr val="DA3F20"/>
                </a:solidFill>
                <a:latin typeface="Times New Roman"/>
                <a:ea typeface="Times New Roman"/>
              </a:rPr>
              <a:t>الوحدة التدريبية </a:t>
            </a:r>
            <a:r>
              <a:rPr lang="ar-EG" sz="3200" b="1" u="sng" dirty="0" smtClean="0">
                <a:solidFill>
                  <a:srgbClr val="DA3F20"/>
                </a:solidFill>
                <a:latin typeface="Times New Roman"/>
                <a:ea typeface="Times New Roman"/>
              </a:rPr>
              <a:t>الأولي</a:t>
            </a:r>
          </a:p>
          <a:p>
            <a:pPr lvl="0" algn="ctr">
              <a:lnSpc>
                <a:spcPct val="106000"/>
              </a:lnSpc>
              <a:tabLst>
                <a:tab pos="2174240" algn="l"/>
                <a:tab pos="3236595" algn="ctr"/>
              </a:tabLst>
            </a:pPr>
            <a:r>
              <a:rPr lang="ar-EG" sz="3200" b="1" dirty="0" smtClean="0">
                <a:solidFill>
                  <a:srgbClr val="DA3F20"/>
                </a:solidFill>
                <a:latin typeface="Times New Roman"/>
                <a:ea typeface="Times New Roman"/>
              </a:rPr>
              <a:t>أسباب الضغوط الأسرية</a:t>
            </a:r>
            <a:endParaRPr lang="ar-EG" sz="3200" b="1" dirty="0">
              <a:solidFill>
                <a:srgbClr val="DA3F20"/>
              </a:solidFill>
              <a:latin typeface="Times New Roman"/>
              <a:ea typeface="Times New Roman"/>
            </a:endParaRPr>
          </a:p>
        </p:txBody>
      </p:sp>
      <p:pic>
        <p:nvPicPr>
          <p:cNvPr id="2" name="Picture 1"/>
          <p:cNvPicPr>
            <a:picLocks noChangeAspect="1"/>
          </p:cNvPicPr>
          <p:nvPr/>
        </p:nvPicPr>
        <p:blipFill>
          <a:blip r:embed="rId2"/>
          <a:stretch>
            <a:fillRect/>
          </a:stretch>
        </p:blipFill>
        <p:spPr>
          <a:xfrm>
            <a:off x="2061964" y="2168336"/>
            <a:ext cx="7704856" cy="4330940"/>
          </a:xfrm>
          <a:prstGeom prst="rect">
            <a:avLst/>
          </a:prstGeom>
          <a:ln>
            <a:noFill/>
          </a:ln>
          <a:effectLst>
            <a:softEdge rad="112500"/>
          </a:effectLst>
        </p:spPr>
      </p:pic>
    </p:spTree>
    <p:extLst>
      <p:ext uri="{BB962C8B-B14F-4D97-AF65-F5344CB8AC3E}">
        <p14:creationId xmlns:p14="http://schemas.microsoft.com/office/powerpoint/2010/main" val="1391142278"/>
      </p:ext>
    </p:extLst>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6094412" y="116632"/>
            <a:ext cx="5400600" cy="2376264"/>
          </a:xfrm>
          <a:prstGeom prst="irregularSeal2">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DA3F20"/>
                </a:solidFill>
              </a:rPr>
              <a:t>الجلسة الأولي</a:t>
            </a:r>
            <a:endParaRPr lang="en-US" sz="3600" b="1" dirty="0">
              <a:solidFill>
                <a:srgbClr val="DA3F20"/>
              </a:solidFill>
            </a:endParaRPr>
          </a:p>
        </p:txBody>
      </p:sp>
      <p:sp>
        <p:nvSpPr>
          <p:cNvPr id="4" name="Rectangle 3"/>
          <p:cNvSpPr/>
          <p:nvPr/>
        </p:nvSpPr>
        <p:spPr>
          <a:xfrm>
            <a:off x="3790156" y="2492896"/>
            <a:ext cx="7378205" cy="4056495"/>
          </a:xfrm>
          <a:prstGeom prst="rect">
            <a:avLst/>
          </a:prstGeom>
        </p:spPr>
        <p:txBody>
          <a:bodyPr wrap="square">
            <a:spAutoFit/>
          </a:bodyPr>
          <a:lstStyle/>
          <a:p>
            <a:pPr marL="342900" lvl="0" indent="-342900" algn="r" rtl="1">
              <a:lnSpc>
                <a:spcPct val="115000"/>
              </a:lnSpc>
              <a:spcAft>
                <a:spcPts val="0"/>
              </a:spcAft>
              <a:buClr>
                <a:srgbClr val="C00000"/>
              </a:buClr>
              <a:buFont typeface="Symbol"/>
              <a:buChar char=""/>
            </a:pPr>
            <a:r>
              <a:rPr lang="ar-EG" sz="3200" b="1" dirty="0">
                <a:latin typeface="Calibri"/>
                <a:ea typeface="Calibri"/>
                <a:cs typeface="Traditional Arabic"/>
              </a:rPr>
              <a:t>تعريف الأسرة</a:t>
            </a:r>
            <a:endParaRPr lang="en-US" sz="3200" dirty="0">
              <a:latin typeface="Calibri"/>
              <a:ea typeface="Calibri"/>
              <a:cs typeface="Arial"/>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مفهوم الضغوط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أنواع الضغوط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طُرق التعامل مع الضغوط النفسيّة وأساليب مُواجَهتها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مفهوم المشاكل الأسرية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أساليب علاج المشكلات الأسريَّة.</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100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Traditional Arabic" panose="02020603050405020304" pitchFamily="18" charset="-78"/>
              </a:rPr>
              <a:t>دور الأب والأم في تربية الأبناء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304" b="18962"/>
          <a:stretch/>
        </p:blipFill>
        <p:spPr bwMode="auto">
          <a:xfrm>
            <a:off x="1053852" y="3356992"/>
            <a:ext cx="3121525" cy="26385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0932311"/>
      </p:ext>
    </p:extLst>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788"/>
            <a:ext cx="12187930" cy="7622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1565797"/>
      </p:ext>
    </p:extLst>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5662364" y="620688"/>
            <a:ext cx="3312368" cy="1152128"/>
          </a:xfrm>
          <a:prstGeom prst="cloudCallout">
            <a:avLst/>
          </a:prstGeom>
          <a:solidFill>
            <a:srgbClr val="FBEEC9"/>
          </a:solidFill>
          <a:ln w="12700" cap="flat" cmpd="sng" algn="ctr">
            <a:solidFill>
              <a:srgbClr val="F09D2E"/>
            </a:solidFill>
            <a:prstDash val="solid"/>
          </a:ln>
          <a:effectLst/>
        </p:spPr>
        <p:txBody>
          <a:bodyPr rtlCol="1" anchor="ctr"/>
          <a:lstStyle/>
          <a:p>
            <a:pPr marL="0" marR="0" lvl="0" indent="0" algn="ctr" defTabSz="914400" eaLnBrk="1" fontAlgn="auto" latinLnBrk="0" hangingPunct="1">
              <a:lnSpc>
                <a:spcPct val="106000"/>
              </a:lnSpc>
              <a:spcBef>
                <a:spcPts val="0"/>
              </a:spcBef>
              <a:spcAft>
                <a:spcPts val="0"/>
              </a:spcAft>
              <a:buClrTx/>
              <a:buSzTx/>
              <a:buFontTx/>
              <a:buNone/>
              <a:tabLst>
                <a:tab pos="2174240" algn="l"/>
                <a:tab pos="3236595" algn="ctr"/>
              </a:tabLst>
              <a:defRPr/>
            </a:pPr>
            <a:r>
              <a:rPr kumimoji="0" lang="ar-EG" sz="3200" b="1" i="0" u="sng" strike="noStrike" kern="0" cap="none" spc="0" normalizeH="0" baseline="0" noProof="0" dirty="0" smtClean="0">
                <a:ln>
                  <a:noFill/>
                </a:ln>
                <a:solidFill>
                  <a:srgbClr val="DA3F20"/>
                </a:solidFill>
                <a:effectLst/>
                <a:uLnTx/>
                <a:uFillTx/>
                <a:latin typeface="Times New Roman"/>
                <a:ea typeface="Times New Roman"/>
                <a:cs typeface="Traditional Arabic"/>
              </a:rPr>
              <a:t>نشاط 1</a:t>
            </a:r>
            <a:endParaRPr kumimoji="0" lang="en-US" sz="1800" b="0" i="0" u="none" strike="noStrike" kern="0" cap="none" spc="0" normalizeH="0" baseline="0" noProof="0" dirty="0" smtClean="0">
              <a:ln>
                <a:noFill/>
              </a:ln>
              <a:solidFill>
                <a:srgbClr val="DA3F20"/>
              </a:solidFill>
              <a:effectLst/>
              <a:uLnTx/>
              <a:uFillTx/>
              <a:latin typeface="Times New Roman"/>
              <a:ea typeface="Times New Roman"/>
            </a:endParaRPr>
          </a:p>
        </p:txBody>
      </p:sp>
      <p:sp>
        <p:nvSpPr>
          <p:cNvPr id="3" name="Rectangle 2"/>
          <p:cNvSpPr/>
          <p:nvPr/>
        </p:nvSpPr>
        <p:spPr>
          <a:xfrm>
            <a:off x="3358108" y="1988840"/>
            <a:ext cx="6358780" cy="1462516"/>
          </a:xfrm>
          <a:prstGeom prst="rect">
            <a:avLst/>
          </a:prstGeom>
        </p:spPr>
        <p:txBody>
          <a:bodyPr wrap="square">
            <a:spAutoFit/>
          </a:bodyPr>
          <a:lstStyle/>
          <a:p>
            <a:pPr algn="ctr">
              <a:lnSpc>
                <a:spcPct val="106000"/>
              </a:lnSpc>
              <a:tabLst>
                <a:tab pos="2174240" algn="l"/>
                <a:tab pos="3236595" algn="ctr"/>
              </a:tabLst>
            </a:pPr>
            <a:r>
              <a:rPr lang="ar-EG" sz="2800" b="1" u="sng" dirty="0" smtClean="0">
                <a:solidFill>
                  <a:srgbClr val="002060"/>
                </a:solidFill>
                <a:latin typeface="Times New Roman"/>
                <a:ea typeface="Times New Roman"/>
                <a:cs typeface="Traditional Arabic"/>
              </a:rPr>
              <a:t>عصف </a:t>
            </a:r>
            <a:r>
              <a:rPr lang="ar-EG" sz="2800" b="1" u="sng" dirty="0">
                <a:solidFill>
                  <a:srgbClr val="002060"/>
                </a:solidFill>
                <a:latin typeface="Times New Roman"/>
                <a:ea typeface="Times New Roman"/>
                <a:cs typeface="Traditional Arabic"/>
              </a:rPr>
              <a:t>ذهني</a:t>
            </a:r>
            <a:endParaRPr lang="en-US" sz="2800" dirty="0">
              <a:solidFill>
                <a:prstClr val="black"/>
              </a:solidFill>
              <a:latin typeface="Times New Roman"/>
              <a:ea typeface="Times New Roman"/>
            </a:endParaRPr>
          </a:p>
          <a:p>
            <a:pPr algn="ctr" rtl="1">
              <a:lnSpc>
                <a:spcPct val="106000"/>
              </a:lnSpc>
            </a:pPr>
            <a:r>
              <a:rPr lang="ar-EG" sz="2800" b="1" dirty="0">
                <a:solidFill>
                  <a:srgbClr val="C00000"/>
                </a:solidFill>
                <a:latin typeface="Times New Roman"/>
                <a:ea typeface="Calibri"/>
                <a:cs typeface="Traditional Arabic"/>
              </a:rPr>
              <a:t>عزيزي المتدرب</a:t>
            </a:r>
            <a:r>
              <a:rPr lang="ar-EG" sz="2800" b="1" dirty="0" smtClean="0">
                <a:solidFill>
                  <a:srgbClr val="000000"/>
                </a:solidFill>
                <a:latin typeface="Times New Roman"/>
                <a:ea typeface="Calibri"/>
                <a:cs typeface="Traditional Arabic"/>
              </a:rPr>
              <a:t>: </a:t>
            </a:r>
            <a:r>
              <a:rPr lang="en-US" sz="2800" b="1" dirty="0">
                <a:solidFill>
                  <a:srgbClr val="C00000"/>
                </a:solidFill>
                <a:latin typeface="Traditional Arabic" panose="02020603050405020304" pitchFamily="18" charset="-78"/>
                <a:ea typeface="Calibri" panose="020F0502020204030204" pitchFamily="34" charset="0"/>
              </a:rPr>
              <a:t> </a:t>
            </a:r>
            <a:r>
              <a:rPr lang="ar-EG" sz="2800" b="1" dirty="0">
                <a:solidFill>
                  <a:srgbClr val="000000"/>
                </a:solidFill>
                <a:ea typeface="Calibri" panose="020F0502020204030204" pitchFamily="34" charset="0"/>
                <a:cs typeface="Traditional Arabic" panose="02020603050405020304" pitchFamily="18" charset="-78"/>
              </a:rPr>
              <a:t>أذكر ما تعرفه عن </a:t>
            </a:r>
            <a:r>
              <a:rPr lang="ar-EG" sz="2800" b="1" dirty="0" smtClean="0">
                <a:solidFill>
                  <a:srgbClr val="000000"/>
                </a:solidFill>
                <a:ea typeface="Calibri" panose="020F0502020204030204" pitchFamily="34" charset="0"/>
                <a:cs typeface="Traditional Arabic" panose="02020603050405020304" pitchFamily="18" charset="-78"/>
              </a:rPr>
              <a:t>أنواع الضغوط ؟</a:t>
            </a:r>
            <a:endParaRPr lang="en-US" sz="2800" dirty="0"/>
          </a:p>
          <a:p>
            <a:pPr algn="ctr">
              <a:lnSpc>
                <a:spcPct val="106000"/>
              </a:lnSpc>
            </a:pPr>
            <a:endParaRPr lang="en-US" sz="2800" dirty="0">
              <a:solidFill>
                <a:prstClr val="black"/>
              </a:solidFill>
              <a:latin typeface="Times New Roman"/>
              <a:ea typeface="Times New Roman"/>
            </a:endParaRPr>
          </a:p>
        </p:txBody>
      </p:sp>
      <p:pic>
        <p:nvPicPr>
          <p:cNvPr id="5" name="Picture 4"/>
          <p:cNvPicPr>
            <a:picLocks noChangeAspect="1"/>
          </p:cNvPicPr>
          <p:nvPr/>
        </p:nvPicPr>
        <p:blipFill>
          <a:blip r:embed="rId2"/>
          <a:stretch>
            <a:fillRect/>
          </a:stretch>
        </p:blipFill>
        <p:spPr>
          <a:xfrm>
            <a:off x="4798268" y="3140968"/>
            <a:ext cx="3128963" cy="3481388"/>
          </a:xfrm>
          <a:prstGeom prst="rect">
            <a:avLst/>
          </a:prstGeom>
          <a:ln>
            <a:noFill/>
          </a:ln>
          <a:effectLst>
            <a:softEdge rad="112500"/>
          </a:effectLst>
        </p:spPr>
      </p:pic>
    </p:spTree>
    <p:extLst>
      <p:ext uri="{BB962C8B-B14F-4D97-AF65-F5344CB8AC3E}">
        <p14:creationId xmlns:p14="http://schemas.microsoft.com/office/powerpoint/2010/main" val="3060982128"/>
      </p:ext>
    </p:extLst>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n 2"/>
          <p:cNvSpPr/>
          <p:nvPr/>
        </p:nvSpPr>
        <p:spPr>
          <a:xfrm>
            <a:off x="6094412" y="116632"/>
            <a:ext cx="5184576" cy="1844824"/>
          </a:xfrm>
          <a:prstGeom prst="sun">
            <a:avLst/>
          </a:prstGeom>
          <a:solidFill>
            <a:srgbClr val="F9E4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lnSpc>
                <a:spcPct val="115000"/>
              </a:lnSpc>
              <a:buClr>
                <a:srgbClr val="C00000"/>
              </a:buClr>
            </a:pPr>
            <a:r>
              <a:rPr lang="ar-EG" sz="3600" b="1" dirty="0">
                <a:solidFill>
                  <a:srgbClr val="C00000"/>
                </a:solidFill>
                <a:latin typeface="Calibri"/>
                <a:ea typeface="Calibri"/>
                <a:cs typeface="Traditional Arabic"/>
              </a:rPr>
              <a:t>تعريف الأسرة</a:t>
            </a:r>
            <a:endParaRPr lang="en-US" sz="3600" dirty="0">
              <a:solidFill>
                <a:srgbClr val="C00000"/>
              </a:solidFill>
              <a:latin typeface="Calibri"/>
              <a:ea typeface="Calibri"/>
              <a:cs typeface="Arial"/>
            </a:endParaRPr>
          </a:p>
        </p:txBody>
      </p:sp>
      <p:sp>
        <p:nvSpPr>
          <p:cNvPr id="2" name="Rectangle 1"/>
          <p:cNvSpPr/>
          <p:nvPr/>
        </p:nvSpPr>
        <p:spPr>
          <a:xfrm>
            <a:off x="4006180" y="2204864"/>
            <a:ext cx="7006853" cy="3914918"/>
          </a:xfrm>
          <a:prstGeom prst="rect">
            <a:avLst/>
          </a:prstGeom>
        </p:spPr>
        <p:txBody>
          <a:bodyPr wrap="square">
            <a:spAutoFit/>
          </a:bodyPr>
          <a:lstStyle/>
          <a:p>
            <a:pPr algn="r" rtl="1">
              <a:lnSpc>
                <a:spcPct val="115000"/>
              </a:lnSpc>
              <a:spcAft>
                <a:spcPts val="1000"/>
              </a:spcAft>
            </a:pPr>
            <a:r>
              <a:rPr lang="ar-EG" sz="3600" b="1" dirty="0">
                <a:solidFill>
                  <a:srgbClr val="7030A0"/>
                </a:solidFill>
                <a:latin typeface="Calibri"/>
                <a:ea typeface="Calibri"/>
                <a:cs typeface="Traditional Arabic"/>
              </a:rPr>
              <a:t>الأُسرة لغةً </a:t>
            </a:r>
            <a:r>
              <a:rPr lang="ar-EG" sz="3600" b="1" dirty="0">
                <a:latin typeface="Calibri"/>
                <a:ea typeface="Calibri"/>
                <a:cs typeface="Traditional Arabic"/>
              </a:rPr>
              <a:t>تُعرَّف الأسرة في اللغة على ثلاثة أوجه، فكلمة الأُسرة تعني أهل الرّجل وعشيرته، وهي هُنا تدل على أفراد الأسرة، كما تُعرَّف بأنها الدِّرع الحصينة، ومفهوم الأُسْرة يُطلق على الجماعة التي يربطها أَمْر مُشْترَك إذ توجد روابط تجمع أفراد الأسرة الواحدة، أما جمعها فهو أُسَر.</a:t>
            </a:r>
            <a:endParaRPr lang="en-US" sz="2000" dirty="0">
              <a:effectLst/>
              <a:latin typeface="Calibri"/>
              <a:ea typeface="Calibri"/>
              <a:cs typeface="Aria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2852936"/>
            <a:ext cx="3492604" cy="25922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275842"/>
      </p:ext>
    </p:extLst>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18148" y="1556792"/>
            <a:ext cx="7438901" cy="3277820"/>
          </a:xfrm>
          <a:prstGeom prst="rect">
            <a:avLst/>
          </a:prstGeom>
        </p:spPr>
        <p:txBody>
          <a:bodyPr wrap="square">
            <a:spAutoFit/>
          </a:bodyPr>
          <a:lstStyle/>
          <a:p>
            <a:pPr algn="r" rtl="1">
              <a:lnSpc>
                <a:spcPct val="115000"/>
              </a:lnSpc>
              <a:spcAft>
                <a:spcPts val="1000"/>
              </a:spcAft>
            </a:pPr>
            <a:r>
              <a:rPr lang="ar-EG" sz="3600" b="1" dirty="0">
                <a:solidFill>
                  <a:srgbClr val="7030A0"/>
                </a:solidFill>
                <a:latin typeface="Calibri"/>
                <a:ea typeface="Calibri"/>
                <a:cs typeface="Traditional Arabic"/>
              </a:rPr>
              <a:t>الأُسرة اصطلاحاً </a:t>
            </a:r>
            <a:r>
              <a:rPr lang="ar-EG" sz="3600" b="1" dirty="0">
                <a:latin typeface="Calibri"/>
                <a:ea typeface="Calibri"/>
                <a:cs typeface="Traditional Arabic"/>
              </a:rPr>
              <a:t>تُعرَّف الأسرة (بالإنجليزيّة: </a:t>
            </a:r>
            <a:r>
              <a:rPr lang="en-US" sz="3600" b="1" dirty="0">
                <a:latin typeface="Traditional Arabic"/>
                <a:ea typeface="Calibri"/>
                <a:cs typeface="Arial"/>
              </a:rPr>
              <a:t>Family</a:t>
            </a:r>
            <a:r>
              <a:rPr lang="ar-EG" sz="3600" b="1" dirty="0">
                <a:latin typeface="Calibri"/>
                <a:ea typeface="Calibri"/>
                <a:cs typeface="Traditional Arabic"/>
              </a:rPr>
              <a:t>) على أنّها رابطة اجتماعيّة تجمع بين شخصين أو أكثر بروابط القرابة، أو الزواج، أو التبنّي وهي تبدأ بالزواج ثمَّ إنجاب الأطفال أو تبنّيهم، وفيها يهتم الأبوان برعاية أطفالهما وتوفير حاجاتهم المختلفة.</a:t>
            </a:r>
            <a:endParaRPr lang="en-US" sz="2000" dirty="0">
              <a:effectLst/>
              <a:latin typeface="Calibri"/>
              <a:ea typeface="Calibri"/>
              <a:cs typeface="Aria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27" y="3481836"/>
            <a:ext cx="3261345" cy="27627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3191628"/>
      </p:ext>
    </p:extLst>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50196" y="1700808"/>
            <a:ext cx="7381375" cy="4042132"/>
          </a:xfrm>
          <a:prstGeom prst="rect">
            <a:avLst/>
          </a:prstGeom>
        </p:spPr>
        <p:txBody>
          <a:bodyPr wrap="square">
            <a:spAutoFit/>
          </a:bodyPr>
          <a:lstStyle/>
          <a:p>
            <a:pPr algn="r" rtl="1">
              <a:spcAft>
                <a:spcPts val="1000"/>
              </a:spcAft>
            </a:pPr>
            <a:r>
              <a:rPr lang="ar-EG" sz="3000" b="1" dirty="0">
                <a:solidFill>
                  <a:srgbClr val="002060"/>
                </a:solidFill>
                <a:latin typeface="Calibri"/>
                <a:ea typeface="Calibri"/>
                <a:cs typeface="Traditional Arabic"/>
              </a:rPr>
              <a:t>أهميّة الأسرة في المجتمع </a:t>
            </a:r>
            <a:endParaRPr lang="en-US" sz="3000" dirty="0">
              <a:latin typeface="Calibri"/>
              <a:ea typeface="Calibri"/>
              <a:cs typeface="Arial"/>
            </a:endParaRPr>
          </a:p>
          <a:p>
            <a:pPr algn="r" rtl="1">
              <a:spcAft>
                <a:spcPts val="1000"/>
              </a:spcAft>
            </a:pPr>
            <a:r>
              <a:rPr lang="ar-EG" sz="3000" b="1" dirty="0">
                <a:latin typeface="Calibri"/>
                <a:ea typeface="Calibri"/>
                <a:cs typeface="Traditional Arabic"/>
              </a:rPr>
              <a:t>الحديث في ظل الضغوطات التي نعيشها في الوقت الحالي، أصبحت الحاجة مُلحّة للعيش ضمن أسرة صحيّة ومتماسكة، </a:t>
            </a:r>
            <a:r>
              <a:rPr lang="ar-EG" sz="3000" b="1" u="sng" dirty="0">
                <a:solidFill>
                  <a:srgbClr val="0070C0"/>
                </a:solidFill>
                <a:latin typeface="Calibri"/>
                <a:ea typeface="Calibri"/>
                <a:cs typeface="Traditional Arabic"/>
              </a:rPr>
              <a:t>فمن أهم الفوائد للعيش ضمن الأسرة ما يأتي:</a:t>
            </a:r>
            <a:endParaRPr lang="en-US" sz="3000" dirty="0">
              <a:latin typeface="Calibri"/>
              <a:ea typeface="Calibri"/>
              <a:cs typeface="Arial"/>
            </a:endParaRPr>
          </a:p>
          <a:p>
            <a:pPr algn="r" rtl="1">
              <a:spcAft>
                <a:spcPts val="1000"/>
              </a:spcAft>
            </a:pPr>
            <a:r>
              <a:rPr lang="ar-EG" sz="3000" b="1" dirty="0">
                <a:solidFill>
                  <a:srgbClr val="7030A0"/>
                </a:solidFill>
                <a:latin typeface="Calibri"/>
                <a:ea typeface="Calibri"/>
                <a:cs typeface="Traditional Arabic"/>
              </a:rPr>
              <a:t>تلبية الاحتياجات الأساسيّة: </a:t>
            </a:r>
            <a:r>
              <a:rPr lang="ar-EG" sz="3000" b="1" dirty="0">
                <a:latin typeface="Calibri"/>
                <a:ea typeface="Calibri"/>
                <a:cs typeface="Traditional Arabic"/>
              </a:rPr>
              <a:t>يقوم الشخص المسؤول عن الأسرة بتوفير الحاجات الأساسية كالماء والغذاء والمأوى لأفراد أسرته غير القادرين على توفيرها بأنفسهم بسبب صِغَر العُمر أو كِبَره، أو قد يكون بسبب الأمراض التي تمنعهم من إعالة أنفسهم. </a:t>
            </a:r>
            <a:endParaRPr lang="en-US" sz="3000" dirty="0">
              <a:effectLst/>
              <a:latin typeface="Calibri"/>
              <a:ea typeface="Calibri"/>
              <a:cs typeface="Arial"/>
            </a:endParaRP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772" y="3718203"/>
            <a:ext cx="3240360" cy="23623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635333"/>
      </p:ext>
    </p:extLst>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4172" y="1075325"/>
            <a:ext cx="7582917" cy="5119350"/>
          </a:xfrm>
          <a:prstGeom prst="rect">
            <a:avLst/>
          </a:prstGeom>
        </p:spPr>
        <p:txBody>
          <a:bodyPr wrap="square">
            <a:spAutoFit/>
          </a:bodyPr>
          <a:lstStyle/>
          <a:p>
            <a:pPr algn="r" rtl="1">
              <a:spcAft>
                <a:spcPts val="1000"/>
              </a:spcAft>
            </a:pPr>
            <a:r>
              <a:rPr lang="en-US" sz="3100" b="1" dirty="0">
                <a:latin typeface="Traditional Arabic" pitchFamily="18" charset="-78"/>
                <a:ea typeface="Calibri"/>
                <a:cs typeface="Traditional Arabic" pitchFamily="18" charset="-78"/>
              </a:rPr>
              <a:t> </a:t>
            </a:r>
            <a:r>
              <a:rPr lang="ar-EG" sz="3100" b="1" dirty="0">
                <a:solidFill>
                  <a:srgbClr val="7030A0"/>
                </a:solidFill>
                <a:latin typeface="Traditional Arabic" pitchFamily="18" charset="-78"/>
                <a:ea typeface="Calibri"/>
                <a:cs typeface="Traditional Arabic" pitchFamily="18" charset="-78"/>
              </a:rPr>
              <a:t>توفير المال: </a:t>
            </a:r>
            <a:r>
              <a:rPr lang="ar-EG" sz="3100" b="1" dirty="0">
                <a:latin typeface="Traditional Arabic" pitchFamily="18" charset="-78"/>
                <a:ea typeface="Calibri"/>
                <a:cs typeface="Traditional Arabic" pitchFamily="18" charset="-78"/>
              </a:rPr>
              <a:t>إذ إنّ كلّ شخص يقدر على العمل والحصول على دخل فإنّه يساعد أفراد أسرته في توفير المال لهم لتلبية متطلباتهم المختلفة.</a:t>
            </a:r>
            <a:endParaRPr lang="en-US" sz="3100" dirty="0">
              <a:latin typeface="Traditional Arabic" pitchFamily="18" charset="-78"/>
              <a:ea typeface="Calibri"/>
              <a:cs typeface="Traditional Arabic" pitchFamily="18" charset="-78"/>
            </a:endParaRPr>
          </a:p>
          <a:p>
            <a:pPr algn="r" rtl="1">
              <a:spcAft>
                <a:spcPts val="1000"/>
              </a:spcAft>
            </a:pPr>
            <a:r>
              <a:rPr lang="ar-EG" sz="3100" b="1" dirty="0">
                <a:latin typeface="Calibri"/>
                <a:ea typeface="Calibri"/>
                <a:cs typeface="Traditional Arabic"/>
              </a:rPr>
              <a:t> </a:t>
            </a:r>
            <a:r>
              <a:rPr lang="ar-EG" sz="3100" b="1" dirty="0">
                <a:solidFill>
                  <a:srgbClr val="7030A0"/>
                </a:solidFill>
                <a:latin typeface="Calibri"/>
                <a:ea typeface="Calibri"/>
                <a:cs typeface="Traditional Arabic"/>
              </a:rPr>
              <a:t>تحقيق السعادة والرضا: </a:t>
            </a:r>
            <a:r>
              <a:rPr lang="ar-EG" sz="3100" b="1" dirty="0">
                <a:latin typeface="Calibri"/>
                <a:ea typeface="Calibri"/>
                <a:cs typeface="Traditional Arabic"/>
              </a:rPr>
              <a:t>إنّ تبادل الأخبار المتنوعة بين أفراد الأسرة، إضافةً لممارستهم للأنشطة المختلفة، والاستمتاع بقضاء أوقات ممتعة معاً يُساعد على تحقيق السعادة والرضا لأفراد الأسرة. </a:t>
            </a:r>
            <a:endParaRPr lang="en-US" sz="3100" dirty="0">
              <a:latin typeface="Calibri"/>
              <a:ea typeface="Calibri"/>
              <a:cs typeface="Arial"/>
            </a:endParaRPr>
          </a:p>
          <a:p>
            <a:pPr algn="r" rtl="1">
              <a:spcAft>
                <a:spcPts val="1000"/>
              </a:spcAft>
            </a:pPr>
            <a:r>
              <a:rPr lang="ar-EG" sz="3100" b="1" dirty="0">
                <a:solidFill>
                  <a:srgbClr val="7030A0"/>
                </a:solidFill>
                <a:latin typeface="Calibri"/>
                <a:ea typeface="Calibri"/>
                <a:cs typeface="Traditional Arabic"/>
              </a:rPr>
              <a:t>تشجيع الأهالي على العيش بنمط حياة صحي: </a:t>
            </a:r>
            <a:r>
              <a:rPr lang="ar-EG" sz="3100" b="1" dirty="0">
                <a:latin typeface="Calibri"/>
                <a:ea typeface="Calibri"/>
                <a:cs typeface="Traditional Arabic"/>
              </a:rPr>
              <a:t>وذلك للمحافظة على صحتهم كي يتمكنوا من التّمتع بالوقت مع أطفالهم وأحفادهم، ويعيشوا لحظات جميلة في رؤيتهم وهم يكبرون دون أن يمنعهم المرض من ذلك.</a:t>
            </a:r>
            <a:endParaRPr lang="en-US" sz="3100" dirty="0">
              <a:effectLst/>
              <a:latin typeface="Calibri"/>
              <a:ea typeface="Calibri"/>
              <a:cs typeface="Aria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788" y="3866102"/>
            <a:ext cx="3168352" cy="229920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0378729"/>
      </p:ext>
    </p:extLst>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30116" y="1268760"/>
            <a:ext cx="8086973" cy="5273238"/>
          </a:xfrm>
          <a:prstGeom prst="rect">
            <a:avLst/>
          </a:prstGeom>
        </p:spPr>
        <p:txBody>
          <a:bodyPr wrap="square">
            <a:spAutoFit/>
          </a:bodyPr>
          <a:lstStyle/>
          <a:p>
            <a:pPr algn="r" rtl="1">
              <a:spcAft>
                <a:spcPts val="1000"/>
              </a:spcAft>
            </a:pPr>
            <a:r>
              <a:rPr lang="ar-EG" sz="3100" b="1" dirty="0">
                <a:solidFill>
                  <a:srgbClr val="0070C0"/>
                </a:solidFill>
                <a:latin typeface="Calibri"/>
                <a:ea typeface="Calibri"/>
                <a:cs typeface="Traditional Arabic"/>
              </a:rPr>
              <a:t>يوجد العديد من الوظائف للأسرة وهي:</a:t>
            </a:r>
            <a:endParaRPr lang="en-US" sz="3100" dirty="0">
              <a:latin typeface="Calibri"/>
              <a:ea typeface="Calibri"/>
              <a:cs typeface="Arial"/>
            </a:endParaRPr>
          </a:p>
          <a:p>
            <a:pPr algn="r" rtl="1">
              <a:spcAft>
                <a:spcPts val="1000"/>
              </a:spcAft>
            </a:pPr>
            <a:r>
              <a:rPr lang="ar-EG" sz="3100" b="1" dirty="0">
                <a:solidFill>
                  <a:srgbClr val="7030A0"/>
                </a:solidFill>
                <a:latin typeface="Calibri"/>
                <a:ea typeface="Calibri"/>
                <a:cs typeface="Traditional Arabic"/>
              </a:rPr>
              <a:t>الوظيفة البيولوجيّة: </a:t>
            </a:r>
            <a:r>
              <a:rPr lang="ar-EG" sz="3100" b="1" dirty="0">
                <a:latin typeface="Calibri"/>
                <a:ea typeface="Calibri"/>
                <a:cs typeface="Traditional Arabic"/>
              </a:rPr>
              <a:t>تتمثل في الحفاظ على استمرارية الحياة من خلال التكاثر والحفاظ على النوع الإنساني من الفناء، ويتم ذلك بإشباع الرغبات الجنسيّة من خلال الزواج المشروع. </a:t>
            </a:r>
            <a:endParaRPr lang="en-US" sz="3100" dirty="0">
              <a:latin typeface="Calibri"/>
              <a:ea typeface="Calibri"/>
              <a:cs typeface="Arial"/>
            </a:endParaRPr>
          </a:p>
          <a:p>
            <a:pPr algn="r" rtl="1">
              <a:spcAft>
                <a:spcPts val="1000"/>
              </a:spcAft>
            </a:pPr>
            <a:r>
              <a:rPr lang="ar-EG" sz="3100" b="1" dirty="0">
                <a:solidFill>
                  <a:srgbClr val="7030A0"/>
                </a:solidFill>
                <a:latin typeface="Calibri"/>
                <a:ea typeface="Calibri"/>
                <a:cs typeface="Traditional Arabic"/>
              </a:rPr>
              <a:t>الوظيفة الاجتماعيّة: </a:t>
            </a:r>
            <a:r>
              <a:rPr lang="ar-EG" sz="3100" b="1" dirty="0">
                <a:latin typeface="Calibri"/>
                <a:ea typeface="Calibri"/>
                <a:cs typeface="Traditional Arabic"/>
              </a:rPr>
              <a:t>تتمثل في تنشئة الأطفال تنشئة اجتماعيّة سليمة، وإكسابهم المهارات والخبرات التي تؤهلهم للعيش والتفاعل في المجتمع والسعي لتطويره. </a:t>
            </a:r>
            <a:r>
              <a:rPr lang="ar-EG" sz="3100" b="1" dirty="0">
                <a:solidFill>
                  <a:srgbClr val="7030A0"/>
                </a:solidFill>
                <a:latin typeface="Calibri"/>
                <a:ea typeface="Calibri"/>
                <a:cs typeface="Traditional Arabic"/>
              </a:rPr>
              <a:t>الوظيفة الاقتصاديّة: </a:t>
            </a:r>
            <a:r>
              <a:rPr lang="ar-EG" sz="3100" b="1" dirty="0">
                <a:latin typeface="Calibri"/>
                <a:ea typeface="Calibri"/>
                <a:cs typeface="Traditional Arabic"/>
              </a:rPr>
              <a:t>أثرت التنمية الاقتصادية على طبيعة الحياة الأسرّية، ونتيجة لهذه التطوّرات زاد استهلاك الأُسر عما سبق، لذلك أصبح الأفراد يضطرون للعمل خارج مُحيط منزلهم للعمل على تلبية هذه الاحتياجات المُتزايدة.</a:t>
            </a:r>
            <a:endParaRPr lang="en-US" sz="3100" dirty="0">
              <a:effectLst/>
              <a:latin typeface="Calibri"/>
              <a:ea typeface="Calibri"/>
              <a:cs typeface="Arial"/>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764" y="3952313"/>
            <a:ext cx="2748320" cy="239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7106137"/>
      </p:ext>
    </p:extLst>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0156" y="1700808"/>
            <a:ext cx="8086973" cy="3890489"/>
          </a:xfrm>
          <a:prstGeom prst="rect">
            <a:avLst/>
          </a:prstGeom>
        </p:spPr>
        <p:txBody>
          <a:bodyPr wrap="square">
            <a:spAutoFit/>
          </a:bodyPr>
          <a:lstStyle/>
          <a:p>
            <a:pPr lvl="0" algn="r" defTabSz="914400" rtl="1">
              <a:lnSpc>
                <a:spcPct val="150000"/>
              </a:lnSpc>
              <a:spcAft>
                <a:spcPts val="1000"/>
              </a:spcAft>
            </a:pPr>
            <a:r>
              <a:rPr lang="ar-SA" sz="2800" b="1" dirty="0">
                <a:solidFill>
                  <a:prstClr val="black"/>
                </a:solidFill>
                <a:effectLst>
                  <a:outerShdw blurRad="38100" dist="38100" dir="2700000" algn="tl">
                    <a:srgbClr val="000000">
                      <a:alpha val="43137"/>
                    </a:srgbClr>
                  </a:outerShdw>
                </a:effectLst>
                <a:latin typeface="Traditional Arabic" pitchFamily="18" charset="-78"/>
                <a:ea typeface="Calibri"/>
              </a:rPr>
              <a:t>تعد الضغوط بمثابة المحرك الأساسي للحياة ، فمن خلالها تتكشف الإمكانيات والقدرات الإنسانية الكامنة التي تدفع الفرد إلى العمل والمثابرة عليه والتحدي والمواجهة </a:t>
            </a:r>
            <a:r>
              <a:rPr lang="ar-SA"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فالضغوط </a:t>
            </a:r>
            <a:r>
              <a:rPr lang="ar-SA" sz="2800" b="1" dirty="0">
                <a:solidFill>
                  <a:prstClr val="black"/>
                </a:solidFill>
                <a:effectLst>
                  <a:outerShdw blurRad="38100" dist="38100" dir="2700000" algn="tl">
                    <a:srgbClr val="000000">
                      <a:alpha val="43137"/>
                    </a:srgbClr>
                  </a:outerShdw>
                </a:effectLst>
                <a:latin typeface="Traditional Arabic" pitchFamily="18" charset="-78"/>
                <a:ea typeface="Calibri"/>
              </a:rPr>
              <a:t>لا يمكن النظر إليها من الزاوية السلبية فقط من حيث تأثيرها على الصحة النفسية للفرد وتوافقه ، بل ينبغي أن ننظر إليها أيضاً من الناحية الإيجابية من حيث قدرتها على استثارة همم الأفراد ودفعهم نحو المزيد من </a:t>
            </a:r>
            <a:r>
              <a:rPr lang="ar-SA"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العمل</a:t>
            </a:r>
            <a:r>
              <a:rPr lang="ar-EG"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a:t>
            </a:r>
            <a:endParaRPr lang="ar-EG" sz="2800" dirty="0">
              <a:solidFill>
                <a:prstClr val="black"/>
              </a:solidFill>
              <a:effectLst>
                <a:outerShdw blurRad="38100" dist="38100" dir="2700000" algn="tl">
                  <a:srgbClr val="000000">
                    <a:alpha val="43137"/>
                  </a:srgbClr>
                </a:outerShdw>
              </a:effectLst>
              <a:latin typeface="Traditional Arabic" pitchFamily="18" charset="-78"/>
            </a:endParaRPr>
          </a:p>
        </p:txBody>
      </p:sp>
      <p:sp>
        <p:nvSpPr>
          <p:cNvPr id="2" name="Rectangle 1"/>
          <p:cNvSpPr/>
          <p:nvPr/>
        </p:nvSpPr>
        <p:spPr>
          <a:xfrm>
            <a:off x="8974732" y="764704"/>
            <a:ext cx="2231701"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مفهوم الضغوط</a:t>
            </a:r>
            <a:endParaRPr lang="ar-EG" sz="4000" u="sng" kern="0" dirty="0">
              <a:solidFill>
                <a:srgbClr val="C00000"/>
              </a:solidFill>
              <a:effectLst>
                <a:outerShdw blurRad="38100" dist="38100" dir="2700000" algn="tl">
                  <a:srgbClr val="000000">
                    <a:alpha val="43137"/>
                  </a:srgbClr>
                </a:outerShdw>
              </a:effectLst>
              <a:latin typeface="Calibri"/>
              <a:cs typeface="Arial"/>
            </a:endParaRPr>
          </a:p>
        </p:txBody>
      </p:sp>
    </p:spTree>
    <p:extLst>
      <p:ext uri="{BB962C8B-B14F-4D97-AF65-F5344CB8AC3E}">
        <p14:creationId xmlns:p14="http://schemas.microsoft.com/office/powerpoint/2010/main" val="3177365268"/>
      </p:ext>
    </p:extLst>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58088" y="764704"/>
            <a:ext cx="2064989"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أنواع الضغوط</a:t>
            </a:r>
          </a:p>
        </p:txBody>
      </p:sp>
      <p:pic>
        <p:nvPicPr>
          <p:cNvPr id="4" name="Picture 3"/>
          <p:cNvPicPr>
            <a:picLocks noChangeAspect="1"/>
          </p:cNvPicPr>
          <p:nvPr/>
        </p:nvPicPr>
        <p:blipFill>
          <a:blip r:embed="rId2"/>
          <a:stretch>
            <a:fillRect/>
          </a:stretch>
        </p:blipFill>
        <p:spPr>
          <a:xfrm>
            <a:off x="837828" y="1508070"/>
            <a:ext cx="7919388" cy="5118773"/>
          </a:xfrm>
          <a:prstGeom prst="rect">
            <a:avLst/>
          </a:prstGeom>
        </p:spPr>
      </p:pic>
      <p:sp>
        <p:nvSpPr>
          <p:cNvPr id="5" name="Rectangle 4"/>
          <p:cNvSpPr/>
          <p:nvPr/>
        </p:nvSpPr>
        <p:spPr>
          <a:xfrm>
            <a:off x="7534572" y="1508070"/>
            <a:ext cx="4506363" cy="729430"/>
          </a:xfrm>
          <a:prstGeom prst="rect">
            <a:avLst/>
          </a:prstGeom>
        </p:spPr>
        <p:txBody>
          <a:bodyPr wrap="none">
            <a:spAutoFit/>
          </a:bodyPr>
          <a:lstStyle/>
          <a:p>
            <a:pPr marL="342900" lvl="0" indent="-342900" algn="r" defTabSz="914400" rtl="1">
              <a:lnSpc>
                <a:spcPct val="115000"/>
              </a:lnSpc>
              <a:spcAft>
                <a:spcPts val="1000"/>
              </a:spcAft>
              <a:buClr>
                <a:srgbClr val="CC0066"/>
              </a:buClr>
              <a:buFont typeface="Wingdings"/>
              <a:buChar char=""/>
            </a:pPr>
            <a:r>
              <a:rPr lang="ar-SA" sz="3600" b="1" u="sng" dirty="0">
                <a:solidFill>
                  <a:srgbClr val="002060"/>
                </a:solidFill>
                <a:latin typeface="Calibri"/>
                <a:ea typeface="Calibri"/>
                <a:cs typeface="Traditional Arabic"/>
              </a:rPr>
              <a:t>وللضغوط أنواع عدة نجد منها</a:t>
            </a:r>
            <a:r>
              <a:rPr lang="en-US" sz="3600" b="1" u="sng" dirty="0">
                <a:solidFill>
                  <a:srgbClr val="002060"/>
                </a:solidFill>
                <a:latin typeface="Calibri"/>
                <a:ea typeface="Calibri"/>
                <a:cs typeface="Traditional Arabic"/>
              </a:rPr>
              <a:t>-</a:t>
            </a:r>
            <a:r>
              <a:rPr lang="en-US" sz="3600" b="1" u="sng" dirty="0">
                <a:solidFill>
                  <a:srgbClr val="002060"/>
                </a:solidFill>
                <a:latin typeface="Traditional Arabic"/>
                <a:ea typeface="Calibri"/>
                <a:cs typeface="Arial"/>
              </a:rPr>
              <a:t> :</a:t>
            </a:r>
            <a:endParaRPr lang="en-US" sz="1800" dirty="0">
              <a:solidFill>
                <a:srgbClr val="002060"/>
              </a:solidFill>
              <a:latin typeface="Calibri"/>
              <a:ea typeface="Calibri"/>
              <a:cs typeface="Arial"/>
            </a:endParaRPr>
          </a:p>
        </p:txBody>
      </p:sp>
    </p:spTree>
    <p:extLst>
      <p:ext uri="{BB962C8B-B14F-4D97-AF65-F5344CB8AC3E}">
        <p14:creationId xmlns:p14="http://schemas.microsoft.com/office/powerpoint/2010/main" val="3421358000"/>
      </p:ext>
    </p:extLst>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0156" y="1700808"/>
            <a:ext cx="8086973" cy="3372398"/>
          </a:xfrm>
          <a:prstGeom prst="rect">
            <a:avLst/>
          </a:prstGeom>
        </p:spPr>
        <p:txBody>
          <a:bodyPr wrap="square">
            <a:spAutoFit/>
          </a:bodyPr>
          <a:lstStyle/>
          <a:p>
            <a:pPr lvl="0" algn="r" defTabSz="914400" rtl="1">
              <a:lnSpc>
                <a:spcPct val="150000"/>
              </a:lnSpc>
              <a:spcAft>
                <a:spcPts val="1000"/>
              </a:spcAft>
            </a:pPr>
            <a:r>
              <a:rPr lang="ar-SA" sz="2800" b="1" dirty="0">
                <a:solidFill>
                  <a:prstClr val="black"/>
                </a:solidFill>
                <a:effectLst>
                  <a:outerShdw blurRad="38100" dist="38100" dir="2700000" algn="tl">
                    <a:srgbClr val="000000">
                      <a:alpha val="43137"/>
                    </a:srgbClr>
                  </a:outerShdw>
                </a:effectLst>
                <a:latin typeface="Traditional Arabic" pitchFamily="18" charset="-78"/>
                <a:ea typeface="Calibri"/>
              </a:rPr>
              <a:t>أن درجة تأثير الضغوط تختلف من شخص إلى أخر ، بل وتختلف أيضاً لدى الشخص نفسه باختلاف العمر والمرحلة التي يمر بها </a:t>
            </a:r>
          </a:p>
          <a:p>
            <a:pPr lvl="0" algn="r" defTabSz="914400" rtl="1">
              <a:lnSpc>
                <a:spcPct val="150000"/>
              </a:lnSpc>
              <a:spcAft>
                <a:spcPts val="1000"/>
              </a:spcAft>
            </a:pPr>
            <a:r>
              <a:rPr lang="ar-SA" sz="2800" b="1" dirty="0">
                <a:solidFill>
                  <a:prstClr val="black"/>
                </a:solidFill>
                <a:effectLst>
                  <a:outerShdw blurRad="38100" dist="38100" dir="2700000" algn="tl">
                    <a:srgbClr val="000000">
                      <a:alpha val="43137"/>
                    </a:srgbClr>
                  </a:outerShdw>
                </a:effectLst>
                <a:latin typeface="Traditional Arabic" pitchFamily="18" charset="-78"/>
                <a:ea typeface="Calibri"/>
              </a:rPr>
              <a:t>فضغوط معينة قد تؤثر على الطفل بينما لا نجد نفس التأثير لدى المراهق أو الراشد أ والشيخ , كذلك يختلف تأثير الضغوط باختلاف الحالة الانفعالية التي يكون عليها </a:t>
            </a:r>
            <a:r>
              <a:rPr lang="ar-SA"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الفرد</a:t>
            </a:r>
            <a:r>
              <a:rPr lang="ar-EG"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a:t>
            </a:r>
            <a:endParaRPr lang="ar-SA" sz="2800" b="1" dirty="0">
              <a:solidFill>
                <a:prstClr val="black"/>
              </a:solidFill>
              <a:effectLst>
                <a:outerShdw blurRad="38100" dist="38100" dir="2700000" algn="tl">
                  <a:srgbClr val="000000">
                    <a:alpha val="43137"/>
                  </a:srgbClr>
                </a:outerShdw>
              </a:effectLst>
              <a:latin typeface="Traditional Arabic" pitchFamily="18" charset="-78"/>
              <a:ea typeface="Calibri"/>
            </a:endParaRPr>
          </a:p>
        </p:txBody>
      </p:sp>
      <p:sp>
        <p:nvSpPr>
          <p:cNvPr id="2" name="Rectangle 1"/>
          <p:cNvSpPr/>
          <p:nvPr/>
        </p:nvSpPr>
        <p:spPr>
          <a:xfrm>
            <a:off x="7318548" y="692696"/>
            <a:ext cx="4445448"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متى يحدث الشعور بالضغط ؟؟؟</a:t>
            </a:r>
          </a:p>
        </p:txBody>
      </p:sp>
    </p:spTree>
    <p:extLst>
      <p:ext uri="{BB962C8B-B14F-4D97-AF65-F5344CB8AC3E}">
        <p14:creationId xmlns:p14="http://schemas.microsoft.com/office/powerpoint/2010/main" val="2472417292"/>
      </p:ext>
    </p:extLst>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12887" y="692696"/>
            <a:ext cx="3656770"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مسببات الضغوط النفسية</a:t>
            </a:r>
          </a:p>
        </p:txBody>
      </p:sp>
      <p:graphicFrame>
        <p:nvGraphicFramePr>
          <p:cNvPr id="4" name="Diagram 3"/>
          <p:cNvGraphicFramePr/>
          <p:nvPr>
            <p:extLst>
              <p:ext uri="{D42A27DB-BD31-4B8C-83A1-F6EECF244321}">
                <p14:modId xmlns:p14="http://schemas.microsoft.com/office/powerpoint/2010/main" val="3453195096"/>
              </p:ext>
            </p:extLst>
          </p:nvPr>
        </p:nvGraphicFramePr>
        <p:xfrm>
          <a:off x="1125860" y="1408146"/>
          <a:ext cx="10073901"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3345393"/>
      </p:ext>
    </p:extLst>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90156" y="1700808"/>
            <a:ext cx="8086973" cy="3372398"/>
          </a:xfrm>
          <a:prstGeom prst="rect">
            <a:avLst/>
          </a:prstGeom>
        </p:spPr>
        <p:txBody>
          <a:bodyPr wrap="square">
            <a:spAutoFit/>
          </a:bodyPr>
          <a:lstStyle/>
          <a:p>
            <a:pPr lvl="0" algn="r" defTabSz="914400" rtl="1">
              <a:lnSpc>
                <a:spcPct val="150000"/>
              </a:lnSpc>
              <a:spcAft>
                <a:spcPts val="1000"/>
              </a:spcAft>
            </a:pPr>
            <a:r>
              <a:rPr lang="ar-SA" sz="2800" b="1" dirty="0">
                <a:solidFill>
                  <a:prstClr val="black"/>
                </a:solidFill>
                <a:effectLst>
                  <a:outerShdw blurRad="38100" dist="38100" dir="2700000" algn="tl">
                    <a:srgbClr val="000000">
                      <a:alpha val="43137"/>
                    </a:srgbClr>
                  </a:outerShdw>
                </a:effectLst>
                <a:latin typeface="Traditional Arabic" pitchFamily="18" charset="-78"/>
                <a:ea typeface="Calibri"/>
              </a:rPr>
              <a:t>إنّ الاستجابة السلبيّة للضغوط النفسيّة التي قد يُبديها بعض الأفراد تُشكِّل خطراً كبيراً على توازُن الفَرد واستقراره النفسيّ؛ فعدم قُدرة الفرد على التكيُّف السليم مع مُجريات حياته الصعبة والقاسية، ستؤدّي به إلى عَجزٍ في مُمارَسة أنشطته اليوميّة الروتينيّة، وانخِفاض مستوى الدافعيّة للعمل، </a:t>
            </a:r>
            <a:r>
              <a:rPr lang="ar-SA"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والإنجاز</a:t>
            </a:r>
            <a:r>
              <a:rPr lang="ar-EG" sz="2800" b="1" dirty="0" smtClean="0">
                <a:solidFill>
                  <a:prstClr val="black"/>
                </a:solidFill>
                <a:effectLst>
                  <a:outerShdw blurRad="38100" dist="38100" dir="2700000" algn="tl">
                    <a:srgbClr val="000000">
                      <a:alpha val="43137"/>
                    </a:srgbClr>
                  </a:outerShdw>
                </a:effectLst>
                <a:latin typeface="Traditional Arabic" pitchFamily="18" charset="-78"/>
                <a:ea typeface="Calibri"/>
              </a:rPr>
              <a:t>.</a:t>
            </a:r>
            <a:endParaRPr lang="ar-SA" sz="2800" b="1" dirty="0">
              <a:solidFill>
                <a:prstClr val="black"/>
              </a:solidFill>
              <a:effectLst>
                <a:outerShdw blurRad="38100" dist="38100" dir="2700000" algn="tl">
                  <a:srgbClr val="000000">
                    <a:alpha val="43137"/>
                  </a:srgbClr>
                </a:outerShdw>
              </a:effectLst>
              <a:latin typeface="Traditional Arabic" pitchFamily="18" charset="-78"/>
              <a:ea typeface="Calibri"/>
            </a:endParaRPr>
          </a:p>
        </p:txBody>
      </p:sp>
      <p:sp>
        <p:nvSpPr>
          <p:cNvPr id="2" name="Rectangle 1"/>
          <p:cNvSpPr/>
          <p:nvPr/>
        </p:nvSpPr>
        <p:spPr>
          <a:xfrm>
            <a:off x="4493376" y="764704"/>
            <a:ext cx="7383753"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طُرق التعامل مع الضغوط النفسيّة وأساليب مُواجَهتها</a:t>
            </a:r>
          </a:p>
        </p:txBody>
      </p:sp>
    </p:spTree>
    <p:extLst>
      <p:ext uri="{BB962C8B-B14F-4D97-AF65-F5344CB8AC3E}">
        <p14:creationId xmlns:p14="http://schemas.microsoft.com/office/powerpoint/2010/main" val="753152563"/>
      </p:ext>
    </p:extLst>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44008" y="764704"/>
            <a:ext cx="6282489" cy="707886"/>
          </a:xfrm>
          <a:prstGeom prst="rect">
            <a:avLst/>
          </a:prstGeom>
        </p:spPr>
        <p:txBody>
          <a:bodyPr wrap="non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تصنيف كوتن لاستراتيجيّات مواجهة الضغوط</a:t>
            </a:r>
          </a:p>
        </p:txBody>
      </p:sp>
      <p:graphicFrame>
        <p:nvGraphicFramePr>
          <p:cNvPr id="4" name="Diagram 3"/>
          <p:cNvGraphicFramePr/>
          <p:nvPr>
            <p:extLst>
              <p:ext uri="{D42A27DB-BD31-4B8C-83A1-F6EECF244321}">
                <p14:modId xmlns:p14="http://schemas.microsoft.com/office/powerpoint/2010/main" val="2512756398"/>
              </p:ext>
            </p:extLst>
          </p:nvPr>
        </p:nvGraphicFramePr>
        <p:xfrm>
          <a:off x="1341884" y="1340768"/>
          <a:ext cx="9073008"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5288580"/>
      </p:ext>
    </p:extLst>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2564" y="836712"/>
            <a:ext cx="3678494" cy="1323439"/>
          </a:xfrm>
          <a:prstGeom prst="rect">
            <a:avLst/>
          </a:prstGeom>
        </p:spPr>
        <p:txBody>
          <a:bodyPr wrap="square">
            <a:spAutoFit/>
          </a:bodyPr>
          <a:lstStyle/>
          <a:p>
            <a:pPr lvl="0" algn="ctr" defTabSz="914400"/>
            <a:r>
              <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rPr>
              <a:t>تعريف المشاكل الأسريَّة</a:t>
            </a:r>
          </a:p>
          <a:p>
            <a:pPr lvl="0" algn="ctr" defTabSz="914400"/>
            <a:endPar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endParaRPr>
          </a:p>
        </p:txBody>
      </p:sp>
      <p:sp>
        <p:nvSpPr>
          <p:cNvPr id="3" name="Rectangle 2"/>
          <p:cNvSpPr/>
          <p:nvPr/>
        </p:nvSpPr>
        <p:spPr>
          <a:xfrm>
            <a:off x="3718148" y="1916832"/>
            <a:ext cx="7896381" cy="3108543"/>
          </a:xfrm>
          <a:prstGeom prst="rect">
            <a:avLst/>
          </a:prstGeom>
        </p:spPr>
        <p:txBody>
          <a:bodyPr wrap="square">
            <a:spAutoFit/>
          </a:bodyPr>
          <a:lstStyle/>
          <a:p>
            <a:pPr algn="r" rtl="1"/>
            <a:r>
              <a:rPr lang="ar-EG" sz="2800" b="1" dirty="0">
                <a:solidFill>
                  <a:srgbClr val="333333"/>
                </a:solidFill>
                <a:latin typeface="DroidArabicKufi-Regular"/>
              </a:rPr>
              <a:t>المشاكل الأسريَّة تعني وجود نوع من العلاقات المضطربة بين أفراد الأسرة والتي بدورها تُؤدّي إلى حدوث التوتُّرات، سواء أكانت هذه المشاكل ناتجة عن سوء سلوك أحد أفراد الأسرة أو الطرفين الرئيسيين فيها، وتؤدي كثرة الشجار والاختلاف بين الأبوين، أو بين الأبناء، أو بين الأبناء والأبوين إلى جعل الأسرة في حالة اضطراب، ويفقد الأبناء هيبة الأسرة واحترامها والانتماء لها.</a:t>
            </a:r>
            <a:r>
              <a:rPr lang="ar-EG" sz="2800" b="1" dirty="0"/>
              <a:t/>
            </a:r>
            <a:br>
              <a:rPr lang="ar-EG" sz="2800" b="1" dirty="0"/>
            </a:br>
            <a:endParaRPr lang="en-US" sz="2800" b="1" dirty="0"/>
          </a:p>
        </p:txBody>
      </p:sp>
    </p:spTree>
    <p:extLst>
      <p:ext uri="{BB962C8B-B14F-4D97-AF65-F5344CB8AC3E}">
        <p14:creationId xmlns:p14="http://schemas.microsoft.com/office/powerpoint/2010/main" val="3293086692"/>
      </p:ext>
    </p:extLst>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22404" y="836712"/>
            <a:ext cx="5118654" cy="1323439"/>
          </a:xfrm>
          <a:prstGeom prst="rect">
            <a:avLst/>
          </a:prstGeom>
        </p:spPr>
        <p:txBody>
          <a:bodyPr wrap="square">
            <a:spAutoFit/>
          </a:bodyPr>
          <a:lstStyle/>
          <a:p>
            <a:pPr lvl="0" algn="ctr" defTabSz="914400"/>
            <a:r>
              <a:rPr lang="ar-SA" sz="4000" b="1" u="sng" kern="0">
                <a:solidFill>
                  <a:srgbClr val="C00000"/>
                </a:solidFill>
                <a:effectLst>
                  <a:outerShdw blurRad="38100" dist="38100" dir="2700000" algn="tl">
                    <a:srgbClr val="000000">
                      <a:alpha val="43137"/>
                    </a:srgbClr>
                  </a:outerShdw>
                </a:effectLst>
                <a:latin typeface="Calibri"/>
                <a:ea typeface="Calibri"/>
                <a:cs typeface="Traditional Arabic"/>
              </a:rPr>
              <a:t>أساليب علاج المشكلات الأسريَّة.</a:t>
            </a:r>
          </a:p>
          <a:p>
            <a:pPr lvl="0" algn="ctr" defTabSz="914400"/>
            <a:endParaRPr lang="ar-SA" sz="4000" b="1" u="sng" kern="0" dirty="0">
              <a:solidFill>
                <a:srgbClr val="C00000"/>
              </a:solidFill>
              <a:effectLst>
                <a:outerShdw blurRad="38100" dist="38100" dir="2700000" algn="tl">
                  <a:srgbClr val="000000">
                    <a:alpha val="43137"/>
                  </a:srgbClr>
                </a:outerShdw>
              </a:effectLst>
              <a:latin typeface="Calibri"/>
              <a:ea typeface="Calibri"/>
              <a:cs typeface="Traditional Arabic"/>
            </a:endParaRPr>
          </a:p>
        </p:txBody>
      </p:sp>
      <p:sp>
        <p:nvSpPr>
          <p:cNvPr id="3" name="Rectangle 2"/>
          <p:cNvSpPr/>
          <p:nvPr/>
        </p:nvSpPr>
        <p:spPr>
          <a:xfrm>
            <a:off x="3718148" y="1916832"/>
            <a:ext cx="7896381" cy="5262979"/>
          </a:xfrm>
          <a:prstGeom prst="rect">
            <a:avLst/>
          </a:prstGeom>
        </p:spPr>
        <p:txBody>
          <a:bodyPr wrap="square">
            <a:spAutoFit/>
          </a:bodyPr>
          <a:lstStyle/>
          <a:p>
            <a:pPr algn="r" rtl="1"/>
            <a:r>
              <a:rPr lang="ar-EG" sz="2800" b="1" dirty="0" smtClean="0">
                <a:solidFill>
                  <a:schemeClr val="accent2">
                    <a:lumMod val="75000"/>
                  </a:schemeClr>
                </a:solidFill>
                <a:latin typeface="arial" panose="020B0604020202020204" pitchFamily="34" charset="0"/>
              </a:rPr>
              <a:t>الاهتمام </a:t>
            </a:r>
            <a:r>
              <a:rPr lang="ar-EG" sz="2800" b="1" dirty="0">
                <a:solidFill>
                  <a:schemeClr val="accent2">
                    <a:lumMod val="75000"/>
                  </a:schemeClr>
                </a:solidFill>
                <a:latin typeface="arial" panose="020B0604020202020204" pitchFamily="34" charset="0"/>
              </a:rPr>
              <a:t>بوضع سياسة للتوعية الأسرية، تشمل الإجراءات التالية:</a:t>
            </a:r>
            <a:endParaRPr lang="ar-EG" sz="2800" b="1" dirty="0">
              <a:solidFill>
                <a:schemeClr val="accent2">
                  <a:lumMod val="75000"/>
                </a:schemeClr>
              </a:solidFill>
              <a:latin typeface="Lotus Linotype"/>
            </a:endParaRPr>
          </a:p>
          <a:p>
            <a:pPr algn="r" rtl="1"/>
            <a:r>
              <a:rPr lang="ar-EG" sz="2800" b="1" dirty="0">
                <a:latin typeface="arial" panose="020B0604020202020204" pitchFamily="34" charset="0"/>
              </a:rPr>
              <a:t>* تغيير مفاهيم الآباء والأمهات والأسرة بشكل عام حول أسس الاختيار للزوجين، والاتجاه نحو تدعيم فكرة الزواج المتكافئ.</a:t>
            </a:r>
            <a:endParaRPr lang="ar-EG" sz="2800" b="1" dirty="0">
              <a:latin typeface="Lotus Linotype"/>
            </a:endParaRPr>
          </a:p>
          <a:p>
            <a:pPr algn="r" rtl="1"/>
            <a:r>
              <a:rPr lang="ar-EG" sz="2800" b="1" dirty="0">
                <a:latin typeface="arial" panose="020B0604020202020204" pitchFamily="34" charset="0"/>
              </a:rPr>
              <a:t>* تغيير المفاهيم المرتبطة بالعلاقات الزوجية، لكي تتوافق مع التغيير الحادث في نمط العلاقة الزوجية التقليدية، والتي يمكن أن تتم من خلال ما يلي:</a:t>
            </a:r>
            <a:endParaRPr lang="ar-EG" sz="2800" b="1" dirty="0">
              <a:latin typeface="Lotus Linotype"/>
            </a:endParaRPr>
          </a:p>
          <a:p>
            <a:pPr algn="r" rtl="1"/>
            <a:r>
              <a:rPr lang="ar-EG" sz="2800" b="1" dirty="0">
                <a:latin typeface="arial" panose="020B0604020202020204" pitchFamily="34" charset="0"/>
              </a:rPr>
              <a:t>- توعية الذكور والإناث بأدوارهم الأسرية المستقبلية، ويمكن أن يبدأ ذلك منذ مراحل التعليم الأولى.</a:t>
            </a:r>
            <a:endParaRPr lang="ar-EG" sz="2800" b="1" dirty="0">
              <a:latin typeface="Lotus Linotype"/>
            </a:endParaRPr>
          </a:p>
          <a:p>
            <a:pPr algn="r" rtl="1"/>
            <a:r>
              <a:rPr lang="ar-EG" sz="2800" b="1" dirty="0">
                <a:latin typeface="arial" panose="020B0604020202020204" pitchFamily="34" charset="0"/>
              </a:rPr>
              <a:t>- عقد دورات تدريبية وندوات وحلقات نقاش حول الأدوار الأسرية وتباينها بين الزوجين، ومتطلبات تأسيس علاقة زوجية ناجحة.</a:t>
            </a:r>
            <a:endParaRPr lang="ar-EG" sz="2800" b="1" dirty="0">
              <a:latin typeface="Lotus Linotype"/>
            </a:endParaRPr>
          </a:p>
          <a:p>
            <a:pPr algn="r" rtl="1"/>
            <a:r>
              <a:rPr lang="ar-EG" sz="2800" b="1" dirty="0"/>
              <a:t/>
            </a:r>
            <a:br>
              <a:rPr lang="ar-EG" sz="2800" b="1" dirty="0"/>
            </a:br>
            <a:endParaRPr lang="en-US" sz="2800" b="1" dirty="0"/>
          </a:p>
        </p:txBody>
      </p:sp>
    </p:spTree>
    <p:extLst>
      <p:ext uri="{BB962C8B-B14F-4D97-AF65-F5344CB8AC3E}">
        <p14:creationId xmlns:p14="http://schemas.microsoft.com/office/powerpoint/2010/main" val="1605233785"/>
      </p:ext>
    </p:extLst>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Callout 1"/>
          <p:cNvSpPr/>
          <p:nvPr/>
        </p:nvSpPr>
        <p:spPr>
          <a:xfrm>
            <a:off x="6742484" y="404664"/>
            <a:ext cx="4248472" cy="1152128"/>
          </a:xfrm>
          <a:prstGeom prst="downArrow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1218987" rtl="1" eaLnBrk="1" fontAlgn="auto" latinLnBrk="0" hangingPunct="1">
              <a:lnSpc>
                <a:spcPct val="115000"/>
              </a:lnSpc>
              <a:spcBef>
                <a:spcPts val="0"/>
              </a:spcBef>
              <a:spcAft>
                <a:spcPts val="1000"/>
              </a:spcAft>
              <a:buClrTx/>
              <a:buSzTx/>
              <a:buFontTx/>
              <a:buNone/>
              <a:tabLst/>
              <a:defRPr/>
            </a:pPr>
            <a:r>
              <a:rPr kumimoji="0" lang="ar-SA" sz="3600" b="1" i="0" u="none" strike="noStrike" kern="1200" cap="none" spc="0" normalizeH="0" baseline="0" noProof="0" dirty="0">
                <a:ln>
                  <a:noFill/>
                </a:ln>
                <a:solidFill>
                  <a:srgbClr val="C00000"/>
                </a:solidFill>
                <a:effectLst/>
                <a:uLnTx/>
                <a:uFillTx/>
                <a:latin typeface="Calibri"/>
                <a:ea typeface="Calibri"/>
                <a:cs typeface="Traditional Arabic"/>
              </a:rPr>
              <a:t>دور الأب والأم في </a:t>
            </a:r>
            <a:r>
              <a:rPr kumimoji="0" lang="ar-EG" sz="3600" b="1" i="0" u="none" strike="noStrike" kern="1200" cap="none" spc="0" normalizeH="0" baseline="0" noProof="0" smtClean="0">
                <a:ln>
                  <a:noFill/>
                </a:ln>
                <a:solidFill>
                  <a:srgbClr val="C00000"/>
                </a:solidFill>
                <a:effectLst/>
                <a:uLnTx/>
                <a:uFillTx/>
                <a:latin typeface="Calibri"/>
                <a:ea typeface="Calibri"/>
                <a:cs typeface="Traditional Arabic"/>
              </a:rPr>
              <a:t>ت</a:t>
            </a:r>
            <a:r>
              <a:rPr kumimoji="0" lang="ar-SA" sz="3600" b="1" i="0" u="none" strike="noStrike" kern="1200" cap="none" spc="0" normalizeH="0" baseline="0" noProof="0" smtClean="0">
                <a:ln>
                  <a:noFill/>
                </a:ln>
                <a:solidFill>
                  <a:srgbClr val="C00000"/>
                </a:solidFill>
                <a:effectLst/>
                <a:uLnTx/>
                <a:uFillTx/>
                <a:latin typeface="Calibri"/>
                <a:ea typeface="Calibri"/>
                <a:cs typeface="Traditional Arabic"/>
              </a:rPr>
              <a:t>ربية </a:t>
            </a:r>
            <a:r>
              <a:rPr kumimoji="0" lang="ar-SA" sz="3600" b="1" i="0" u="none" strike="noStrike" kern="1200" cap="none" spc="0" normalizeH="0" baseline="0" noProof="0" dirty="0">
                <a:ln>
                  <a:noFill/>
                </a:ln>
                <a:solidFill>
                  <a:srgbClr val="C00000"/>
                </a:solidFill>
                <a:effectLst/>
                <a:uLnTx/>
                <a:uFillTx/>
                <a:latin typeface="Calibri"/>
                <a:ea typeface="Calibri"/>
                <a:cs typeface="Traditional Arabic"/>
              </a:rPr>
              <a:t>الأبناء </a:t>
            </a:r>
            <a:endParaRPr kumimoji="0" lang="en-US" sz="2000" b="0" i="0" u="none" strike="noStrike" kern="1200" cap="none" spc="0" normalizeH="0" baseline="0" noProof="0" dirty="0">
              <a:ln>
                <a:noFill/>
              </a:ln>
              <a:solidFill>
                <a:prstClr val="white"/>
              </a:solidFill>
              <a:effectLst/>
              <a:uLnTx/>
              <a:uFillTx/>
              <a:latin typeface="Calibri"/>
              <a:ea typeface="Calibri"/>
              <a:cs typeface="Arial"/>
            </a:endParaRPr>
          </a:p>
        </p:txBody>
      </p:sp>
      <p:sp>
        <p:nvSpPr>
          <p:cNvPr id="3" name="Rectangle 2"/>
          <p:cNvSpPr/>
          <p:nvPr/>
        </p:nvSpPr>
        <p:spPr>
          <a:xfrm>
            <a:off x="4488159" y="1628800"/>
            <a:ext cx="6502797" cy="4751044"/>
          </a:xfrm>
          <a:prstGeom prst="rect">
            <a:avLst/>
          </a:prstGeom>
        </p:spPr>
        <p:txBody>
          <a:bodyPr wrap="square">
            <a:spAutoFit/>
          </a:bodyPr>
          <a:lstStyle/>
          <a:p>
            <a:pPr marL="0" marR="0" lvl="0" indent="0" algn="r" defTabSz="1218987" rtl="1" eaLnBrk="1" fontAlgn="auto" latinLnBrk="0" hangingPunct="1">
              <a:lnSpc>
                <a:spcPct val="115000"/>
              </a:lnSpc>
              <a:spcBef>
                <a:spcPts val="0"/>
              </a:spcBef>
              <a:spcAft>
                <a:spcPts val="1000"/>
              </a:spcAft>
              <a:buClrTx/>
              <a:buSzTx/>
              <a:buFontTx/>
              <a:buNone/>
              <a:tabLst/>
              <a:defRPr/>
            </a:pPr>
            <a:r>
              <a:rPr kumimoji="0" lang="ar-SA" sz="3200" b="1" i="0" u="none" strike="noStrike" kern="1200" cap="none" spc="0" normalizeH="0" baseline="0" noProof="0" dirty="0">
                <a:ln>
                  <a:noFill/>
                </a:ln>
                <a:solidFill>
                  <a:srgbClr val="7030A0"/>
                </a:solidFill>
                <a:effectLst/>
                <a:uLnTx/>
                <a:uFillTx/>
                <a:latin typeface="Calibri"/>
                <a:ea typeface="Calibri"/>
                <a:cs typeface="Traditional Arabic"/>
              </a:rPr>
              <a:t>بعض الخطوات المهمة ليصبح للأب دوراً محورياً في الأسرة</a:t>
            </a:r>
            <a:r>
              <a:rPr kumimoji="0" lang="en-US" sz="3200" b="0" i="0" u="none" strike="noStrike" kern="1200" cap="none" spc="0" normalizeH="0" baseline="0" noProof="0" dirty="0">
                <a:ln>
                  <a:noFill/>
                </a:ln>
                <a:solidFill>
                  <a:srgbClr val="7030A0"/>
                </a:solidFill>
                <a:effectLst/>
                <a:uLnTx/>
                <a:uFillTx/>
                <a:latin typeface="Calibri"/>
                <a:ea typeface="Calibri"/>
                <a:cs typeface="Arial"/>
              </a:rPr>
              <a:t>‫</a:t>
            </a:r>
            <a:r>
              <a:rPr kumimoji="0" lang="ar-SA" sz="3200" b="1" i="0" u="none" strike="noStrike" kern="1200" cap="none" spc="0" normalizeH="0" baseline="0" noProof="0" dirty="0">
                <a:ln>
                  <a:noFill/>
                </a:ln>
                <a:solidFill>
                  <a:srgbClr val="7030A0"/>
                </a:solidFill>
                <a:effectLst/>
                <a:uLnTx/>
                <a:uFillTx/>
                <a:latin typeface="Calibri"/>
                <a:ea typeface="Calibri"/>
                <a:cs typeface="Traditional Arabic"/>
              </a:rPr>
              <a:t>:</a:t>
            </a:r>
            <a:endParaRPr kumimoji="0" lang="en-US" sz="32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1218987" rtl="1" eaLnBrk="1" fontAlgn="auto" latinLnBrk="0" hangingPunct="1">
              <a:lnSpc>
                <a:spcPct val="115000"/>
              </a:lnSpc>
              <a:spcBef>
                <a:spcPts val="0"/>
              </a:spcBef>
              <a:spcAft>
                <a:spcPts val="100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 احترام الأم وإظهار هذا الاحترام</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 </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عندما يرى الطفل علاقة الحب والاحترام المتبادلين بين الوالدين</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 سينشأ في بيئة أقل توترا، وأكثر أمنا وسعادة، فالاحترام المتبادل بين الأب والأم لا يخلق فقط أمانا، لكن يعلم الطفل كيف يتعامل مع الآخرين، وعلى الأخص مع زوجته في المستقبل. </a:t>
            </a:r>
            <a:endParaRPr kumimoji="0" lang="en-US" sz="3200" b="0" i="0" u="none" strike="noStrike" kern="1200" cap="none" spc="0" normalizeH="0" baseline="0" noProof="0" dirty="0">
              <a:ln>
                <a:noFill/>
              </a:ln>
              <a:solidFill>
                <a:prstClr val="black"/>
              </a:solidFill>
              <a:effectLst/>
              <a:uLnTx/>
              <a:uFillTx/>
              <a:latin typeface="Calibri"/>
              <a:ea typeface="Calibri"/>
              <a:cs typeface="Arial"/>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804" y="2852936"/>
            <a:ext cx="3430844" cy="28083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0182310"/>
      </p:ext>
    </p:extLst>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30316" y="2151728"/>
            <a:ext cx="6092825" cy="2554545"/>
          </a:xfrm>
          <a:prstGeom prst="rect">
            <a:avLst/>
          </a:prstGeom>
        </p:spPr>
        <p:txBody>
          <a:bodyPr>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entury Gothic"/>
                <a:ea typeface="Calibri"/>
                <a:cs typeface="Traditional Arabic"/>
              </a:rPr>
              <a:t>قضاء الوقت مع الأبناء</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srgbClr val="002060"/>
                </a:solidFill>
                <a:effectLst/>
                <a:uLnTx/>
                <a:uFillTx/>
                <a:latin typeface="Century Gothic"/>
                <a:ea typeface="Calibri"/>
                <a:cs typeface="Traditional Arabic"/>
              </a:rPr>
              <a:t>: </a:t>
            </a:r>
            <a:r>
              <a:rPr kumimoji="0" lang="ar-SA" sz="3200" b="1" i="0" u="none" strike="noStrike" kern="1200" cap="none" spc="0" normalizeH="0" baseline="0" noProof="0" dirty="0">
                <a:ln>
                  <a:noFill/>
                </a:ln>
                <a:solidFill>
                  <a:prstClr val="black"/>
                </a:solidFill>
                <a:effectLst/>
                <a:uLnTx/>
                <a:uFillTx/>
                <a:latin typeface="Century Gothic"/>
                <a:ea typeface="Calibri"/>
                <a:cs typeface="Traditional Arabic"/>
              </a:rPr>
              <a:t>العمل مهم، لكنه ليس أهم شىء في الحياة، يجب أن يقضي الأب وقتاً مع أبنائه، يقومون فيه بشىء مشترك، سيوّلد هذا شعورا لدى الطفل أنه شخص مهم في حياة أبيه، لدرجة أن يقتطع وقتاً من أجله برغم انشغاله. </a:t>
            </a:r>
            <a:endParaRPr kumimoji="0" lang="ar-EG" sz="3200" b="0" i="0" u="none" strike="noStrike" kern="1200" cap="none" spc="0" normalizeH="0" baseline="0" noProof="0" dirty="0">
              <a:ln>
                <a:noFill/>
              </a:ln>
              <a:solidFill>
                <a:prstClr val="black"/>
              </a:solidFill>
              <a:effectLst/>
              <a:uLnTx/>
              <a:uFillTx/>
              <a:latin typeface="Century Gothic"/>
              <a:ea typeface="+mn-ea"/>
              <a:cs typeface="Arial" panose="020B0604020202020204"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2996952"/>
            <a:ext cx="4111932" cy="27363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6851991"/>
      </p:ext>
    </p:extLst>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2124" y="836712"/>
            <a:ext cx="8086973" cy="5144998"/>
          </a:xfrm>
          <a:prstGeom prst="rect">
            <a:avLst/>
          </a:prstGeom>
        </p:spPr>
        <p:txBody>
          <a:bodyPr wrap="square">
            <a:spAutoFit/>
          </a:bodyPr>
          <a:lstStyle/>
          <a:p>
            <a:pPr marL="0" marR="0" lvl="0" indent="0" algn="r" defTabSz="1218987" rtl="1" eaLnBrk="1" fontAlgn="auto" latinLnBrk="0" hangingPunct="1">
              <a:lnSpc>
                <a:spcPct val="100000"/>
              </a:lnSpc>
              <a:spcBef>
                <a:spcPts val="0"/>
              </a:spcBef>
              <a:spcAft>
                <a:spcPts val="100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إظهار الحب والعطف على الأبنا</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ء: </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في بعض الأوقات من الصعب على الرجل أن يظهر حبه، لكن من المهم والضروري أن يبذل مجهودا لإظهار حبه للأشخاص المهمين في حياته</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 من المهم أن يظهر الأب حبه لأبنائه، ويخبرهم أنه يحبهم ويحضنهم ويقبلهم، فهو ليس ماكينة النقود فقط في حياتهم، بل مصدر للحب والأمان في البيت كله</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 </a:t>
            </a:r>
            <a:endParaRPr kumimoji="0" lang="en-US" sz="32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1218987" rtl="1" eaLnBrk="1" fontAlgn="auto" latinLnBrk="0" hangingPunct="1">
              <a:lnSpc>
                <a:spcPct val="100000"/>
              </a:lnSpc>
              <a:spcBef>
                <a:spcPts val="0"/>
              </a:spcBef>
              <a:spcAft>
                <a:spcPts val="1000"/>
              </a:spcAft>
              <a:buClrTx/>
              <a:buSzTx/>
              <a:buFontTx/>
              <a:buNone/>
              <a:tabLst/>
              <a:defRPr/>
            </a:pP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على الأب أن يدرك أن دوره لا ينتهي أبداً عند مرحلة معينة</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srgbClr val="002060"/>
                </a:solidFill>
                <a:effectLst/>
                <a:uLnTx/>
                <a:uFillTx/>
                <a:latin typeface="Calibri"/>
                <a:ea typeface="Calibri"/>
                <a:cs typeface="Traditional Arabic"/>
              </a:rPr>
              <a:t>: </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بالضبط كدور الأم الذي لا ينتهي أبداً.. بداية من الحمل وحتى بقية العمر، كذلك  هو دور الأب</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 يجب على الأب أن يكون متواجدا دائما، وأن ينخرط في حياة أبنائه اليومية</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 لا تكن أبا تفوته أهم لحظات أبنائه وتطوراتهم من مرحلة لأخرى، فقط لأن لديكِ عمل يشغلك عنهم</a:t>
            </a:r>
            <a:r>
              <a:rPr kumimoji="0" lang="en-US" sz="3200" b="0" i="0" u="none" strike="noStrike" kern="1200" cap="none" spc="0" normalizeH="0" baseline="0" noProof="0" dirty="0">
                <a:ln>
                  <a:noFill/>
                </a:ln>
                <a:solidFill>
                  <a:prstClr val="black"/>
                </a:solidFill>
                <a:effectLst/>
                <a:uLnTx/>
                <a:uFillTx/>
                <a:latin typeface="Calibri"/>
                <a:ea typeface="Calibri"/>
                <a:cs typeface="Arial"/>
              </a:rPr>
              <a:t>‫</a:t>
            </a:r>
            <a:r>
              <a:rPr kumimoji="0" lang="ar-SA" sz="3200" b="1" i="0" u="none" strike="noStrike" kern="1200" cap="none" spc="0" normalizeH="0" baseline="0" noProof="0" dirty="0">
                <a:ln>
                  <a:noFill/>
                </a:ln>
                <a:solidFill>
                  <a:prstClr val="black"/>
                </a:solidFill>
                <a:effectLst/>
                <a:uLnTx/>
                <a:uFillTx/>
                <a:latin typeface="Calibri"/>
                <a:ea typeface="Calibri"/>
                <a:cs typeface="Traditional Arabic"/>
              </a:rPr>
              <a:t>.</a:t>
            </a:r>
            <a:endParaRPr kumimoji="0" lang="en-US" sz="3200" b="0" i="0" u="none" strike="noStrike" kern="1200" cap="none" spc="0" normalizeH="0" baseline="0" noProof="0" dirty="0">
              <a:ln>
                <a:noFill/>
              </a:ln>
              <a:solidFill>
                <a:prstClr val="black"/>
              </a:solidFill>
              <a:effectLst/>
              <a:uLnTx/>
              <a:uFillTx/>
              <a:latin typeface="Calibri"/>
              <a:ea typeface="Calibri"/>
              <a:cs typeface="Arial"/>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839" y="3632414"/>
            <a:ext cx="3124507" cy="236482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0994042"/>
      </p:ext>
    </p:extLst>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8108" y="642083"/>
            <a:ext cx="8230989" cy="5555367"/>
          </a:xfrm>
          <a:prstGeom prst="rect">
            <a:avLst/>
          </a:prstGeom>
        </p:spPr>
        <p:txBody>
          <a:bodyPr wrap="square">
            <a:spAutoFit/>
          </a:bodyPr>
          <a:lstStyle/>
          <a:p>
            <a:pPr marL="0" marR="0" lvl="0" indent="0" algn="r" defTabSz="1218987" rtl="1" eaLnBrk="1" fontAlgn="auto" latinLnBrk="0" hangingPunct="1">
              <a:lnSpc>
                <a:spcPct val="100000"/>
              </a:lnSpc>
              <a:spcBef>
                <a:spcPts val="0"/>
              </a:spcBef>
              <a:spcAft>
                <a:spcPts val="1000"/>
              </a:spcAft>
              <a:buClrTx/>
              <a:buSzTx/>
              <a:buFontTx/>
              <a:buNone/>
              <a:tabLst/>
              <a:defRPr/>
            </a:pPr>
            <a:r>
              <a:rPr kumimoji="0" lang="ar-SA" sz="3000" b="1" i="0" u="sng" strike="noStrike" kern="1200" cap="none" spc="0" normalizeH="0" baseline="0" noProof="0" dirty="0">
                <a:ln>
                  <a:noFill/>
                </a:ln>
                <a:solidFill>
                  <a:srgbClr val="C00000"/>
                </a:solidFill>
                <a:effectLst/>
                <a:uLnTx/>
                <a:uFillTx/>
                <a:latin typeface="Calibri"/>
                <a:ea typeface="Calibri"/>
                <a:cs typeface="Traditional Arabic"/>
              </a:rPr>
              <a:t>يمكن أن نلخّص دور الأم في تربية أبنائها في ثلاث محاور رئيسيّة، هي</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r" defTabSz="1218987" rtl="1" eaLnBrk="1" fontAlgn="auto" latinLnBrk="0" hangingPunct="1">
              <a:lnSpc>
                <a:spcPct val="100000"/>
              </a:lnSpc>
              <a:spcBef>
                <a:spcPts val="0"/>
              </a:spcBef>
              <a:spcAft>
                <a:spcPts val="0"/>
              </a:spcAft>
              <a:buClr>
                <a:srgbClr val="C00000"/>
              </a:buClr>
              <a:buSzTx/>
              <a:buFont typeface="Symbol"/>
              <a:buChar char=""/>
              <a:tabLst/>
              <a:defRPr/>
            </a:pPr>
            <a:r>
              <a:rPr kumimoji="0" lang="ar-SA" sz="3000" b="1" i="0" u="none" strike="noStrike" kern="1200" cap="none" spc="0" normalizeH="0" baseline="0" noProof="0" dirty="0">
                <a:ln>
                  <a:noFill/>
                </a:ln>
                <a:solidFill>
                  <a:prstClr val="black"/>
                </a:solidFill>
                <a:effectLst/>
                <a:uLnTx/>
                <a:uFillTx/>
                <a:latin typeface="Calibri"/>
                <a:ea typeface="Calibri"/>
                <a:cs typeface="Traditional Arabic"/>
              </a:rPr>
              <a:t>الأسرة وتأثيرها</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r" defTabSz="1218987" rtl="1" eaLnBrk="1" fontAlgn="auto" latinLnBrk="0" hangingPunct="1">
              <a:lnSpc>
                <a:spcPct val="100000"/>
              </a:lnSpc>
              <a:spcBef>
                <a:spcPts val="0"/>
              </a:spcBef>
              <a:spcAft>
                <a:spcPts val="0"/>
              </a:spcAft>
              <a:buClr>
                <a:srgbClr val="C00000"/>
              </a:buClr>
              <a:buSzTx/>
              <a:buFont typeface="Symbol"/>
              <a:buChar char=""/>
              <a:tabLst/>
              <a:defRPr/>
            </a:pPr>
            <a:r>
              <a:rPr kumimoji="0" lang="ar-SA" sz="3000" b="1" i="0" u="none" strike="noStrike" kern="1200" cap="none" spc="0" normalizeH="0" baseline="0" noProof="0" dirty="0">
                <a:ln>
                  <a:noFill/>
                </a:ln>
                <a:solidFill>
                  <a:prstClr val="black"/>
                </a:solidFill>
                <a:effectLst/>
                <a:uLnTx/>
                <a:uFillTx/>
                <a:latin typeface="Calibri"/>
                <a:ea typeface="Calibri"/>
                <a:cs typeface="Traditional Arabic"/>
              </a:rPr>
              <a:t>والأم نفسها ثقافتها </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r" defTabSz="1218987" rtl="1" eaLnBrk="1" fontAlgn="auto" latinLnBrk="0" hangingPunct="1">
              <a:lnSpc>
                <a:spcPct val="100000"/>
              </a:lnSpc>
              <a:spcBef>
                <a:spcPts val="0"/>
              </a:spcBef>
              <a:spcAft>
                <a:spcPts val="1000"/>
              </a:spcAft>
              <a:buClr>
                <a:srgbClr val="C00000"/>
              </a:buClr>
              <a:buSzTx/>
              <a:buFont typeface="Symbol"/>
              <a:buChar char=""/>
              <a:tabLst/>
              <a:defRPr/>
            </a:pPr>
            <a:r>
              <a:rPr kumimoji="0" lang="ar-SA" sz="3000" b="1" i="0" u="none" strike="noStrike" kern="1200" cap="none" spc="0" normalizeH="0" baseline="0" noProof="0" dirty="0">
                <a:ln>
                  <a:noFill/>
                </a:ln>
                <a:solidFill>
                  <a:prstClr val="black"/>
                </a:solidFill>
                <a:effectLst/>
                <a:uLnTx/>
                <a:uFillTx/>
                <a:latin typeface="Calibri"/>
                <a:ea typeface="Calibri"/>
                <a:cs typeface="Traditional Arabic"/>
              </a:rPr>
              <a:t>خلفيتها ونفسيتها </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1218987" rtl="1" eaLnBrk="1" fontAlgn="auto" latinLnBrk="0" hangingPunct="1">
              <a:lnSpc>
                <a:spcPct val="100000"/>
              </a:lnSpc>
              <a:spcBef>
                <a:spcPts val="0"/>
              </a:spcBef>
              <a:spcAft>
                <a:spcPts val="1000"/>
              </a:spcAft>
              <a:buClrTx/>
              <a:buSzTx/>
              <a:buFontTx/>
              <a:buNone/>
              <a:tabLst/>
              <a:defRPr/>
            </a:pPr>
            <a:r>
              <a:rPr kumimoji="0" lang="ar-SA" sz="3000" b="1" i="0" u="none" strike="noStrike" kern="1200" cap="none" spc="0" normalizeH="0" baseline="0" noProof="0" dirty="0">
                <a:ln>
                  <a:noFill/>
                </a:ln>
                <a:solidFill>
                  <a:srgbClr val="002060"/>
                </a:solidFill>
                <a:effectLst/>
                <a:uLnTx/>
                <a:uFillTx/>
                <a:latin typeface="Calibri"/>
                <a:ea typeface="Calibri"/>
                <a:cs typeface="Traditional Arabic"/>
              </a:rPr>
              <a:t>ونورد بعض التوجيهات المهمّة لتربية الأبناء في المراحل الأولى من العمر:</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1218987" rtl="1" eaLnBrk="1" fontAlgn="auto" latinLnBrk="0" hangingPunct="1">
              <a:lnSpc>
                <a:spcPct val="100000"/>
              </a:lnSpc>
              <a:spcBef>
                <a:spcPts val="0"/>
              </a:spcBef>
              <a:spcAft>
                <a:spcPts val="1000"/>
              </a:spcAft>
              <a:buClrTx/>
              <a:buSzTx/>
              <a:buFontTx/>
              <a:buNone/>
              <a:tabLst/>
              <a:defRPr/>
            </a:pPr>
            <a:r>
              <a:rPr kumimoji="0" lang="ar-SA" sz="3000" b="1" i="0" u="none" strike="noStrike" kern="1200" cap="none" spc="0" normalizeH="0" baseline="0" noProof="0" dirty="0">
                <a:ln>
                  <a:noFill/>
                </a:ln>
                <a:solidFill>
                  <a:srgbClr val="0070C0"/>
                </a:solidFill>
                <a:effectLst/>
                <a:uLnTx/>
                <a:uFillTx/>
                <a:latin typeface="Calibri"/>
                <a:ea typeface="Calibri"/>
                <a:cs typeface="Traditional Arabic"/>
              </a:rPr>
              <a:t> الأم في الأسرة </a:t>
            </a:r>
            <a:r>
              <a:rPr kumimoji="0" lang="ar-SA" sz="3000" b="1" i="0" u="none" strike="noStrike" kern="1200" cap="none" spc="0" normalizeH="0" baseline="0" noProof="0" dirty="0">
                <a:ln>
                  <a:noFill/>
                </a:ln>
                <a:solidFill>
                  <a:prstClr val="black"/>
                </a:solidFill>
                <a:effectLst/>
                <a:uLnTx/>
                <a:uFillTx/>
                <a:latin typeface="Calibri"/>
                <a:ea typeface="Calibri"/>
                <a:cs typeface="Traditional Arabic"/>
              </a:rPr>
              <a:t>الأم هي الفرد الأكثر أهمية في الأسرة بالنسبة لتربية الطفل والأم هي المدرّسة والمربيّة التي تنشئ الأجيال الصاعدة، فإن صلحت الأمّ صلح المجتمع، وتأخذ الأم النصيب الأكبر في تربية الأولاد، وذلك بسبب أنّ الأب يغيب عن المنزل لساعات طويلة من النهار، فتكون هي الأكثر مقابلة للأطفال، ونلاحظ بأنّ ارتباط الأطفال بأمهم أكبر من ارتباطهم بأبيهم، وذلك لأنّ الأم هي مصدر الحنان. </a:t>
            </a:r>
            <a:endParaRPr kumimoji="0" lang="en-US" sz="3000" b="0" i="0" u="none" strike="noStrike" kern="1200" cap="none" spc="0" normalizeH="0" baseline="0" noProof="0" dirty="0">
              <a:ln>
                <a:noFill/>
              </a:ln>
              <a:solidFill>
                <a:prstClr val="black"/>
              </a:solidFill>
              <a:effectLst/>
              <a:uLnTx/>
              <a:uFillTx/>
              <a:latin typeface="Calibri"/>
              <a:ea typeface="Calibri"/>
              <a:cs typeface="Aria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411" y="3573016"/>
            <a:ext cx="3109697" cy="22012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7292869"/>
      </p:ext>
    </p:extLst>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eft-Right Arrow 1"/>
          <p:cNvSpPr/>
          <p:nvPr/>
        </p:nvSpPr>
        <p:spPr>
          <a:xfrm>
            <a:off x="6016847" y="260648"/>
            <a:ext cx="5112568" cy="1368152"/>
          </a:xfrm>
          <a:prstGeom prst="lef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115000"/>
              </a:lnSpc>
              <a:spcAft>
                <a:spcPts val="1000"/>
              </a:spcAft>
            </a:pPr>
            <a:r>
              <a:rPr lang="ar-EG" sz="3600" b="1" dirty="0">
                <a:solidFill>
                  <a:srgbClr val="C00000"/>
                </a:solidFill>
                <a:latin typeface="Calibri"/>
                <a:ea typeface="Calibri"/>
                <a:cs typeface="Traditional Arabic"/>
              </a:rPr>
              <a:t>العلاقات الزوجية داخل الأسرة .</a:t>
            </a:r>
            <a:endParaRPr lang="en-US" sz="2000" dirty="0">
              <a:effectLst/>
              <a:latin typeface="Calibri"/>
              <a:ea typeface="Calibri"/>
              <a:cs typeface="Arial"/>
            </a:endParaRPr>
          </a:p>
        </p:txBody>
      </p:sp>
      <p:sp>
        <p:nvSpPr>
          <p:cNvPr id="3" name="Rectangle 2"/>
          <p:cNvSpPr/>
          <p:nvPr/>
        </p:nvSpPr>
        <p:spPr>
          <a:xfrm>
            <a:off x="3214092" y="1628800"/>
            <a:ext cx="8255037" cy="4524315"/>
          </a:xfrm>
          <a:prstGeom prst="rect">
            <a:avLst/>
          </a:prstGeom>
        </p:spPr>
        <p:txBody>
          <a:bodyPr wrap="square">
            <a:spAutoFit/>
          </a:bodyPr>
          <a:lstStyle/>
          <a:p>
            <a:pPr algn="r" rtl="1">
              <a:spcAft>
                <a:spcPts val="1000"/>
              </a:spcAft>
            </a:pPr>
            <a:r>
              <a:rPr lang="ar-EG" sz="3200" b="1" dirty="0">
                <a:latin typeface="Calibri"/>
                <a:ea typeface="Calibri"/>
                <a:cs typeface="Traditional Arabic"/>
              </a:rPr>
              <a:t>معروف أن العلاقات داخل الأسرة متشابكة، وتكون أحيانا ناجحة ومستقرة وفى أحيان أخرى يعكر صفوها الصعاب والمشكلات، وإن كانت السعادة هى سر من أسرار النجاح والتفوق واجتياز المحن، لذا فإن البحث عن أسرار علاقات ناجحة داخل الأسرة الواحدة، سوف يترتب عليه خروج أفراد ناجحين وقادرين على التعامل ومواجهة كافة الظروف الحياتية الصعبة، والتعامل معها على أفضل نحو، الأمر الذى سوف ينعكس على المجتمع بصورة إيجابية، ولكى نصل إلى علاقة أسرية ناجحة، فهناك عشر خطوات يوضحها مجدى ناصر خبير الاستشارات التربوية </a:t>
            </a:r>
            <a:r>
              <a:rPr lang="ar-EG" sz="3200" b="1" dirty="0" smtClean="0">
                <a:latin typeface="Calibri"/>
                <a:ea typeface="Calibri"/>
                <a:cs typeface="Traditional Arabic"/>
              </a:rPr>
              <a:t>والأسرية.</a:t>
            </a:r>
            <a:endParaRPr lang="en-US" sz="3200" dirty="0">
              <a:effectLst/>
              <a:latin typeface="Calibri"/>
              <a:ea typeface="Calibri"/>
              <a:cs typeface="Arial"/>
            </a:endParaRPr>
          </a:p>
        </p:txBody>
      </p:sp>
      <p:pic>
        <p:nvPicPr>
          <p:cNvPr id="317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41" t="8553" r="23925" b="7962"/>
          <a:stretch/>
        </p:blipFill>
        <p:spPr bwMode="auto">
          <a:xfrm>
            <a:off x="405780" y="3453228"/>
            <a:ext cx="2520280" cy="280979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611017"/>
      </p:ext>
    </p:extLst>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0156" y="1196752"/>
            <a:ext cx="7726933" cy="4288353"/>
          </a:xfrm>
          <a:prstGeom prst="rect">
            <a:avLst/>
          </a:prstGeom>
        </p:spPr>
        <p:txBody>
          <a:bodyPr wrap="square">
            <a:spAutoFit/>
          </a:bodyPr>
          <a:lstStyle/>
          <a:p>
            <a:pPr algn="r" rtl="1">
              <a:spcAft>
                <a:spcPts val="1000"/>
              </a:spcAft>
            </a:pPr>
            <a:r>
              <a:rPr lang="ar-EG" sz="3200" b="1" u="sng" dirty="0">
                <a:solidFill>
                  <a:srgbClr val="0070C0"/>
                </a:solidFill>
                <a:latin typeface="Calibri"/>
                <a:ea typeface="Calibri"/>
                <a:cs typeface="Traditional Arabic"/>
              </a:rPr>
              <a:t>والتى تتمثل فى:</a:t>
            </a:r>
            <a:endParaRPr lang="en-US" sz="3200" dirty="0">
              <a:latin typeface="Calibri"/>
              <a:ea typeface="Calibri"/>
              <a:cs typeface="Arial"/>
            </a:endParaRPr>
          </a:p>
          <a:p>
            <a:pPr algn="r" rtl="1">
              <a:spcAft>
                <a:spcPts val="1000"/>
              </a:spcAft>
            </a:pPr>
            <a:r>
              <a:rPr lang="ar-EG" sz="3200" b="1" dirty="0">
                <a:solidFill>
                  <a:srgbClr val="C00000"/>
                </a:solidFill>
                <a:latin typeface="Calibri"/>
                <a:ea typeface="Calibri"/>
                <a:cs typeface="Traditional Arabic"/>
              </a:rPr>
              <a:t>1_ </a:t>
            </a:r>
            <a:r>
              <a:rPr lang="ar-EG" sz="3200" b="1" dirty="0">
                <a:latin typeface="Calibri"/>
                <a:ea typeface="Calibri"/>
                <a:cs typeface="Traditional Arabic"/>
              </a:rPr>
              <a:t>العمل على توفير بيئة جيدة داخل المنزل، وتهيئة الجو الأسرى بهدف تشجيع أفراد الأسرة على الإقبال والرغبة الدائمة فى التواجد داخل المنزل والاستمتاع بالجلسات الأسرية، وهذا الأمر يكون مهمة الأم والأب معاً.</a:t>
            </a:r>
            <a:endParaRPr lang="en-US" sz="3200" dirty="0">
              <a:latin typeface="Calibri"/>
              <a:ea typeface="Calibri"/>
              <a:cs typeface="Arial"/>
            </a:endParaRPr>
          </a:p>
          <a:p>
            <a:pPr algn="r" rtl="1">
              <a:spcAft>
                <a:spcPts val="1000"/>
              </a:spcAft>
            </a:pPr>
            <a:r>
              <a:rPr lang="ar-EG" sz="3200" b="1" dirty="0">
                <a:solidFill>
                  <a:srgbClr val="C00000"/>
                </a:solidFill>
                <a:latin typeface="Calibri"/>
                <a:ea typeface="Calibri"/>
                <a:cs typeface="Traditional Arabic"/>
              </a:rPr>
              <a:t>2_ </a:t>
            </a:r>
            <a:r>
              <a:rPr lang="ar-EG" sz="3200" b="1" dirty="0">
                <a:latin typeface="Calibri"/>
                <a:ea typeface="Calibri"/>
                <a:cs typeface="Traditional Arabic"/>
              </a:rPr>
              <a:t>تقديس فكرة الترابط ومشاركة أفراد الأسرة بعضهم فى كل المناسبات السعيدة وكذلك الحزينة، وتبادل الهدايا حتى وإن كانت بسيطة لأنها لها أثر رائع فى إدخال البهجة على القلوب</a:t>
            </a:r>
            <a:r>
              <a:rPr lang="ar-EG" sz="3200" b="1" dirty="0" smtClean="0">
                <a:latin typeface="Calibri"/>
                <a:ea typeface="Calibri"/>
                <a:cs typeface="Traditional Arabic"/>
              </a:rPr>
              <a:t>.</a:t>
            </a:r>
            <a:endParaRPr lang="en-US" sz="3200" dirty="0">
              <a:latin typeface="Calibri"/>
              <a:ea typeface="Calibri"/>
              <a:cs typeface="Arial"/>
            </a:endParaRP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3340928"/>
            <a:ext cx="3240360" cy="26232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01046"/>
      </p:ext>
    </p:extLst>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98118" y="1052736"/>
            <a:ext cx="7942957" cy="5273238"/>
          </a:xfrm>
          <a:prstGeom prst="rect">
            <a:avLst/>
          </a:prstGeom>
        </p:spPr>
        <p:txBody>
          <a:bodyPr wrap="square">
            <a:spAutoFit/>
          </a:bodyPr>
          <a:lstStyle/>
          <a:p>
            <a:pPr lvl="0" algn="r" rtl="1">
              <a:spcAft>
                <a:spcPts val="1000"/>
              </a:spcAft>
            </a:pPr>
            <a:r>
              <a:rPr lang="ar-EG" sz="3200" b="1" dirty="0">
                <a:solidFill>
                  <a:srgbClr val="C00000"/>
                </a:solidFill>
                <a:latin typeface="Calibri"/>
                <a:ea typeface="Calibri"/>
                <a:cs typeface="Traditional Arabic"/>
              </a:rPr>
              <a:t>3_ </a:t>
            </a:r>
            <a:r>
              <a:rPr lang="ar-EG" sz="3200" b="1" dirty="0">
                <a:solidFill>
                  <a:prstClr val="black"/>
                </a:solidFill>
                <a:latin typeface="Calibri"/>
                <a:ea typeface="Calibri"/>
                <a:cs typeface="Traditional Arabic"/>
              </a:rPr>
              <a:t>الحرص على بناء علاقة قوية مع الله، وتشجيع أفراد الأسرة بعضهم على أداء العبادات لتغذية الروح وغرس القيم والأركان الدينية لدى الأطفال، منذ اللحظات الأولى من خلال حرص الأب والأم على أداء الشعائر والعبادات الدينية داخل المنزل ليكونوا قدوة لصغارهم</a:t>
            </a:r>
            <a:r>
              <a:rPr lang="ar-EG" sz="3200" b="1" dirty="0" smtClean="0">
                <a:solidFill>
                  <a:prstClr val="black"/>
                </a:solidFill>
                <a:latin typeface="Calibri"/>
                <a:ea typeface="Calibri"/>
                <a:cs typeface="Traditional Arabic"/>
              </a:rPr>
              <a:t>.</a:t>
            </a:r>
          </a:p>
          <a:p>
            <a:pPr algn="r" rtl="1">
              <a:spcAft>
                <a:spcPts val="1000"/>
              </a:spcAft>
            </a:pPr>
            <a:r>
              <a:rPr lang="ar-EG" sz="3200" b="1" dirty="0">
                <a:solidFill>
                  <a:srgbClr val="C00000"/>
                </a:solidFill>
                <a:latin typeface="Calibri"/>
                <a:ea typeface="Calibri"/>
                <a:cs typeface="Traditional Arabic"/>
              </a:rPr>
              <a:t>4_ </a:t>
            </a:r>
            <a:r>
              <a:rPr lang="ar-EG" sz="3200" b="1" dirty="0">
                <a:latin typeface="Calibri"/>
                <a:ea typeface="Calibri"/>
                <a:cs typeface="Traditional Arabic"/>
              </a:rPr>
              <a:t>الاعتياد على مناقشة كل الأمور الخاصة بالأسرة، بشكل دبلوماسى وحضارى سواء كانت مادية أو اجتماعية أو غيرها بمشاركة جميع أفراد الأسرة، مع الأخذ بآراء الأولاد وعدم تهميشهم، ولكن مع ضرورة احترام الخصوصية الأسرية التى تقضى بعدم جواز مناقشة الأمور الأسرية فى ظل وجود الغرباء.</a:t>
            </a:r>
            <a:endParaRPr lang="en-US" sz="1800" dirty="0">
              <a:latin typeface="Calibri"/>
              <a:ea typeface="Calibri"/>
              <a:cs typeface="Arial"/>
            </a:endParaRPr>
          </a:p>
          <a:p>
            <a:pPr lvl="0" algn="r" rtl="1">
              <a:spcAft>
                <a:spcPts val="1000"/>
              </a:spcAft>
            </a:pPr>
            <a:endParaRPr lang="en-US" sz="3200" dirty="0">
              <a:solidFill>
                <a:prstClr val="black"/>
              </a:solidFill>
              <a:latin typeface="Calibri"/>
              <a:ea typeface="Calibri"/>
              <a:cs typeface="Arial"/>
            </a:endParaRPr>
          </a:p>
        </p:txBody>
      </p:sp>
      <p:pic>
        <p:nvPicPr>
          <p:cNvPr id="33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3732442"/>
            <a:ext cx="3240360" cy="25948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2806798"/>
      </p:ext>
    </p:extLst>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82244" y="764704"/>
            <a:ext cx="3365024" cy="1569660"/>
          </a:xfrm>
          <a:prstGeom prst="rect">
            <a:avLst/>
          </a:prstGeom>
        </p:spPr>
        <p:txBody>
          <a:bodyPr wrap="none">
            <a:spAutoFit/>
          </a:bodyPr>
          <a:lstStyle/>
          <a:p>
            <a:r>
              <a:rPr lang="ar-EG" sz="9600" dirty="0">
                <a:solidFill>
                  <a:srgbClr val="C00000"/>
                </a:solidFill>
                <a:latin typeface="Traditional Arabic" pitchFamily="18" charset="-78"/>
              </a:rPr>
              <a:t>استراحة</a:t>
            </a:r>
            <a:endParaRPr lang="ar-EG" sz="8800" dirty="0">
              <a:solidFill>
                <a:srgbClr val="C00000"/>
              </a:solidFill>
              <a:latin typeface="Traditional Arabic" pitchFamily="18" charset="-78"/>
            </a:endParaRPr>
          </a:p>
        </p:txBody>
      </p:sp>
      <p:pic>
        <p:nvPicPr>
          <p:cNvPr id="4" name="Picture 3"/>
          <p:cNvPicPr>
            <a:picLocks noChangeAspect="1"/>
          </p:cNvPicPr>
          <p:nvPr/>
        </p:nvPicPr>
        <p:blipFill rotWithShape="1">
          <a:blip r:embed="rId2"/>
          <a:srcRect l="22989" r="27586"/>
          <a:stretch/>
        </p:blipFill>
        <p:spPr>
          <a:xfrm>
            <a:off x="3862164" y="2322031"/>
            <a:ext cx="4320480" cy="4279662"/>
          </a:xfrm>
          <a:prstGeom prst="rect">
            <a:avLst/>
          </a:prstGeom>
          <a:ln>
            <a:noFill/>
          </a:ln>
          <a:effectLst>
            <a:softEdge rad="112500"/>
          </a:effectLst>
        </p:spPr>
      </p:pic>
    </p:spTree>
    <p:extLst>
      <p:ext uri="{BB962C8B-B14F-4D97-AF65-F5344CB8AC3E}">
        <p14:creationId xmlns:p14="http://schemas.microsoft.com/office/powerpoint/2010/main" val="1828816853"/>
      </p:ext>
    </p:extLst>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5590356" y="116632"/>
            <a:ext cx="5472608" cy="2232248"/>
          </a:xfrm>
          <a:prstGeom prst="irregularSeal2">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DA3F20"/>
                </a:solidFill>
              </a:rPr>
              <a:t>الجلسة </a:t>
            </a:r>
            <a:r>
              <a:rPr lang="ar-EG" sz="3600" b="1" dirty="0" smtClean="0">
                <a:solidFill>
                  <a:srgbClr val="DA3F20"/>
                </a:solidFill>
              </a:rPr>
              <a:t>الثانية</a:t>
            </a:r>
            <a:endParaRPr lang="en-US" sz="3600" b="1" dirty="0">
              <a:solidFill>
                <a:srgbClr val="DA3F20"/>
              </a:solidFill>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304" b="18962"/>
          <a:stretch/>
        </p:blipFill>
        <p:spPr bwMode="auto">
          <a:xfrm>
            <a:off x="1053852" y="3356992"/>
            <a:ext cx="3121525" cy="26385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175377" y="2708920"/>
            <a:ext cx="6887587" cy="2640723"/>
          </a:xfrm>
          <a:prstGeom prst="rect">
            <a:avLst/>
          </a:prstGeom>
        </p:spPr>
        <p:txBody>
          <a:bodyPr wrap="square">
            <a:spAutoFit/>
          </a:bodyPr>
          <a:lstStyle/>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أهمية إدارة ميزانية الأسرة</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التعاون الزوجي في المصاريف والإيرادات</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ضبط الإيرادات والمصروفات للإسرة</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3600" b="1" dirty="0">
                <a:latin typeface="Calibri" panose="020F0502020204030204" pitchFamily="34" charset="0"/>
                <a:ea typeface="Calibri" panose="020F0502020204030204" pitchFamily="34" charset="0"/>
                <a:cs typeface="Traditional Arabic" panose="02020603050405020304" pitchFamily="18" charset="-78"/>
              </a:rPr>
              <a:t>طرق تدبير </a:t>
            </a:r>
            <a:r>
              <a:rPr lang="ar-EG" sz="3600" b="1" dirty="0" smtClean="0">
                <a:latin typeface="Calibri" panose="020F0502020204030204" pitchFamily="34" charset="0"/>
                <a:ea typeface="Calibri" panose="020F0502020204030204" pitchFamily="34" charset="0"/>
                <a:cs typeface="Traditional Arabic" panose="02020603050405020304" pitchFamily="18" charset="-78"/>
              </a:rPr>
              <a:t>الميزانية</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86691530"/>
      </p:ext>
    </p:extLst>
  </p:cSld>
  <p:clrMapOvr>
    <a:masterClrMapping/>
  </p:clrMapOvr>
  <p:transition>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1196752"/>
            <a:ext cx="7006853" cy="3746667"/>
          </a:xfrm>
          <a:prstGeom prst="rect">
            <a:avLst/>
          </a:prstGeom>
        </p:spPr>
        <p:txBody>
          <a:bodyPr wrap="square">
            <a:spAutoFit/>
          </a:bodyPr>
          <a:lstStyle/>
          <a:p>
            <a:pPr algn="r" rtl="1">
              <a:lnSpc>
                <a:spcPct val="115000"/>
              </a:lnSpc>
              <a:spcAft>
                <a:spcPts val="1000"/>
              </a:spcAft>
            </a:pPr>
            <a:r>
              <a:rPr lang="ar-SA" sz="3200" b="1" u="sng" dirty="0">
                <a:solidFill>
                  <a:srgbClr val="002060"/>
                </a:solidFill>
                <a:latin typeface="Calibri"/>
                <a:ea typeface="Calibri"/>
                <a:cs typeface="Traditional Arabic"/>
              </a:rPr>
              <a:t>أمثلة لسلوكيات سيئة لطفل بين الثالثة والخامسة </a:t>
            </a:r>
            <a:endParaRPr lang="en-US" sz="3200" dirty="0">
              <a:latin typeface="Calibri"/>
              <a:ea typeface="Calibri"/>
              <a:cs typeface="Arial"/>
            </a:endParaRPr>
          </a:p>
          <a:p>
            <a:pPr marL="342900" lvl="0" indent="-342900" algn="r" rtl="1">
              <a:lnSpc>
                <a:spcPct val="115000"/>
              </a:lnSpc>
              <a:spcAft>
                <a:spcPts val="0"/>
              </a:spcAft>
              <a:buClr>
                <a:srgbClr val="C00000"/>
              </a:buClr>
              <a:buFont typeface="Symbol"/>
              <a:buChar char=""/>
            </a:pPr>
            <a:r>
              <a:rPr lang="ar-SA" sz="3200" b="1" dirty="0" smtClean="0">
                <a:latin typeface="Calibri"/>
                <a:ea typeface="Calibri"/>
                <a:cs typeface="Traditional Arabic"/>
              </a:rPr>
              <a:t>البكاء </a:t>
            </a:r>
            <a:r>
              <a:rPr lang="ar-SA" sz="3200" b="1" dirty="0">
                <a:latin typeface="Calibri"/>
                <a:ea typeface="Calibri"/>
                <a:cs typeface="Traditional Arabic"/>
              </a:rPr>
              <a:t>والعويل ليحصل على ما يريد. </a:t>
            </a:r>
            <a:endParaRPr lang="en-US" sz="3200" dirty="0">
              <a:latin typeface="Calibri"/>
              <a:ea typeface="Calibri"/>
              <a:cs typeface="Arial"/>
            </a:endParaRPr>
          </a:p>
          <a:p>
            <a:pPr marL="342900" lvl="0" indent="-342900" algn="r" rtl="1">
              <a:lnSpc>
                <a:spcPct val="115000"/>
              </a:lnSpc>
              <a:spcAft>
                <a:spcPts val="1000"/>
              </a:spcAft>
              <a:buClr>
                <a:srgbClr val="C00000"/>
              </a:buClr>
              <a:buFont typeface="Symbol"/>
              <a:buChar char=""/>
            </a:pPr>
            <a:r>
              <a:rPr lang="ar-SA" sz="3200" b="1" dirty="0">
                <a:latin typeface="Calibri"/>
                <a:ea typeface="Calibri"/>
                <a:cs typeface="Traditional Arabic"/>
              </a:rPr>
              <a:t>عدم وضع اللعب في أماكنها. </a:t>
            </a:r>
            <a:endParaRPr lang="en-US" sz="3200" dirty="0">
              <a:latin typeface="Calibri"/>
              <a:ea typeface="Calibri"/>
              <a:cs typeface="Arial"/>
            </a:endParaRPr>
          </a:p>
          <a:p>
            <a:pPr algn="r" rtl="1">
              <a:lnSpc>
                <a:spcPct val="115000"/>
              </a:lnSpc>
              <a:spcAft>
                <a:spcPts val="1000"/>
              </a:spcAft>
            </a:pPr>
            <a:r>
              <a:rPr lang="ar-SA" sz="3200" b="1" dirty="0">
                <a:latin typeface="Calibri"/>
                <a:ea typeface="Calibri"/>
                <a:cs typeface="Traditional Arabic"/>
              </a:rPr>
              <a:t>القواعد المناسبة يجب وضع اللعب في أماكنها بحلول الساعة السابعة كل ليلة رفض تحقيق ما يريد الابن طالما بكى وإفهامه أن البكاء هو ما يمنع تحقيق ما يريد.</a:t>
            </a:r>
            <a:endParaRPr lang="en-US" sz="3200" dirty="0">
              <a:effectLst/>
              <a:latin typeface="Calibri"/>
              <a:ea typeface="Calibri"/>
              <a:cs typeface="Aria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844" y="3353240"/>
            <a:ext cx="3171517" cy="25960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82315"/>
      </p:ext>
    </p:extLst>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7714592" y="620688"/>
            <a:ext cx="3780420" cy="1044116"/>
          </a:xfrm>
          <a:prstGeom prst="cloudCallout">
            <a:avLst/>
          </a:prstGeom>
          <a:solidFill>
            <a:schemeClr val="bg1">
              <a:lumMod val="95000"/>
            </a:schemeClr>
          </a:solidFill>
          <a:ln>
            <a:solidFill>
              <a:schemeClr val="bg1">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
            </a:r>
            <a:br>
              <a:rPr kumimoji="0" lang="en-US" sz="32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br>
            <a:r>
              <a:rPr kumimoji="0" lang="ar-EG" sz="32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تعريف ميزانيّة الأسرة</a:t>
            </a:r>
            <a:endParaRPr kumimoji="0" lang="en-US" sz="3200" b="0"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EG" sz="3000" b="1" i="0" u="none" strike="noStrike" kern="1200" cap="none" spc="0" normalizeH="0" baseline="0" noProof="0" dirty="0">
              <a:ln>
                <a:noFill/>
              </a:ln>
              <a:solidFill>
                <a:srgbClr val="7030A0"/>
              </a:solidFill>
              <a:effectLst/>
              <a:uLnTx/>
              <a:uFillTx/>
              <a:latin typeface="Traditional Arabic" pitchFamily="18" charset="-78"/>
              <a:ea typeface="+mn-ea"/>
              <a:cs typeface="Traditional Arabic" pitchFamily="18" charset="-78"/>
            </a:endParaRPr>
          </a:p>
        </p:txBody>
      </p:sp>
      <p:sp>
        <p:nvSpPr>
          <p:cNvPr id="2" name="Rectangle 1"/>
          <p:cNvSpPr/>
          <p:nvPr/>
        </p:nvSpPr>
        <p:spPr>
          <a:xfrm>
            <a:off x="4294212" y="1916832"/>
            <a:ext cx="7200800" cy="4098558"/>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تُعتبر الميزانية المرشد الرئيسيّ والهام لجدولة المصروفات التي تنفقها الأسرة بشكل عام خلال فترة محدّدة، قد تكون لأسبوع أو لشهر أو حتى لسنة كاملة، فهي تسجّل بدقة ضمن بنودها الإيرادات، والمصروفات التي توضّح مجمل الدخل العام للأسرة، وتمنع من الوقوع في مشاكل ماليّة خلال الفترة التي حُدّدت فيها الميزانيّة. </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والميزانيّة هي عمليّة التخطيط للنفقات المختلفة في علاقاتها ببعضها البعض، والتي من شأنها توزيع الموارد الماليّة على الحاجات المتعدّدة للأسرة. </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2276872"/>
            <a:ext cx="3312368" cy="33123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993598"/>
      </p:ext>
    </p:extLst>
  </p:cSld>
  <p:clrMapOvr>
    <a:masterClrMapping/>
  </p:clrMapOvr>
  <p:transition>
    <p:wipe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54252" y="1268760"/>
            <a:ext cx="6958509" cy="4680256"/>
          </a:xfrm>
          <a:prstGeom prst="rect">
            <a:avLst/>
          </a:prstGeom>
        </p:spPr>
        <p:txBody>
          <a:bodyPr wrap="square">
            <a:spAutoFit/>
          </a:bodyPr>
          <a:lstStyle/>
          <a:p>
            <a:pPr marL="0" marR="0" lvl="0" indent="0" algn="r" defTabSz="457200" rtl="1" eaLnBrk="1" fontAlgn="auto" latinLnBrk="0" hangingPunct="1">
              <a:lnSpc>
                <a:spcPct val="115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002060"/>
                </a:solidFill>
                <a:effectLst/>
                <a:uLnTx/>
                <a:uFillTx/>
                <a:latin typeface="Calibri"/>
                <a:ea typeface="Calibri"/>
              </a:rPr>
              <a:t>وتعني الميزانيّة المنزليّة: </a:t>
            </a:r>
            <a:r>
              <a:rPr kumimoji="0" lang="ar-EG" sz="2800" b="1" i="0" u="none" strike="noStrike" kern="1200" cap="none" spc="0" normalizeH="0" baseline="0" noProof="0" dirty="0">
                <a:ln>
                  <a:noFill/>
                </a:ln>
                <a:solidFill>
                  <a:prstClr val="black"/>
                </a:solidFill>
                <a:effectLst/>
                <a:uLnTx/>
                <a:uFillTx/>
                <a:latin typeface="Calibri"/>
                <a:ea typeface="Calibri"/>
              </a:rPr>
              <a:t>التخطيط لكافة العمليّات المختلفة لتحديد طريقة الاستعمال للدخل الماديّ المتوفر للأسرة، في فترة زمنيّة محددة، قد تكون شهراً، أو سنّة، وقد تكون أقل كالدخل اليوميّ، والأسبوعيّ. </a:t>
            </a:r>
          </a:p>
          <a:p>
            <a:pPr marL="0" marR="0" lvl="0" indent="0" algn="r" defTabSz="457200" rtl="1" eaLnBrk="1" fontAlgn="auto" latinLnBrk="0" hangingPunct="1">
              <a:lnSpc>
                <a:spcPct val="115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وتُعتبر الميزانيّات السنوية أقرب الميزانيّات للواقع، ومن خلالها يمكن حصر جميع أبواب الصرف، والدخل السنويّ على أساس واضح، دون إغفال ناحية من نواحي الدخل، أو الصرف بالنسبة للأسرة، ويُستحسن وضع ميزانيّة سنويّة أولاً، ثم ميزانيّات جزئية شهرية، أو أسبوعية. </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12" y="2996952"/>
            <a:ext cx="2505297" cy="24417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2631842"/>
      </p:ext>
    </p:extLst>
  </p:cSld>
  <p:clrMapOvr>
    <a:masterClrMapping/>
  </p:clrMapOvr>
  <p:transition>
    <p:wipe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66220" y="1196752"/>
            <a:ext cx="7211839" cy="4960332"/>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a:ea typeface="Calibri"/>
              </a:rPr>
              <a:t>فائدة وضع الميزانية</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342900" marR="0" lvl="0" indent="-342900" algn="r" defTabSz="457200" rtl="1" eaLnBrk="1" fontAlgn="auto" latinLnBrk="0" hangingPunct="1">
              <a:lnSpc>
                <a:spcPct val="100000"/>
              </a:lnSpc>
              <a:spcBef>
                <a:spcPts val="0"/>
              </a:spcBef>
              <a:spcAft>
                <a:spcPts val="0"/>
              </a:spcAft>
              <a:buClr>
                <a:srgbClr val="C00000"/>
              </a:buClr>
              <a:buSzTx/>
              <a:buFont typeface="Symbol"/>
              <a:buChar char=""/>
              <a:tabLst/>
              <a:defRPr/>
            </a:pPr>
            <a:r>
              <a:rPr kumimoji="0" lang="ar-EG" sz="2800" b="1" i="0" u="none" strike="noStrike" kern="1200" cap="none" spc="0" normalizeH="0" baseline="0" noProof="0" dirty="0">
                <a:ln>
                  <a:noFill/>
                </a:ln>
                <a:solidFill>
                  <a:prstClr val="black"/>
                </a:solidFill>
                <a:effectLst/>
                <a:uLnTx/>
                <a:uFillTx/>
                <a:latin typeface="Calibri"/>
                <a:ea typeface="Calibri"/>
              </a:rPr>
              <a:t>تعتبر الميزانية مرشداً ماليّاً يساعد الأسرة على تجنب الأزمات المالية، وتسهم في توعية، وإرشاد الأسرة إلى معرفة قيمة الدخل، والصرف في فترة محددة.</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342900" marR="0" lvl="0" indent="-342900" algn="r" defTabSz="457200" rtl="1" eaLnBrk="1" fontAlgn="auto" latinLnBrk="0" hangingPunct="1">
              <a:lnSpc>
                <a:spcPct val="100000"/>
              </a:lnSpc>
              <a:spcBef>
                <a:spcPts val="0"/>
              </a:spcBef>
              <a:spcAft>
                <a:spcPts val="0"/>
              </a:spcAft>
              <a:buClr>
                <a:srgbClr val="C00000"/>
              </a:buClr>
              <a:buSzTx/>
              <a:buFont typeface="Symbol"/>
              <a:buChar char=""/>
              <a:tabLst/>
              <a:defRPr/>
            </a:pPr>
            <a:r>
              <a:rPr kumimoji="0" lang="ar-EG" sz="2800" b="1" i="0" u="none" strike="noStrike" kern="1200" cap="none" spc="0" normalizeH="0" baseline="0" noProof="0" dirty="0">
                <a:ln>
                  <a:noFill/>
                </a:ln>
                <a:solidFill>
                  <a:prstClr val="black"/>
                </a:solidFill>
                <a:effectLst/>
                <a:uLnTx/>
                <a:uFillTx/>
                <a:latin typeface="Calibri"/>
                <a:ea typeface="Calibri"/>
              </a:rPr>
              <a:t>تعد الميزانية تطبيقاً مريحاً لتوزيع الدخل على أبواب النفقات المختلفة الخاصة بالأسرة.</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342900" marR="0" lvl="0" indent="-342900" algn="r" defTabSz="457200" rtl="1" eaLnBrk="1" fontAlgn="auto" latinLnBrk="0" hangingPunct="1">
              <a:lnSpc>
                <a:spcPct val="100000"/>
              </a:lnSpc>
              <a:spcBef>
                <a:spcPts val="0"/>
              </a:spcBef>
              <a:spcAft>
                <a:spcPts val="0"/>
              </a:spcAft>
              <a:buClr>
                <a:srgbClr val="C00000"/>
              </a:buClr>
              <a:buSzTx/>
              <a:buFont typeface="Symbol"/>
              <a:buChar char=""/>
              <a:tabLst/>
              <a:defRPr/>
            </a:pPr>
            <a:r>
              <a:rPr kumimoji="0" lang="ar-EG" sz="2800" b="1" i="0" u="none" strike="noStrike" kern="1200" cap="none" spc="0" normalizeH="0" baseline="0" noProof="0" dirty="0">
                <a:ln>
                  <a:noFill/>
                </a:ln>
                <a:solidFill>
                  <a:prstClr val="black"/>
                </a:solidFill>
                <a:effectLst/>
                <a:uLnTx/>
                <a:uFillTx/>
                <a:latin typeface="Calibri"/>
                <a:ea typeface="Calibri"/>
              </a:rPr>
              <a:t>تدرس الميزانيّة الدخل بطريقة عملية من ناحية إمكانيّاتها، واحتياجاتها، وتحاول أن تشبع الاحتياجات بحسب أهميّتها في ضوء ظروف الأسرة. </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342900" marR="0" lvl="0" indent="-342900" algn="r" defTabSz="457200" rtl="1" eaLnBrk="1" fontAlgn="auto" latinLnBrk="0" hangingPunct="1">
              <a:lnSpc>
                <a:spcPct val="100000"/>
              </a:lnSpc>
              <a:spcBef>
                <a:spcPts val="0"/>
              </a:spcBef>
              <a:spcAft>
                <a:spcPts val="1000"/>
              </a:spcAft>
              <a:buClr>
                <a:srgbClr val="C00000"/>
              </a:buClr>
              <a:buSzTx/>
              <a:buFont typeface="Symbol"/>
              <a:buChar char=""/>
              <a:tabLst/>
              <a:defRPr/>
            </a:pPr>
            <a:r>
              <a:rPr kumimoji="0" lang="ar-EG" sz="2800" b="1" i="0" u="none" strike="noStrike" kern="1200" cap="none" spc="0" normalizeH="0" baseline="0" noProof="0" dirty="0">
                <a:ln>
                  <a:noFill/>
                </a:ln>
                <a:solidFill>
                  <a:prstClr val="black"/>
                </a:solidFill>
                <a:effectLst/>
                <a:uLnTx/>
                <a:uFillTx/>
                <a:latin typeface="Calibri"/>
                <a:ea typeface="Calibri"/>
              </a:rPr>
              <a:t>تمكّن الأسرة من العيش ضمن إطار دخلها فقط. تساعد في تقرير أهداف الأسرة، وتحديد حاجاتها الفعليّة.</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95" y="3212976"/>
            <a:ext cx="3525637" cy="25202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2532511"/>
      </p:ext>
    </p:extLst>
  </p:cSld>
  <p:clrMapOvr>
    <a:masterClrMapping/>
  </p:clrMapOvr>
  <p:transition>
    <p:wipe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014292" y="836712"/>
            <a:ext cx="5076564" cy="86409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C00000"/>
                </a:solidFill>
                <a:effectLst/>
                <a:uLnTx/>
                <a:uFillTx/>
                <a:latin typeface="Calibri" panose="020F0502020204030204"/>
                <a:ea typeface="Calibri"/>
                <a:cs typeface="Traditional Arabic"/>
              </a:rPr>
              <a:t>لماذا نريد للعائلة ميزانية</a:t>
            </a:r>
            <a:endParaRPr kumimoji="0" lang="ar-EG" sz="3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 name="Rectangle 2"/>
          <p:cNvSpPr/>
          <p:nvPr/>
        </p:nvSpPr>
        <p:spPr>
          <a:xfrm>
            <a:off x="4497059" y="2060848"/>
            <a:ext cx="7057819" cy="452944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0070C0"/>
                </a:solidFill>
                <a:effectLst/>
                <a:uLnTx/>
                <a:uFillTx/>
                <a:latin typeface="Calibri"/>
                <a:ea typeface="Calibri"/>
              </a:rPr>
              <a:t>هناك مجموعة من الفوائد وهي</a:t>
            </a:r>
            <a:r>
              <a:rPr kumimoji="0" lang="en-US" sz="2800" b="1" i="0" u="none" strike="noStrike" kern="1200" cap="none" spc="0" normalizeH="0" baseline="0" noProof="0" dirty="0">
                <a:ln>
                  <a:noFill/>
                </a:ln>
                <a:solidFill>
                  <a:srgbClr val="0070C0"/>
                </a:solidFill>
                <a:effectLst/>
                <a:uLnTx/>
                <a:uFillTx/>
                <a:latin typeface="Traditional Arabic"/>
                <a:ea typeface="Calibri"/>
              </a:rPr>
              <a:t>:-</a:t>
            </a:r>
            <a:r>
              <a:rPr kumimoji="0" lang="en-US" sz="2800" b="1" i="0" u="none" strike="noStrike" kern="1200" cap="none" spc="0" normalizeH="0" baseline="0" noProof="0" dirty="0">
                <a:ln>
                  <a:noFill/>
                </a:ln>
                <a:solidFill>
                  <a:prstClr val="black"/>
                </a:solidFill>
                <a:effectLst/>
                <a:uLnTx/>
                <a:uFillTx/>
                <a:latin typeface="Traditional Arabic"/>
                <a:ea typeface="Calibri"/>
              </a:rPr>
              <a:t/>
            </a:r>
            <a:br>
              <a:rPr kumimoji="0" lang="en-US" sz="2800" b="1" i="0" u="none" strike="noStrike" kern="1200" cap="none" spc="0" normalizeH="0" baseline="0" noProof="0" dirty="0">
                <a:ln>
                  <a:noFill/>
                </a:ln>
                <a:solidFill>
                  <a:prstClr val="black"/>
                </a:solidFill>
                <a:effectLst/>
                <a:uLnTx/>
                <a:uFillTx/>
                <a:latin typeface="Traditional Arabic"/>
                <a:ea typeface="Calibri"/>
              </a:rPr>
            </a:br>
            <a:r>
              <a:rPr kumimoji="0" lang="ar-SA" sz="2800" b="1" i="0" u="none" strike="noStrike" kern="1200" cap="none" spc="0" normalizeH="0" baseline="0" noProof="0" dirty="0">
                <a:ln>
                  <a:noFill/>
                </a:ln>
                <a:solidFill>
                  <a:srgbClr val="C00000"/>
                </a:solidFill>
                <a:effectLst/>
                <a:uLnTx/>
                <a:uFillTx/>
                <a:latin typeface="Calibri"/>
                <a:ea typeface="Calibri"/>
              </a:rPr>
              <a:t>أ – </a:t>
            </a:r>
            <a:r>
              <a:rPr kumimoji="0" lang="ar-SA" sz="2800" b="1" i="0" u="none" strike="noStrike" kern="1200" cap="none" spc="0" normalizeH="0" baseline="0" noProof="0" dirty="0">
                <a:ln>
                  <a:noFill/>
                </a:ln>
                <a:solidFill>
                  <a:prstClr val="black"/>
                </a:solidFill>
                <a:effectLst/>
                <a:uLnTx/>
                <a:uFillTx/>
                <a:latin typeface="Calibri"/>
                <a:ea typeface="Calibri"/>
              </a:rPr>
              <a:t>تامين مستقبل العائلة</a:t>
            </a:r>
            <a:r>
              <a:rPr kumimoji="0" lang="en-US" sz="2800" b="1" i="0" u="none" strike="noStrike" kern="1200" cap="none" spc="0" normalizeH="0" baseline="0" noProof="0" dirty="0">
                <a:ln>
                  <a:noFill/>
                </a:ln>
                <a:solidFill>
                  <a:prstClr val="black"/>
                </a:solidFill>
                <a:effectLst/>
                <a:uLnTx/>
                <a:uFillTx/>
                <a:latin typeface="Traditional Arabic"/>
                <a:ea typeface="Calibri"/>
              </a:rPr>
              <a:t>.</a:t>
            </a:r>
            <a:br>
              <a:rPr kumimoji="0" lang="en-US" sz="2800" b="1" i="0" u="none" strike="noStrike" kern="1200" cap="none" spc="0" normalizeH="0" baseline="0" noProof="0" dirty="0">
                <a:ln>
                  <a:noFill/>
                </a:ln>
                <a:solidFill>
                  <a:prstClr val="black"/>
                </a:solidFill>
                <a:effectLst/>
                <a:uLnTx/>
                <a:uFillTx/>
                <a:latin typeface="Traditional Arabic"/>
                <a:ea typeface="Calibri"/>
              </a:rPr>
            </a:br>
            <a:r>
              <a:rPr kumimoji="0" lang="ar-SA" sz="2800" b="1" i="0" u="none" strike="noStrike" kern="1200" cap="none" spc="0" normalizeH="0" baseline="0" noProof="0" dirty="0">
                <a:ln>
                  <a:noFill/>
                </a:ln>
                <a:solidFill>
                  <a:srgbClr val="C00000"/>
                </a:solidFill>
                <a:effectLst/>
                <a:uLnTx/>
                <a:uFillTx/>
                <a:latin typeface="Calibri"/>
                <a:ea typeface="Calibri"/>
              </a:rPr>
              <a:t>ب – </a:t>
            </a:r>
            <a:r>
              <a:rPr kumimoji="0" lang="ar-SA" sz="2800" b="1" i="0" u="none" strike="noStrike" kern="1200" cap="none" spc="0" normalizeH="0" baseline="0" noProof="0" dirty="0">
                <a:ln>
                  <a:noFill/>
                </a:ln>
                <a:solidFill>
                  <a:prstClr val="black"/>
                </a:solidFill>
                <a:effectLst/>
                <a:uLnTx/>
                <a:uFillTx/>
                <a:latin typeface="Calibri"/>
                <a:ea typeface="Calibri"/>
              </a:rPr>
              <a:t>تقليل نسية المفاجآت </a:t>
            </a:r>
            <a:r>
              <a:rPr kumimoji="0" lang="ar-EG" sz="2800" b="1" i="0" u="none" strike="noStrike" kern="1200" cap="none" spc="0" normalizeH="0" baseline="0" noProof="0" dirty="0" smtClean="0">
                <a:ln>
                  <a:noFill/>
                </a:ln>
                <a:solidFill>
                  <a:prstClr val="black"/>
                </a:solidFill>
                <a:effectLst/>
                <a:uLnTx/>
                <a:uFillTx/>
                <a:latin typeface="Calibri"/>
                <a:ea typeface="Calibri"/>
              </a:rPr>
              <a:t> </a:t>
            </a:r>
            <a:r>
              <a:rPr kumimoji="0" lang="ar-SA" sz="2800" b="1" i="0" u="none" strike="noStrike" kern="1200" cap="none" spc="0" normalizeH="0" baseline="0" noProof="0" dirty="0" smtClean="0">
                <a:ln>
                  <a:noFill/>
                </a:ln>
                <a:solidFill>
                  <a:prstClr val="black"/>
                </a:solidFill>
                <a:effectLst/>
                <a:uLnTx/>
                <a:uFillTx/>
                <a:latin typeface="Calibri"/>
                <a:ea typeface="Calibri"/>
              </a:rPr>
              <a:t>: </a:t>
            </a:r>
            <a:r>
              <a:rPr kumimoji="0" lang="ar-SA" sz="2800" b="1" i="0" u="none" strike="noStrike" kern="1200" cap="none" spc="0" normalizeH="0" baseline="0" noProof="0" dirty="0">
                <a:ln>
                  <a:noFill/>
                </a:ln>
                <a:solidFill>
                  <a:prstClr val="black"/>
                </a:solidFill>
                <a:effectLst/>
                <a:uLnTx/>
                <a:uFillTx/>
                <a:latin typeface="Calibri"/>
                <a:ea typeface="Calibri"/>
              </a:rPr>
              <a:t>وبحيث يعرف الزوجان ماهي المشاريع المستقبلية بعد سنة أو سنتين أو خمس أو عشر سنين ويكونو قد عملوا حسابهم لهذه المشاريع</a:t>
            </a:r>
            <a:r>
              <a:rPr kumimoji="0" lang="en-US" sz="2800" b="1" i="0" u="none" strike="noStrike" kern="1200" cap="none" spc="0" normalizeH="0" baseline="0" noProof="0" dirty="0">
                <a:ln>
                  <a:noFill/>
                </a:ln>
                <a:solidFill>
                  <a:prstClr val="black"/>
                </a:solidFill>
                <a:effectLst/>
                <a:uLnTx/>
                <a:uFillTx/>
                <a:latin typeface="Traditional Arabic"/>
                <a:ea typeface="Calibri"/>
              </a:rPr>
              <a:t>.</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SA" sz="2800" b="1" i="0" u="none" strike="noStrike" kern="1200" cap="none" spc="0" normalizeH="0" baseline="0" noProof="0" dirty="0">
                <a:ln>
                  <a:noFill/>
                </a:ln>
                <a:solidFill>
                  <a:srgbClr val="C00000"/>
                </a:solidFill>
                <a:effectLst/>
                <a:uLnTx/>
                <a:uFillTx/>
                <a:latin typeface="Calibri"/>
                <a:ea typeface="Calibri"/>
              </a:rPr>
              <a:t>ج- </a:t>
            </a:r>
            <a:r>
              <a:rPr kumimoji="0" lang="ar-SA" sz="2800" b="1" i="0" u="none" strike="noStrike" kern="1200" cap="none" spc="0" normalizeH="0" baseline="0" noProof="0" dirty="0">
                <a:ln>
                  <a:noFill/>
                </a:ln>
                <a:solidFill>
                  <a:prstClr val="black"/>
                </a:solidFill>
                <a:effectLst/>
                <a:uLnTx/>
                <a:uFillTx/>
                <a:latin typeface="Calibri"/>
                <a:ea typeface="Calibri"/>
              </a:rPr>
              <a:t>لاتجعل الزوجين يعيشون في فوضى مالية: ويعني أنهم لايعرفون كيف يتصرفون أو يتخذون قراراتهم, فعملية الميزانية تضبط عملية الصرف والإيرادات وبالتالي يكون عند الزوجين رؤية واضحة لوضعهم المالي يومياً وشهرياً وسنوياً</a:t>
            </a:r>
            <a:r>
              <a:rPr kumimoji="0" lang="en-US" sz="2800" b="1" i="0" u="none" strike="noStrike" kern="1200" cap="none" spc="0" normalizeH="0" baseline="0" noProof="0" dirty="0">
                <a:ln>
                  <a:noFill/>
                </a:ln>
                <a:solidFill>
                  <a:prstClr val="black"/>
                </a:solidFill>
                <a:effectLst/>
                <a:uLnTx/>
                <a:uFillTx/>
                <a:latin typeface="Traditional Arabic"/>
                <a:ea typeface="Calibri"/>
              </a:rPr>
              <a:t>.</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353" r="1050"/>
          <a:stretch/>
        </p:blipFill>
        <p:spPr bwMode="auto">
          <a:xfrm>
            <a:off x="909836" y="2996952"/>
            <a:ext cx="2866523" cy="251087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2202466"/>
      </p:ext>
    </p:extLst>
  </p:cSld>
  <p:clrMapOvr>
    <a:masterClrMapping/>
  </p:clrMapOvr>
  <p:transition>
    <p:wipe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78188" y="1561244"/>
            <a:ext cx="7344816" cy="4355038"/>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قصة صندوق البرتقال: هذه القصة نرمزبها إلى التعاون الزوجي في ميزانية العائلة.</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دخل الزوجان البيت الساعة 9:30 ليلاً وكل واحد كان داخل البيت وهو يحمل صندوق برتقال والإثنين يحملون أيضاً الدجاج وقليل من الأشياء.</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واثناء صعودهم كان كل واحد ينظر إلى الأخر وهو يضحك.</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إذا لماذا حدث هذا الخطأ؟ يعني هذا أنه لايوجد تعاون زوجي وهو أول مبدأ من مبادىء ميزانية العائلة(حتى تكون الميزانية ناجحة).</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96" y="2691334"/>
            <a:ext cx="3109888" cy="29672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102524" y="764704"/>
            <a:ext cx="4512774" cy="658642"/>
          </a:xfrm>
          <a:prstGeom prst="rect">
            <a:avLst/>
          </a:prstGeom>
        </p:spPr>
        <p:txBody>
          <a:bodyPr wrap="none">
            <a:spAutoFit/>
          </a:bodyPr>
          <a:lstStyle/>
          <a:p>
            <a:pPr lvl="0" algn="r" defTabSz="457200" rtl="1">
              <a:lnSpc>
                <a:spcPct val="115000"/>
              </a:lnSpc>
              <a:spcAft>
                <a:spcPts val="1000"/>
              </a:spcAft>
              <a:defRPr/>
            </a:pPr>
            <a:r>
              <a:rPr lang="ar-EG" sz="3200" b="1" dirty="0">
                <a:solidFill>
                  <a:srgbClr val="C00000"/>
                </a:solidFill>
                <a:ea typeface="Calibri"/>
                <a:cs typeface="Traditional Arabic"/>
              </a:rPr>
              <a:t>التعاون الزوجي في المصاريف والإيرادات</a:t>
            </a:r>
            <a:endParaRPr lang="en-US" sz="1800" dirty="0">
              <a:solidFill>
                <a:prstClr val="white"/>
              </a:solidFill>
              <a:ea typeface="Calibri"/>
              <a:cs typeface="Arial"/>
            </a:endParaRPr>
          </a:p>
        </p:txBody>
      </p:sp>
    </p:spTree>
    <p:extLst>
      <p:ext uri="{BB962C8B-B14F-4D97-AF65-F5344CB8AC3E}">
        <p14:creationId xmlns:p14="http://schemas.microsoft.com/office/powerpoint/2010/main" val="4193736598"/>
      </p:ext>
    </p:extLst>
  </p:cSld>
  <p:clrMapOvr>
    <a:masterClrMapping/>
  </p:clrMapOvr>
  <p:transition>
    <p:wipe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ultidocument 1"/>
          <p:cNvSpPr/>
          <p:nvPr/>
        </p:nvSpPr>
        <p:spPr>
          <a:xfrm>
            <a:off x="6958508" y="327177"/>
            <a:ext cx="4896544" cy="936104"/>
          </a:xfrm>
          <a:prstGeom prst="flowChartMultidocument">
            <a:avLst/>
          </a:prstGeom>
          <a:solidFill>
            <a:schemeClr val="bg1">
              <a:lumMod val="8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15000"/>
              </a:lnSpc>
              <a:spcBef>
                <a:spcPts val="0"/>
              </a:spcBef>
              <a:spcAft>
                <a:spcPts val="1000"/>
              </a:spcAft>
              <a:buClrTx/>
              <a:buSzTx/>
              <a:buFontTx/>
              <a:buNone/>
              <a:tabLst/>
              <a:defRPr/>
            </a:pPr>
            <a:r>
              <a:rPr kumimoji="0" lang="ar-EG" sz="3200" b="1" i="0" u="none" strike="noStrike" kern="1200" cap="none" spc="0" normalizeH="0" baseline="0" noProof="0" dirty="0">
                <a:ln>
                  <a:noFill/>
                </a:ln>
                <a:solidFill>
                  <a:srgbClr val="C00000"/>
                </a:solidFill>
                <a:effectLst/>
                <a:uLnTx/>
                <a:uFillTx/>
                <a:latin typeface="Calibri"/>
                <a:ea typeface="Calibri"/>
                <a:cs typeface="Traditional Arabic"/>
              </a:rPr>
              <a:t>ضبط الإيرادات والمصروفات للإسرة</a:t>
            </a:r>
            <a:endParaRPr kumimoji="0" lang="en-US" sz="1800" b="0" i="0" u="none" strike="noStrike" kern="1200" cap="none" spc="0" normalizeH="0" baseline="0" noProof="0" dirty="0">
              <a:ln>
                <a:noFill/>
              </a:ln>
              <a:solidFill>
                <a:prstClr val="white"/>
              </a:solidFill>
              <a:effectLst/>
              <a:uLnTx/>
              <a:uFillTx/>
              <a:latin typeface="Calibri"/>
              <a:ea typeface="Calibri"/>
              <a:cs typeface="Arial"/>
            </a:endParaRPr>
          </a:p>
        </p:txBody>
      </p:sp>
      <p:sp>
        <p:nvSpPr>
          <p:cNvPr id="3" name="Rectangle 2"/>
          <p:cNvSpPr/>
          <p:nvPr/>
        </p:nvSpPr>
        <p:spPr>
          <a:xfrm>
            <a:off x="4798268" y="1405084"/>
            <a:ext cx="6527763" cy="4739759"/>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rPr>
              <a:t>نهاية السنة يكتشف الزوجان أن لديهم أرباحا مالية بمعنى أن مصاريفهم أقل من إيراداتهم أو يكتشفون العكس.</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70C0"/>
                </a:solidFill>
                <a:effectLst/>
                <a:uLnTx/>
                <a:uFillTx/>
                <a:latin typeface="Calibri"/>
                <a:ea typeface="Calibri"/>
              </a:rPr>
              <a:t>مثال:</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rPr>
              <a:t>البـــند الأول: </a:t>
            </a:r>
            <a:r>
              <a:rPr kumimoji="0" lang="ar-EG" sz="2800" b="1" i="0" u="none" strike="noStrike" kern="1200" cap="none" spc="0" normalizeH="0" baseline="0" noProof="0" dirty="0">
                <a:ln>
                  <a:noFill/>
                </a:ln>
                <a:solidFill>
                  <a:prstClr val="black"/>
                </a:solidFill>
                <a:effectLst/>
                <a:uLnTx/>
                <a:uFillTx/>
                <a:latin typeface="Calibri"/>
                <a:ea typeface="Calibri"/>
              </a:rPr>
              <a:t>الصرف على الطعام والشراب.</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rPr>
              <a:t>البند الثانـي: </a:t>
            </a:r>
            <a:r>
              <a:rPr kumimoji="0" lang="ar-EG" sz="2800" b="1" i="0" u="none" strike="noStrike" kern="1200" cap="none" spc="0" normalizeH="0" baseline="0" noProof="0" dirty="0">
                <a:ln>
                  <a:noFill/>
                </a:ln>
                <a:solidFill>
                  <a:prstClr val="black"/>
                </a:solidFill>
                <a:effectLst/>
                <a:uLnTx/>
                <a:uFillTx/>
                <a:latin typeface="Calibri"/>
                <a:ea typeface="Calibri"/>
              </a:rPr>
              <a:t>اللحم ـ الدجاج ـ السمك.</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rPr>
              <a:t>البند الثالـث: </a:t>
            </a:r>
            <a:r>
              <a:rPr kumimoji="0" lang="ar-EG" sz="2800" b="1" i="0" u="none" strike="noStrike" kern="1200" cap="none" spc="0" normalizeH="0" baseline="0" noProof="0" dirty="0">
                <a:ln>
                  <a:noFill/>
                </a:ln>
                <a:solidFill>
                  <a:prstClr val="black"/>
                </a:solidFill>
                <a:effectLst/>
                <a:uLnTx/>
                <a:uFillTx/>
                <a:latin typeface="Calibri"/>
                <a:ea typeface="Calibri"/>
              </a:rPr>
              <a:t>أقساط للسيارة ـ للبيت ـ للأجهزة.</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rPr>
              <a:t>البند الرابـع: </a:t>
            </a:r>
            <a:r>
              <a:rPr kumimoji="0" lang="ar-EG" sz="2800" b="1" i="0" u="none" strike="noStrike" kern="1200" cap="none" spc="0" normalizeH="0" baseline="0" noProof="0" dirty="0">
                <a:ln>
                  <a:noFill/>
                </a:ln>
                <a:solidFill>
                  <a:prstClr val="black"/>
                </a:solidFill>
                <a:effectLst/>
                <a:uLnTx/>
                <a:uFillTx/>
                <a:latin typeface="Calibri"/>
                <a:ea typeface="Calibri"/>
              </a:rPr>
              <a:t>مصاريف الاواد.</a:t>
            </a:r>
            <a:endParaRPr kumimoji="0" lang="en-US" sz="2800" b="0" i="0" u="none" strike="noStrike" kern="1200" cap="none" spc="0" normalizeH="0" baseline="0" noProof="0" dirty="0">
              <a:ln>
                <a:noFill/>
              </a:ln>
              <a:solidFill>
                <a:prstClr val="black"/>
              </a:solidFill>
              <a:effectLst/>
              <a:uLnTx/>
              <a:uFillTx/>
              <a:latin typeface="Calibri"/>
              <a:ea typeface="Calibri"/>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rPr>
              <a:t>البند الخامس: </a:t>
            </a:r>
            <a:r>
              <a:rPr kumimoji="0" lang="ar-EG" sz="2800" b="1" i="0" u="none" strike="noStrike" kern="1200" cap="none" spc="0" normalizeH="0" baseline="0" noProof="0" dirty="0">
                <a:ln>
                  <a:noFill/>
                </a:ln>
                <a:solidFill>
                  <a:prstClr val="black"/>
                </a:solidFill>
                <a:effectLst/>
                <a:uLnTx/>
                <a:uFillTx/>
                <a:latin typeface="Calibri"/>
                <a:ea typeface="Calibri"/>
              </a:rPr>
              <a:t>= الزوجة.</a:t>
            </a:r>
            <a:endParaRPr kumimoji="0" lang="en-US" sz="2800" b="0" i="0" u="none" strike="noStrike" kern="1200" cap="none" spc="0" normalizeH="0" baseline="0" noProof="0" dirty="0">
              <a:ln>
                <a:noFill/>
              </a:ln>
              <a:solidFill>
                <a:prstClr val="black"/>
              </a:solidFill>
              <a:effectLst/>
              <a:uLnTx/>
              <a:uFillTx/>
              <a:latin typeface="Calibri"/>
              <a:ea typeface="Calibri"/>
            </a:endParaRP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12" y="3933056"/>
            <a:ext cx="2780159" cy="19281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207872"/>
      </p:ext>
    </p:extLst>
  </p:cSld>
  <p:clrMapOvr>
    <a:masterClrMapping/>
  </p:clrMapOvr>
  <p:transition>
    <p:wipe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14292" y="1643551"/>
            <a:ext cx="6167722" cy="4226798"/>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a:ea typeface="Calibri"/>
                <a:cs typeface="Traditional Arabic"/>
              </a:rPr>
              <a:t>من خلال الأحتكاك بعدد من الأفراد في دورات ( ميزانية الأسرة) إستطعنا نقل الخبرات والتجارب الواقعية من المشتركين والمشتركات وسوف نستتفيد من هذه التجارب في التوفير والإدخار.لكن قبل البدء هناك سؤال كم نوع من أنواع التوفير يوجد لدينا ؟ </a:t>
            </a:r>
            <a:endParaRPr kumimoji="0" lang="en-US" sz="28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002060"/>
                </a:solidFill>
                <a:effectLst/>
                <a:uLnTx/>
                <a:uFillTx/>
                <a:latin typeface="Calibri"/>
                <a:ea typeface="Calibri"/>
                <a:cs typeface="Traditional Arabic"/>
              </a:rPr>
              <a:t>هناك أربعة أنواع:-</a:t>
            </a:r>
            <a:endParaRPr kumimoji="0" lang="en-US" sz="28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cs typeface="Traditional Arabic"/>
              </a:rPr>
              <a:t>النوع الأول:</a:t>
            </a:r>
            <a:r>
              <a:rPr kumimoji="0" lang="ar-EG" sz="2800" b="1" i="0" u="none" strike="noStrike" kern="1200" cap="none" spc="0" normalizeH="0" baseline="0" noProof="0" dirty="0">
                <a:ln>
                  <a:noFill/>
                </a:ln>
                <a:solidFill>
                  <a:prstClr val="black"/>
                </a:solidFill>
                <a:effectLst/>
                <a:uLnTx/>
                <a:uFillTx/>
                <a:latin typeface="Calibri"/>
                <a:ea typeface="Calibri"/>
                <a:cs typeface="Traditional Arabic"/>
              </a:rPr>
              <a:t>التوفير العفوي: ويعني أن الزوجين يظلون يحلمون بالتوفير ويقولون سوف نوفر وهم لايوفرون شيء وهذا توفير بالأماني والأحلام.</a:t>
            </a:r>
            <a:endParaRPr kumimoji="0" lang="en-US" sz="2800" b="0" i="0" u="none" strike="noStrike" kern="1200" cap="none" spc="0" normalizeH="0" baseline="0" noProof="0" dirty="0">
              <a:ln>
                <a:noFill/>
              </a:ln>
              <a:solidFill>
                <a:prstClr val="black"/>
              </a:solidFill>
              <a:effectLst/>
              <a:uLnTx/>
              <a:uFillTx/>
              <a:latin typeface="Calibri"/>
              <a:ea typeface="Calibri"/>
              <a:cs typeface="Arial"/>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3140968"/>
            <a:ext cx="3055649" cy="232717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190756" y="887347"/>
            <a:ext cx="1773242" cy="729430"/>
          </a:xfrm>
          <a:prstGeom prst="rect">
            <a:avLst/>
          </a:prstGeom>
        </p:spPr>
        <p:txBody>
          <a:bodyPr wrap="none">
            <a:spAutoFit/>
          </a:bodyPr>
          <a:lstStyle/>
          <a:p>
            <a:pPr lvl="0" algn="ctr" defTabSz="457200" rtl="1">
              <a:lnSpc>
                <a:spcPct val="115000"/>
              </a:lnSpc>
              <a:spcAft>
                <a:spcPts val="1000"/>
              </a:spcAft>
              <a:defRPr/>
            </a:pPr>
            <a:r>
              <a:rPr lang="ar-EG" sz="3600" b="1" dirty="0">
                <a:solidFill>
                  <a:srgbClr val="C00000"/>
                </a:solidFill>
                <a:ea typeface="Calibri"/>
                <a:cs typeface="Traditional Arabic"/>
              </a:rPr>
              <a:t>أفكار للتوفير</a:t>
            </a:r>
            <a:endParaRPr lang="en-US" sz="2000" dirty="0">
              <a:solidFill>
                <a:prstClr val="white"/>
              </a:solidFill>
              <a:ea typeface="Calibri"/>
              <a:cs typeface="Arial"/>
            </a:endParaRPr>
          </a:p>
        </p:txBody>
      </p:sp>
    </p:spTree>
    <p:extLst>
      <p:ext uri="{BB962C8B-B14F-4D97-AF65-F5344CB8AC3E}">
        <p14:creationId xmlns:p14="http://schemas.microsoft.com/office/powerpoint/2010/main" val="1986486959"/>
      </p:ext>
    </p:extLst>
  </p:cSld>
  <p:clrMapOvr>
    <a:masterClrMapping/>
  </p:clrMapOvr>
  <p:transition>
    <p:wipe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42284" y="1268760"/>
            <a:ext cx="5948809" cy="452944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cs typeface="Traditional Arabic"/>
              </a:rPr>
              <a:t>النوع الثاني: </a:t>
            </a:r>
            <a:r>
              <a:rPr kumimoji="0" lang="ar-EG" sz="2800" b="1" i="0" u="none" strike="noStrike" kern="1200" cap="none" spc="0" normalizeH="0" baseline="0" noProof="0" dirty="0">
                <a:ln>
                  <a:noFill/>
                </a:ln>
                <a:solidFill>
                  <a:prstClr val="black"/>
                </a:solidFill>
                <a:effectLst/>
                <a:uLnTx/>
                <a:uFillTx/>
                <a:latin typeface="Calibri"/>
                <a:ea typeface="Calibri"/>
                <a:cs typeface="Traditional Arabic"/>
              </a:rPr>
              <a:t>التوفير المؤقت: مثلاً أراد الزوج أن يشتري دراجة لأبنه فأراد أن يوفر لمدة ثلاثة أشهر قيمة الدراجة ثم يشتريها. وقال أحد الأفراد انه شهرياً يحول خمسين دينار إلى حسابه في تركيا فيأتي في نهاية السنة ورصيده ستمائة دينار وعندما يذهب في الصيف يصرف منها.</a:t>
            </a:r>
            <a:endParaRPr kumimoji="0" lang="en-US" sz="2800" b="0" i="0" u="none" strike="noStrike" kern="1200" cap="none" spc="0" normalizeH="0" baseline="0" noProof="0" dirty="0">
              <a:ln>
                <a:noFill/>
              </a:ln>
              <a:solidFill>
                <a:prstClr val="black"/>
              </a:solidFill>
              <a:effectLst/>
              <a:uLnTx/>
              <a:uFillTx/>
              <a:latin typeface="Calibri"/>
              <a:ea typeface="Calibri"/>
              <a:cs typeface="Arial"/>
            </a:endParaRPr>
          </a:p>
          <a:p>
            <a:pPr marL="0" marR="0" lvl="0" indent="0" algn="r" defTabSz="4572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a:ea typeface="Calibri"/>
                <a:cs typeface="Traditional Arabic"/>
              </a:rPr>
              <a:t>النوع الثالث:</a:t>
            </a:r>
            <a:r>
              <a:rPr kumimoji="0" lang="ar-EG" sz="2800" b="1" i="0" u="none" strike="noStrike" kern="1200" cap="none" spc="0" normalizeH="0" baseline="0" noProof="0" dirty="0">
                <a:ln>
                  <a:noFill/>
                </a:ln>
                <a:solidFill>
                  <a:prstClr val="black"/>
                </a:solidFill>
                <a:effectLst/>
                <a:uLnTx/>
                <a:uFillTx/>
                <a:latin typeface="Calibri"/>
                <a:ea typeface="Calibri"/>
                <a:cs typeface="Traditional Arabic"/>
              </a:rPr>
              <a:t>التوفير الدائم: مثل مشروع الزواج.لو رزق زوجين طفلة فيبدأ هذان الزوجان يخططان لزواج هذه الطفلة بعد عشرين سنة وهذه الفترة (20 سنة) تسمى التوفير الدائم.بمعنى أنهم يدخرون مبالغ بإسم الإبنة بحيث إذا احتاجت بعد 15 سنة أو 20 سنة تسحب منه.</a:t>
            </a:r>
            <a:endParaRPr kumimoji="0" lang="en-US" sz="2800" b="0" i="0" u="none" strike="noStrike" kern="1200" cap="none" spc="0" normalizeH="0" baseline="0" noProof="0" dirty="0">
              <a:ln>
                <a:noFill/>
              </a:ln>
              <a:solidFill>
                <a:prstClr val="black"/>
              </a:solidFill>
              <a:effectLst/>
              <a:uLnTx/>
              <a:uFillTx/>
              <a:latin typeface="Calibri"/>
              <a:ea typeface="Calibri"/>
              <a:cs typeface="Aria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836" y="2780928"/>
            <a:ext cx="2647626" cy="21392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6365223"/>
      </p:ext>
    </p:extLst>
  </p:cSld>
  <p:clrMapOvr>
    <a:masterClrMapping/>
  </p:clrMapOvr>
  <p:transition>
    <p:wipe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788"/>
            <a:ext cx="12187930" cy="7622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531537"/>
      </p:ext>
    </p:extLst>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5922541" y="260648"/>
            <a:ext cx="3312368" cy="1152128"/>
          </a:xfrm>
          <a:prstGeom prst="cloudCallout">
            <a:avLst/>
          </a:prstGeom>
          <a:solidFill>
            <a:srgbClr val="FBEEC9"/>
          </a:solidFill>
          <a:ln w="12700" cap="flat" cmpd="sng" algn="ctr">
            <a:solidFill>
              <a:srgbClr val="F09D2E"/>
            </a:solidFill>
            <a:prstDash val="solid"/>
          </a:ln>
          <a:effectLst/>
        </p:spPr>
        <p:txBody>
          <a:bodyPr rtlCol="1" anchor="ctr"/>
          <a:lstStyle/>
          <a:p>
            <a:pPr algn="ctr" defTabSz="914400">
              <a:lnSpc>
                <a:spcPct val="106000"/>
              </a:lnSpc>
              <a:tabLst>
                <a:tab pos="2174240" algn="l"/>
                <a:tab pos="3236595" algn="ctr"/>
              </a:tabLst>
              <a:defRPr/>
            </a:pPr>
            <a:r>
              <a:rPr lang="ar-EG" sz="3200" b="1" u="sng" kern="0" dirty="0" smtClean="0">
                <a:solidFill>
                  <a:srgbClr val="DA3F20"/>
                </a:solidFill>
                <a:latin typeface="Times New Roman"/>
                <a:ea typeface="Times New Roman"/>
                <a:cs typeface="Traditional Arabic"/>
              </a:rPr>
              <a:t>نشاط 2</a:t>
            </a:r>
            <a:endParaRPr lang="en-US" sz="1800" kern="0" dirty="0" smtClean="0">
              <a:solidFill>
                <a:srgbClr val="DA3F20"/>
              </a:solidFill>
              <a:latin typeface="Times New Roman"/>
              <a:ea typeface="Times New Roman"/>
            </a:endParaRPr>
          </a:p>
        </p:txBody>
      </p:sp>
      <p:sp>
        <p:nvSpPr>
          <p:cNvPr id="3" name="Rectangle 2"/>
          <p:cNvSpPr/>
          <p:nvPr/>
        </p:nvSpPr>
        <p:spPr>
          <a:xfrm>
            <a:off x="3142084" y="836712"/>
            <a:ext cx="6092825" cy="2659190"/>
          </a:xfrm>
          <a:prstGeom prst="rect">
            <a:avLst/>
          </a:prstGeom>
        </p:spPr>
        <p:txBody>
          <a:bodyPr>
            <a:spAutoFit/>
          </a:bodyPr>
          <a:lstStyle/>
          <a:p>
            <a:pPr algn="ctr">
              <a:lnSpc>
                <a:spcPct val="115000"/>
              </a:lnSpc>
              <a:spcAft>
                <a:spcPts val="1000"/>
              </a:spcAft>
              <a:tabLst>
                <a:tab pos="2174240" algn="l"/>
                <a:tab pos="3236595" algn="ctr"/>
              </a:tabLst>
            </a:pPr>
            <a:endParaRPr lang="en-US" sz="3200" b="1"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800"/>
              </a:spcAft>
              <a:tabLst>
                <a:tab pos="2174240" algn="l"/>
                <a:tab pos="3236595" algn="ctr"/>
              </a:tabLst>
            </a:pPr>
            <a:r>
              <a:rPr lang="ar-EG" sz="3200" b="1" u="sng" dirty="0" smtClean="0">
                <a:solidFill>
                  <a:srgbClr val="7030A0"/>
                </a:solidFill>
                <a:latin typeface="Calibri" panose="020F0502020204030204" pitchFamily="34" charset="0"/>
                <a:ea typeface="Times New Roman" panose="02020603050405020304" pitchFamily="18" charset="0"/>
                <a:cs typeface="Traditional Arabic" panose="02020603050405020304" pitchFamily="18" charset="-78"/>
              </a:rPr>
              <a:t>عصف ذهني </a:t>
            </a:r>
            <a:endPar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algn="ctr" rtl="1">
              <a:lnSpc>
                <a:spcPct val="115000"/>
              </a:lnSpc>
              <a:spcAft>
                <a:spcPts val="1000"/>
              </a:spcAft>
            </a:pPr>
            <a:r>
              <a:rPr lang="ar-EG" sz="3600" b="1" dirty="0" smtClean="0">
                <a:solidFill>
                  <a:srgbClr val="C00000"/>
                </a:solidFill>
                <a:latin typeface="Calibri" panose="020F0502020204030204" pitchFamily="34" charset="0"/>
                <a:ea typeface="Calibri" panose="020F0502020204030204" pitchFamily="34" charset="0"/>
                <a:cs typeface="Traditional Arabic" panose="02020603050405020304" pitchFamily="18" charset="-78"/>
              </a:rPr>
              <a:t>عزيزي </a:t>
            </a:r>
            <a:r>
              <a:rPr lang="ar-EG" sz="3600" b="1" dirty="0">
                <a:solidFill>
                  <a:srgbClr val="C00000"/>
                </a:solidFill>
                <a:latin typeface="Calibri" panose="020F0502020204030204" pitchFamily="34" charset="0"/>
                <a:ea typeface="Calibri" panose="020F0502020204030204" pitchFamily="34" charset="0"/>
                <a:cs typeface="Traditional Arabic" panose="02020603050405020304" pitchFamily="18" charset="-78"/>
              </a:rPr>
              <a:t>المتدرب: </a:t>
            </a:r>
            <a:r>
              <a:rPr lang="ar-EG" sz="3200" b="1" dirty="0">
                <a:latin typeface="Calibri" panose="020F0502020204030204" pitchFamily="34" charset="0"/>
                <a:ea typeface="Calibri" panose="020F0502020204030204" pitchFamily="34" charset="0"/>
                <a:cs typeface="Traditional Arabic" panose="02020603050405020304" pitchFamily="18" charset="-78"/>
              </a:rPr>
              <a:t>أذكر ما تعرفه عن أهمية إدارة ميزانية </a:t>
            </a:r>
            <a:r>
              <a:rPr lang="ar-EG" sz="3200" b="1" dirty="0" smtClean="0">
                <a:latin typeface="Calibri" panose="020F0502020204030204" pitchFamily="34" charset="0"/>
                <a:ea typeface="Calibri" panose="020F0502020204030204" pitchFamily="34" charset="0"/>
                <a:cs typeface="Traditional Arabic" panose="02020603050405020304" pitchFamily="18" charset="-78"/>
              </a:rPr>
              <a:t>الأسرة</a:t>
            </a:r>
            <a:r>
              <a:rPr lang="en-US" sz="3200" b="1">
                <a:latin typeface="Calibri" panose="020F0502020204030204" pitchFamily="34" charset="0"/>
                <a:ea typeface="Calibri" panose="020F0502020204030204" pitchFamily="34" charset="0"/>
                <a:cs typeface="Traditional Arabic" panose="02020603050405020304" pitchFamily="18" charset="-78"/>
              </a:rPr>
              <a:t> </a:t>
            </a:r>
            <a:endParaRPr lang="ar-EG" sz="3200" b="1" dirty="0">
              <a:latin typeface="Calibri" panose="020F0502020204030204" pitchFamily="34" charset="0"/>
              <a:ea typeface="Calibri" panose="020F0502020204030204" pitchFamily="34" charset="0"/>
              <a:cs typeface="Traditional Arabic" panose="02020603050405020304" pitchFamily="18" charset="-78"/>
            </a:endParaRPr>
          </a:p>
        </p:txBody>
      </p:sp>
      <p:pic>
        <p:nvPicPr>
          <p:cNvPr id="6" name="Picture 5"/>
          <p:cNvPicPr>
            <a:picLocks noChangeAspect="1"/>
          </p:cNvPicPr>
          <p:nvPr/>
        </p:nvPicPr>
        <p:blipFill>
          <a:blip r:embed="rId2"/>
          <a:stretch>
            <a:fillRect/>
          </a:stretch>
        </p:blipFill>
        <p:spPr>
          <a:xfrm>
            <a:off x="4118122" y="3425113"/>
            <a:ext cx="3375819" cy="3375819"/>
          </a:xfrm>
          <a:prstGeom prst="rect">
            <a:avLst/>
          </a:prstGeom>
          <a:ln>
            <a:noFill/>
          </a:ln>
          <a:effectLst>
            <a:softEdge rad="112500"/>
          </a:effectLst>
        </p:spPr>
      </p:pic>
    </p:spTree>
    <p:extLst>
      <p:ext uri="{BB962C8B-B14F-4D97-AF65-F5344CB8AC3E}">
        <p14:creationId xmlns:p14="http://schemas.microsoft.com/office/powerpoint/2010/main" val="3324204779"/>
      </p:ext>
    </p:extLst>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8228" y="548680"/>
            <a:ext cx="3398068" cy="144655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8800" b="1" i="0" u="none" strike="noStrike" kern="0" cap="none" spc="0" normalizeH="0" baseline="0" noProof="0" dirty="0">
                <a:ln>
                  <a:noFill/>
                </a:ln>
                <a:solidFill>
                  <a:srgbClr val="C00000"/>
                </a:solidFill>
                <a:effectLst/>
                <a:uLnTx/>
                <a:uFillTx/>
                <a:ea typeface="Times New Roman"/>
                <a:cs typeface="Traditional Arabic"/>
              </a:rPr>
              <a:t>الخاتمة</a:t>
            </a:r>
            <a:endParaRPr kumimoji="0" lang="ar-EG" sz="8800" b="0" i="0" u="none" strike="noStrike" kern="0" cap="none" spc="0" normalizeH="0" baseline="0" noProof="0" dirty="0">
              <a:ln>
                <a:noFill/>
              </a:ln>
              <a:solidFill>
                <a:srgbClr val="C00000"/>
              </a:solidFill>
              <a:effectLst/>
              <a:uLnTx/>
              <a:uFillTx/>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6837" y="1916832"/>
            <a:ext cx="4260850" cy="434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5230295"/>
      </p:ext>
    </p:extLst>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1813" y="1495425"/>
            <a:ext cx="8583612"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5375828"/>
      </p:ext>
    </p:extLst>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5.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1B558C7-619B-49BE-9097-7FCBDADD4E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2283</Words>
  <Application>Microsoft Office PowerPoint</Application>
  <PresentationFormat>Custom</PresentationFormat>
  <Paragraphs>162</Paragraphs>
  <Slides>44</Slides>
  <Notes>1</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44</vt:i4>
      </vt:variant>
    </vt:vector>
  </HeadingPairs>
  <TitlesOfParts>
    <vt:vector size="64" baseType="lpstr">
      <vt:lpstr>Aldhabi</vt:lpstr>
      <vt:lpstr>Arial</vt:lpstr>
      <vt:lpstr>Arial</vt:lpstr>
      <vt:lpstr>Calibri</vt:lpstr>
      <vt:lpstr>Calibri Light</vt:lpstr>
      <vt:lpstr>Century Gothic</vt:lpstr>
      <vt:lpstr>DroidArabicKufi-Regular</vt:lpstr>
      <vt:lpstr>GE SS Two Light</vt:lpstr>
      <vt:lpstr>Gill Sans MT</vt:lpstr>
      <vt:lpstr>Lotus Linotype</vt:lpstr>
      <vt:lpstr>Symbol</vt:lpstr>
      <vt:lpstr>Tahoma</vt:lpstr>
      <vt:lpstr>Times New Roman</vt:lpstr>
      <vt:lpstr>Traditional Arabic</vt:lpstr>
      <vt:lpstr>Verdana</vt:lpstr>
      <vt:lpstr>Wingdings</vt:lpstr>
      <vt:lpstr>Wingdings 3</vt:lpstr>
      <vt:lpstr>Office Theme</vt:lpstr>
      <vt:lpstr>1_Office Theme</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2014-09-20T16:11:52Z</dcterms:created>
  <dcterms:modified xsi:type="dcterms:W3CDTF">2021-10-29T23:40:37Z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